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41" r:id="rId2"/>
    <p:sldId id="1044" r:id="rId3"/>
    <p:sldId id="1048" r:id="rId4"/>
    <p:sldId id="1045" r:id="rId5"/>
    <p:sldId id="1051" r:id="rId6"/>
    <p:sldId id="1050" r:id="rId7"/>
    <p:sldId id="1123" r:id="rId8"/>
    <p:sldId id="1047" r:id="rId9"/>
    <p:sldId id="1052" r:id="rId10"/>
    <p:sldId id="1135" r:id="rId11"/>
    <p:sldId id="1136" r:id="rId12"/>
    <p:sldId id="1003" r:id="rId13"/>
    <p:sldId id="1144" r:id="rId14"/>
    <p:sldId id="1146" r:id="rId15"/>
    <p:sldId id="1147" r:id="rId16"/>
    <p:sldId id="1148" r:id="rId17"/>
    <p:sldId id="1145" r:id="rId18"/>
    <p:sldId id="1057" r:id="rId19"/>
    <p:sldId id="1058" r:id="rId20"/>
    <p:sldId id="1063" r:id="rId21"/>
    <p:sldId id="1064" r:id="rId22"/>
    <p:sldId id="1130" r:id="rId23"/>
    <p:sldId id="1065" r:id="rId24"/>
    <p:sldId id="1070" r:id="rId25"/>
    <p:sldId id="1071" r:id="rId26"/>
    <p:sldId id="1113" r:id="rId27"/>
    <p:sldId id="1114" r:id="rId28"/>
    <p:sldId id="1073" r:id="rId29"/>
    <p:sldId id="1075" r:id="rId30"/>
    <p:sldId id="1107" r:id="rId31"/>
    <p:sldId id="1076" r:id="rId32"/>
    <p:sldId id="1078" r:id="rId33"/>
    <p:sldId id="1066" r:id="rId34"/>
    <p:sldId id="1067" r:id="rId35"/>
    <p:sldId id="1068" r:id="rId36"/>
    <p:sldId id="1069" r:id="rId37"/>
    <p:sldId id="965" r:id="rId38"/>
    <p:sldId id="967" r:id="rId39"/>
    <p:sldId id="1028" r:id="rId40"/>
    <p:sldId id="966" r:id="rId41"/>
    <p:sldId id="1150" r:id="rId42"/>
    <p:sldId id="964" r:id="rId43"/>
    <p:sldId id="1116" r:id="rId44"/>
    <p:sldId id="1117" r:id="rId45"/>
    <p:sldId id="1118" r:id="rId46"/>
    <p:sldId id="1119" r:id="rId47"/>
    <p:sldId id="1120" r:id="rId48"/>
    <p:sldId id="969" r:id="rId49"/>
    <p:sldId id="1104" r:id="rId50"/>
    <p:sldId id="1128" r:id="rId51"/>
    <p:sldId id="924" r:id="rId52"/>
    <p:sldId id="1156" r:id="rId53"/>
  </p:sldIdLst>
  <p:sldSz cx="9144000" cy="6858000" type="screen4x3"/>
  <p:notesSz cx="7023100" cy="93091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1D4ABF"/>
    <a:srgbClr val="8FAAB3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84895" autoAdjust="0"/>
  </p:normalViewPr>
  <p:slideViewPr>
    <p:cSldViewPr>
      <p:cViewPr varScale="1">
        <p:scale>
          <a:sx n="97" d="100"/>
          <a:sy n="97" d="100"/>
        </p:scale>
        <p:origin x="18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527597-595E-400C-AF85-6BA879B6B5A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77C7A9B-412B-41A7-B6D0-9982A1B0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41E28F-D530-47A3-8AFE-509AE3CC353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05491B-AF3E-46D0-90BE-BF4AB8C66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: tricks to get to a single posted price?</a:t>
            </a:r>
          </a:p>
          <a:p>
            <a:r>
              <a:rPr lang="en-US" dirty="0"/>
              <a:t>Is there more to say here?  Look at course notes…</a:t>
            </a:r>
          </a:p>
          <a:p>
            <a:r>
              <a:rPr lang="en-US" dirty="0"/>
              <a:t>Put references, citations…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Notable – first approx. revenue results for multi-dimensional preferences!!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6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Maybe use this visualization for “different types of allocation problems”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0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second-price auction (collusion, centralized vs. distributed)</a:t>
            </a:r>
          </a:p>
          <a:p>
            <a:r>
              <a:rPr lang="en-US" dirty="0"/>
              <a:t>In this setting, a second-price auction is probably easy to run.  But what about in more complex settings…?</a:t>
            </a:r>
          </a:p>
          <a:p>
            <a:r>
              <a:rPr lang="en-US" baseline="0" dirty="0"/>
              <a:t>The goal: posted-pricing as an approach to sell more complex types of resources.  The approach: prove new prophet inequalities!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5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8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linearity of expectation trick.</a:t>
            </a:r>
          </a:p>
          <a:p>
            <a:r>
              <a:rPr lang="en-US" dirty="0"/>
              <a:t>-&gt; Idea: if </a:t>
            </a:r>
            <a:r>
              <a:rPr lang="en-US" dirty="0" err="1"/>
              <a:t>prob</a:t>
            </a:r>
            <a:r>
              <a:rPr lang="en-US" dirty="0"/>
              <a:t> of not selling is high, then prob. That max-valued player can buy is high.  Since expected value of max-valued player is high, and price is low, surplus must be high!</a:t>
            </a:r>
          </a:p>
          <a:p>
            <a:r>
              <a:rPr lang="en-US" dirty="0"/>
              <a:t>[ equality: independence, and doesn’t depend on value.  Next line: dominance.  Then just take the sum.  ]</a:t>
            </a:r>
          </a:p>
          <a:p>
            <a:r>
              <a:rPr lang="en-US" dirty="0"/>
              <a:t>Note: very similar to proof of smoothness, for those who are familiar with that!!  More on that later…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0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second-price auction (collusion, centralized vs. distributed)</a:t>
            </a:r>
          </a:p>
          <a:p>
            <a:r>
              <a:rPr lang="en-US" dirty="0"/>
              <a:t>In this setting, a second-price auction is probably easy to run.  But what about in more complex settings…?</a:t>
            </a:r>
          </a:p>
          <a:p>
            <a:r>
              <a:rPr lang="en-US" baseline="0" dirty="0"/>
              <a:t>The goal: posted-pricing as an approach to sell more complex types of resources.  The approach: prove new prophet inequalities!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41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talk: theoretical abstraction</a:t>
            </a:r>
            <a:r>
              <a:rPr lang="en-US" baseline="0" dirty="0"/>
              <a:t> --- CA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7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k is greater than 1, the problem gets EASIER.  Why? Concentration (</a:t>
            </a:r>
            <a:r>
              <a:rPr lang="en-US" dirty="0" err="1"/>
              <a:t>Hoeffding</a:t>
            </a:r>
            <a:r>
              <a:rPr lang="en-US" dirty="0"/>
              <a:t> inequality).  Get tight bound up to logs.</a:t>
            </a:r>
          </a:p>
          <a:p>
            <a:r>
              <a:rPr lang="en-US" dirty="0"/>
              <a:t>Can interpret as: come up with right threshold for a fractional relaxation of the problem, and the canonical rounding doesn’t do too badly.</a:t>
            </a:r>
          </a:p>
          <a:p>
            <a:r>
              <a:rPr lang="en-US" dirty="0"/>
              <a:t>Idea of Alaei improvement: same approach, but do the randomized rounding more carefully.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6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Matroids</a:t>
            </a:r>
            <a:r>
              <a:rPr lang="en-US" dirty="0"/>
              <a:t>: generalizes this even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55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Example: choose 2 of 3 elements with value drawn U[0,1]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25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Example: choose 2 of 3 elements with value drawn U[0,1]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10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Idea: similar to the original prophet inequality proof.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76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Matroids</a:t>
            </a:r>
            <a:r>
              <a:rPr lang="en-US" dirty="0"/>
              <a:t>: generalizes this even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22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Matroids</a:t>
            </a:r>
            <a:r>
              <a:rPr lang="en-US" dirty="0"/>
              <a:t>: generalizes this even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07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Matroids</a:t>
            </a:r>
            <a:r>
              <a:rPr lang="en-US" dirty="0"/>
              <a:t>: generalizes this even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2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2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second-price auction (collusion, centralized vs. distributed)</a:t>
            </a:r>
          </a:p>
          <a:p>
            <a:r>
              <a:rPr lang="en-US" dirty="0"/>
              <a:t>In this setting, a second-price auction is probably easy to run.  But what about in more complex settings…?</a:t>
            </a:r>
          </a:p>
          <a:p>
            <a:r>
              <a:rPr lang="en-US" baseline="0" dirty="0"/>
              <a:t>The goal: posted-pricing as an approach to sell more complex types of resources.  The approach: prove new prophet inequalities!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69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talk: theoretical abstraction</a:t>
            </a:r>
            <a:r>
              <a:rPr lang="en-US" baseline="0" dirty="0"/>
              <a:t> --- CA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42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Shengwu</a:t>
            </a:r>
            <a:r>
              <a:rPr lang="en-US" dirty="0"/>
              <a:t> Li</a:t>
            </a:r>
          </a:p>
          <a:p>
            <a:r>
              <a:rPr lang="en-US" dirty="0"/>
              <a:t>Note: a single price vector, fixed for all time, used</a:t>
            </a:r>
            <a:r>
              <a:rPr lang="en-US" baseline="0" dirty="0"/>
              <a:t> for all buyers.  Supermarket model!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0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mech. design results here as well (</a:t>
            </a:r>
            <a:r>
              <a:rPr lang="en-US" dirty="0" err="1"/>
              <a:t>PoA</a:t>
            </a:r>
            <a:r>
              <a:rPr lang="en-US" dirty="0"/>
              <a:t> of k, best truthful auction is m / </a:t>
            </a:r>
            <a:r>
              <a:rPr lang="en-US" dirty="0" err="1"/>
              <a:t>logm</a:t>
            </a:r>
            <a:r>
              <a:rPr lang="en-US" dirty="0"/>
              <a:t>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7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Non-trivial even if values are known in advance.  Ask the audience…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21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encode and generalize the goldilocks condition from single-dimensional extensions.  </a:t>
            </a:r>
          </a:p>
          <a:p>
            <a:r>
              <a:rPr lang="en-US" dirty="0"/>
              <a:t>Explain notation 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91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through the claim with the 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6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8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4505A-1B29-4261-B5D1-3E5D4D4E9F7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3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34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3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3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721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1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direct corollary.  Appeared in an earlier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26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393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364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87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5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claim with the audience…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05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relationship to mechanism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85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0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back to what we foreshadowed earlier: this analysis is essentially smoothness.</a:t>
            </a:r>
          </a:p>
          <a:p>
            <a:r>
              <a:rPr lang="en-US" dirty="0"/>
              <a:t>Table on previous slide wouldn’t be out of place in a smoothness talk.  Here’s why.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82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“a price setting solution” is ambiguous.  Lots of variations here…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104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6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Prophet Haggai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14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optimal!  (Price 2 is better)</a:t>
            </a:r>
          </a:p>
          <a:p>
            <a:r>
              <a:rPr lang="en-US" dirty="0"/>
              <a:t>Also: comparison with optimal ex-post, not with the optimal price!</a:t>
            </a:r>
          </a:p>
          <a:p>
            <a:r>
              <a:rPr lang="en-US" dirty="0"/>
              <a:t>Also note: threshold p depends on the set of distributions, but not the arrival order!  Compare with secretary problems: arbitrary values, but random arrival 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1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immediate 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1F78-7E80-46C7-BA44-89AC02F9B92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B756-AD3F-4C0E-861D-88C1469F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20.png"/><Relationship Id="rId10" Type="http://schemas.openxmlformats.org/officeDocument/2006/relationships/image" Target="../media/image27.png"/><Relationship Id="rId4" Type="http://schemas.openxmlformats.org/officeDocument/2006/relationships/image" Target="../media/image411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50.png"/><Relationship Id="rId5" Type="http://schemas.openxmlformats.org/officeDocument/2006/relationships/image" Target="../media/image511.png"/><Relationship Id="rId4" Type="http://schemas.openxmlformats.org/officeDocument/2006/relationships/image" Target="../media/image52.png"/><Relationship Id="rId9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95400"/>
            <a:ext cx="9144000" cy="2308225"/>
          </a:xfrm>
          <a:solidFill>
            <a:schemeClr val="accent1"/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Posted-Price Mechanisms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Prophet Inequalities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14600" y="4267200"/>
            <a:ext cx="6629400" cy="8382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cap="small" dirty="0">
                <a:solidFill>
                  <a:schemeClr val="tx1"/>
                </a:solidFill>
              </a:rPr>
              <a:t>Brendan Lucier, Microsoft Research</a:t>
            </a:r>
          </a:p>
          <a:p>
            <a:pPr marL="0" indent="0" algn="l">
              <a:buNone/>
            </a:pPr>
            <a:endParaRPr lang="en-US" sz="2800" cap="small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4800600"/>
            <a:ext cx="65532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2514600" y="5334000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cap="small" dirty="0"/>
              <a:t>WINE: Conference on Web and Internet Economics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cap="small" dirty="0"/>
              <a:t>December 11, 2016</a:t>
            </a:r>
          </a:p>
        </p:txBody>
      </p:sp>
    </p:spTree>
    <p:extLst>
      <p:ext uri="{BB962C8B-B14F-4D97-AF65-F5344CB8AC3E}">
        <p14:creationId xmlns:p14="http://schemas.microsoft.com/office/powerpoint/2010/main" val="254820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114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Posted Pricing (</a:t>
            </a:r>
            <a:r>
              <a:rPr lang="en-US" sz="4400" dirty="0" err="1">
                <a:solidFill>
                  <a:schemeClr val="accent1"/>
                </a:solidFill>
              </a:rPr>
              <a:t>Con’t</a:t>
            </a:r>
            <a:r>
              <a:rPr lang="en-US" sz="4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95" y="1524000"/>
            <a:ext cx="82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What about revenue?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791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[Chawla Hartline Malec Sivan ’10]: </a:t>
            </a:r>
            <a:r>
              <a:rPr lang="en-US" sz="2400" dirty="0"/>
              <a:t>Can apply prophet inequality to </a:t>
            </a:r>
            <a:r>
              <a:rPr lang="en-US" sz="2400" i="1" dirty="0"/>
              <a:t>virtual values</a:t>
            </a:r>
            <a:r>
              <a:rPr lang="en-US" sz="2400" dirty="0"/>
              <a:t> to achieve half of optimal revenue.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8495" y="3038564"/>
            <a:ext cx="829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Beyond selling a single item?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077199" cy="1295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rgbClr val="C00000"/>
                </a:solidFill>
              </a:rPr>
              <a:t>Copies model:</a:t>
            </a:r>
            <a:r>
              <a:rPr lang="en-US" sz="24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[Chawla Hartline Kleinberg ’07]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Multiple items for sale, a buyer with independent values for each, unit-demand.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400" dirty="0"/>
              <a:t>A natural mapping between two problems: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18772" y="4876800"/>
            <a:ext cx="1486428" cy="1629695"/>
            <a:chOff x="6189075" y="533400"/>
            <a:chExt cx="2571547" cy="2819400"/>
          </a:xfrm>
        </p:grpSpPr>
        <p:grpSp>
          <p:nvGrpSpPr>
            <p:cNvPr id="31" name="Group 30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499006" y="533400"/>
              <a:ext cx="1106518" cy="53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Items: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75" y="533400"/>
              <a:ext cx="1253273" cy="53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Buyers:</a:t>
              </a:r>
              <a:endParaRPr lang="en-US" dirty="0"/>
            </a:p>
          </p:txBody>
        </p:sp>
        <p:sp>
          <p:nvSpPr>
            <p:cNvPr id="34" name="Rounded Rectangle 1"/>
            <p:cNvSpPr/>
            <p:nvPr/>
          </p:nvSpPr>
          <p:spPr>
            <a:xfrm>
              <a:off x="6189075" y="533400"/>
              <a:ext cx="2571547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7818877" y="1065644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7818877" y="1730005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7816756" y="2693297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6574300" y="1717053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10200" y="4876799"/>
            <a:ext cx="1469435" cy="1629696"/>
            <a:chOff x="5012088" y="4190997"/>
            <a:chExt cx="2087798" cy="2315499"/>
          </a:xfrm>
        </p:grpSpPr>
        <p:grpSp>
          <p:nvGrpSpPr>
            <p:cNvPr id="43" name="Group 42"/>
            <p:cNvGrpSpPr/>
            <p:nvPr/>
          </p:nvGrpSpPr>
          <p:grpSpPr>
            <a:xfrm>
              <a:off x="5012088" y="4190997"/>
              <a:ext cx="2087798" cy="2315499"/>
              <a:chOff x="5992250" y="533398"/>
              <a:chExt cx="2542149" cy="281940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363492" y="533400"/>
                <a:ext cx="1106518" cy="53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Items: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92250" y="533398"/>
                <a:ext cx="1253275" cy="53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Buyers:</a:t>
                </a:r>
              </a:p>
            </p:txBody>
          </p:sp>
          <p:sp>
            <p:nvSpPr>
              <p:cNvPr id="51" name="Rounded Rectangle 1"/>
              <p:cNvSpPr/>
              <p:nvPr/>
            </p:nvSpPr>
            <p:spPr>
              <a:xfrm>
                <a:off x="5992250" y="533400"/>
                <a:ext cx="2542149" cy="2819400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/>
              <p:cNvSpPr/>
              <p:nvPr/>
            </p:nvSpPr>
            <p:spPr>
              <a:xfrm>
                <a:off x="7683362" y="1730004"/>
                <a:ext cx="457201" cy="45720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387732" y="1717053"/>
                <a:ext cx="450220" cy="456062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5328461" y="4623582"/>
              <a:ext cx="369753" cy="37455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5328461" y="5965797"/>
              <a:ext cx="369753" cy="37455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5531331" y="5685504"/>
              <a:ext cx="22088" cy="2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31331" y="5760087"/>
              <a:ext cx="22088" cy="2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531331" y="5834670"/>
              <a:ext cx="22088" cy="2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3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114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Posted Pricing (</a:t>
            </a:r>
            <a:r>
              <a:rPr lang="en-US" sz="4400" dirty="0" err="1">
                <a:solidFill>
                  <a:schemeClr val="accent1"/>
                </a:solidFill>
              </a:rPr>
              <a:t>Con’t</a:t>
            </a:r>
            <a:r>
              <a:rPr lang="en-US" sz="4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199" cy="533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400" dirty="0"/>
              <a:t>A natural mapping between two problems: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5334000"/>
            <a:ext cx="8229601" cy="1207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rgbClr val="C00000"/>
                </a:solidFill>
              </a:rPr>
              <a:t>Result:</a:t>
            </a:r>
            <a:r>
              <a:rPr lang="en-US" sz="2400" dirty="0"/>
              <a:t> O(1) approx. to optimal revenue for unit-demand buyers with independent item values.  </a:t>
            </a:r>
            <a:r>
              <a:rPr lang="en-US" sz="2000" dirty="0">
                <a:solidFill>
                  <a:schemeClr val="accent1"/>
                </a:solidFill>
              </a:rPr>
              <a:t>[Chawla Hartline Kleinberg ’07, Chawla Hartline Malec Sivan ’10], [Kleinberg Weinberg ’12]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18772" y="1875505"/>
            <a:ext cx="1486428" cy="1629695"/>
            <a:chOff x="6189075" y="533400"/>
            <a:chExt cx="2571547" cy="2819400"/>
          </a:xfrm>
        </p:grpSpPr>
        <p:grpSp>
          <p:nvGrpSpPr>
            <p:cNvPr id="32" name="Group 31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499006" y="533400"/>
              <a:ext cx="1106518" cy="53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Items: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9075" y="533400"/>
              <a:ext cx="1253273" cy="532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Buyers:</a:t>
              </a:r>
              <a:endParaRPr lang="en-US" dirty="0"/>
            </a:p>
          </p:txBody>
        </p:sp>
        <p:sp>
          <p:nvSpPr>
            <p:cNvPr id="36" name="Rounded Rectangle 1"/>
            <p:cNvSpPr/>
            <p:nvPr/>
          </p:nvSpPr>
          <p:spPr>
            <a:xfrm>
              <a:off x="6189075" y="533400"/>
              <a:ext cx="2571547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818877" y="1065644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7818877" y="1730005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7816756" y="2693297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574300" y="1717053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0" y="1875504"/>
            <a:ext cx="1545635" cy="1629696"/>
            <a:chOff x="5012088" y="4190997"/>
            <a:chExt cx="2087798" cy="2315499"/>
          </a:xfrm>
        </p:grpSpPr>
        <p:grpSp>
          <p:nvGrpSpPr>
            <p:cNvPr id="47" name="Group 46"/>
            <p:cNvGrpSpPr/>
            <p:nvPr/>
          </p:nvGrpSpPr>
          <p:grpSpPr>
            <a:xfrm>
              <a:off x="5012088" y="4190997"/>
              <a:ext cx="2087798" cy="2315499"/>
              <a:chOff x="5992250" y="533398"/>
              <a:chExt cx="2542149" cy="281940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390769" y="533400"/>
                <a:ext cx="1051966" cy="53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Items: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92250" y="533398"/>
                <a:ext cx="1253275" cy="53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Buyers:</a:t>
                </a:r>
              </a:p>
            </p:txBody>
          </p:sp>
          <p:sp>
            <p:nvSpPr>
              <p:cNvPr id="55" name="Rounded Rectangle 1"/>
              <p:cNvSpPr/>
              <p:nvPr/>
            </p:nvSpPr>
            <p:spPr>
              <a:xfrm>
                <a:off x="5992250" y="533400"/>
                <a:ext cx="2542149" cy="2819400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/>
              <p:cNvSpPr/>
              <p:nvPr/>
            </p:nvSpPr>
            <p:spPr>
              <a:xfrm>
                <a:off x="7683362" y="1730004"/>
                <a:ext cx="457201" cy="45720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87732" y="1717053"/>
                <a:ext cx="450220" cy="456062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5328461" y="4623582"/>
              <a:ext cx="369753" cy="37455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5328461" y="5965797"/>
              <a:ext cx="369753" cy="37455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531331" y="5685504"/>
              <a:ext cx="22088" cy="2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531331" y="5760087"/>
              <a:ext cx="22088" cy="2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531331" y="5834670"/>
              <a:ext cx="22088" cy="223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/>
              <p:cNvSpPr txBox="1">
                <a:spLocks/>
              </p:cNvSpPr>
              <p:nvPr/>
            </p:nvSpPr>
            <p:spPr>
              <a:xfrm>
                <a:off x="533400" y="3581400"/>
                <a:ext cx="8229601" cy="1622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C00000"/>
                    </a:solidFill>
                  </a:rPr>
                  <a:t>Prophet inequality:</a:t>
                </a:r>
                <a:r>
                  <a:rPr lang="en-US" sz="2400" dirty="0"/>
                  <a:t> choice of prices that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-approx. for the single-item problem, for any ordering of the buyers.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Idea:</a:t>
                </a:r>
                <a:r>
                  <a:rPr lang="en-US" sz="2400" dirty="0"/>
                  <a:t> use same prices for single-buyer problem, show revenue can only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400" dirty="0"/>
                  <a:t> (vs. worst ordering in single-good problem).</a:t>
                </a:r>
              </a:p>
            </p:txBody>
          </p:sp>
        </mc:Choice>
        <mc:Fallback xmlns="">
          <p:sp>
            <p:nvSpPr>
              <p:cNvPr id="5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81400"/>
                <a:ext cx="8229601" cy="1622786"/>
              </a:xfrm>
              <a:prstGeom prst="rect">
                <a:avLst/>
              </a:prstGeom>
              <a:blipFill>
                <a:blip r:embed="rId3"/>
                <a:stretch>
                  <a:fillRect l="-1037" t="-3008" r="-140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26304" y="1487014"/>
            <a:ext cx="3188496" cy="2551586"/>
            <a:chOff x="4551857" y="2823319"/>
            <a:chExt cx="3188496" cy="2551586"/>
          </a:xfrm>
        </p:grpSpPr>
        <p:sp>
          <p:nvSpPr>
            <p:cNvPr id="6" name="TextBox 5"/>
            <p:cNvSpPr txBox="1"/>
            <p:nvPr/>
          </p:nvSpPr>
          <p:spPr>
            <a:xfrm>
              <a:off x="4551857" y="2823319"/>
              <a:ext cx="318849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Online Ad Space</a:t>
              </a:r>
              <a:endParaRPr lang="he-IL" sz="240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9" r="43050" b="6250"/>
            <a:stretch/>
          </p:blipFill>
          <p:spPr bwMode="auto">
            <a:xfrm>
              <a:off x="4572000" y="3284985"/>
              <a:ext cx="3168352" cy="2089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860032" y="3573016"/>
              <a:ext cx="2804121" cy="1573288"/>
              <a:chOff x="4860032" y="3573016"/>
              <a:chExt cx="2804121" cy="1573288"/>
            </a:xfrm>
          </p:grpSpPr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>
                <a:off x="4860032" y="3573016"/>
                <a:ext cx="280412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860032" y="3573016"/>
                <a:ext cx="0" cy="14970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860032" y="5070104"/>
                <a:ext cx="16720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532076" y="5070104"/>
                <a:ext cx="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>
                <a:off x="6532076" y="5146304"/>
                <a:ext cx="113207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664153" y="3573016"/>
                <a:ext cx="0" cy="15732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590800" y="4419600"/>
            <a:ext cx="3839834" cy="1964614"/>
            <a:chOff x="4846966" y="3733800"/>
            <a:chExt cx="3839834" cy="1964614"/>
          </a:xfrm>
        </p:grpSpPr>
        <p:grpSp>
          <p:nvGrpSpPr>
            <p:cNvPr id="23" name="Group 22"/>
            <p:cNvGrpSpPr/>
            <p:nvPr/>
          </p:nvGrpSpPr>
          <p:grpSpPr>
            <a:xfrm>
              <a:off x="4846966" y="4195466"/>
              <a:ext cx="3839834" cy="1502948"/>
              <a:chOff x="5638800" y="5137136"/>
              <a:chExt cx="3212592" cy="120966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137136"/>
                <a:ext cx="3212592" cy="1209668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638800" y="5137136"/>
                <a:ext cx="3212592" cy="120966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846966" y="3733800"/>
              <a:ext cx="383983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Cloud Resources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0" y="1487014"/>
            <a:ext cx="3886200" cy="2551585"/>
            <a:chOff x="4572000" y="1487014"/>
            <a:chExt cx="3886200" cy="2551585"/>
          </a:xfrm>
        </p:grpSpPr>
        <p:sp>
          <p:nvSpPr>
            <p:cNvPr id="18" name="TextBox 17"/>
            <p:cNvSpPr txBox="1"/>
            <p:nvPr/>
          </p:nvSpPr>
          <p:spPr>
            <a:xfrm>
              <a:off x="4572000" y="1487014"/>
              <a:ext cx="38862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/>
                <a:t>Network Bandwidth</a:t>
              </a:r>
              <a:endParaRPr lang="he-IL" sz="24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966888"/>
              <a:ext cx="3886200" cy="20717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381000" y="609600"/>
            <a:ext cx="649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Other Allocation Problems?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72000" y="1966887"/>
            <a:ext cx="3886200" cy="2069051"/>
            <a:chOff x="642938" y="1438274"/>
            <a:chExt cx="4657725" cy="136526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" t="22100" r="11845"/>
            <a:stretch/>
          </p:blipFill>
          <p:spPr bwMode="auto">
            <a:xfrm>
              <a:off x="642938" y="1438274"/>
              <a:ext cx="4657725" cy="136526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938213" y="1743075"/>
              <a:ext cx="3805237" cy="633413"/>
              <a:chOff x="938213" y="1743075"/>
              <a:chExt cx="3805237" cy="633413"/>
            </a:xfrm>
            <a:effectLst>
              <a:outerShdw blurRad="114300" dist="50800" dir="528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938213" y="2078045"/>
                <a:ext cx="279782" cy="279393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471863" y="2038350"/>
                <a:ext cx="1271587" cy="266700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871788" y="1871663"/>
                <a:ext cx="695325" cy="66675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1176338" y="2066926"/>
                <a:ext cx="1766887" cy="147637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943225" y="2224088"/>
                <a:ext cx="557675" cy="101445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3548064" y="1743075"/>
                <a:ext cx="1004886" cy="223838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476625" y="1938338"/>
                <a:ext cx="95250" cy="376237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871788" y="1875177"/>
                <a:ext cx="90487" cy="358436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867025" y="1885950"/>
                <a:ext cx="623888" cy="404813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947988" y="1952625"/>
                <a:ext cx="590550" cy="261938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4533900" y="1747839"/>
                <a:ext cx="185738" cy="300036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947738" y="1900238"/>
                <a:ext cx="1919287" cy="476250"/>
              </a:xfrm>
              <a:prstGeom prst="line">
                <a:avLst/>
              </a:prstGeom>
              <a:ln w="666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521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602159"/>
            <a:ext cx="3167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Why Pricing?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622" y="1928559"/>
            <a:ext cx="7766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Simple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Transparent, easy to describe.</a:t>
            </a:r>
            <a:br>
              <a:rPr lang="en-US" sz="2800" dirty="0"/>
            </a:br>
            <a:r>
              <a:rPr lang="en-US" sz="2800" dirty="0" err="1"/>
              <a:t>Strategyproof</a:t>
            </a:r>
            <a:r>
              <a:rPr lang="en-US" sz="2800" dirty="0"/>
              <a:t>, coalition-proof.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Distributed</a:t>
            </a:r>
            <a:r>
              <a:rPr lang="en-US" sz="2800" dirty="0"/>
              <a:t> – Buyers can arrive sequentially. Minimal coordination required.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bg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Flexible</a:t>
            </a:r>
            <a:r>
              <a:rPr lang="en-US" sz="2800" dirty="0"/>
              <a:t> – Often order-oblivious.  Tunable.</a:t>
            </a:r>
            <a:br>
              <a:rPr lang="en-US" sz="2800" dirty="0"/>
            </a:br>
            <a:r>
              <a:rPr lang="en-US" sz="2800" dirty="0"/>
              <a:t>Dynamic vs static, anonymous vs personalized.</a:t>
            </a:r>
          </a:p>
          <a:p>
            <a:pPr>
              <a:buClr>
                <a:schemeClr val="tx1"/>
              </a:buClr>
            </a:pPr>
            <a:r>
              <a:rPr lang="en-US" sz="2800" dirty="0"/>
              <a:t>Pricing items vs Pricing bundles.</a:t>
            </a:r>
          </a:p>
        </p:txBody>
      </p:sp>
    </p:spTree>
    <p:extLst>
      <p:ext uri="{BB962C8B-B14F-4D97-AF65-F5344CB8AC3E}">
        <p14:creationId xmlns:p14="http://schemas.microsoft.com/office/powerpoint/2010/main" val="379936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86" y="3195935"/>
            <a:ext cx="826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can go wrong?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5055"/>
            <a:ext cx="2637064" cy="144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157008"/>
            <a:ext cx="768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If price is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Too low:</a:t>
            </a:r>
            <a:r>
              <a:rPr lang="en-US" sz="2400" dirty="0"/>
              <a:t> a low-value buyer might purchase the item, blocking a subsequent high-value buyer.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Too high:</a:t>
            </a:r>
            <a:r>
              <a:rPr lang="en-US" sz="2400" dirty="0"/>
              <a:t> no buyers purchase.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524000"/>
                <a:ext cx="7917305" cy="1037848"/>
              </a:xfrm>
              <a:prstGeom prst="rect">
                <a:avLst/>
              </a:prstGeom>
              <a:blipFill>
                <a:blip r:embed="rId5"/>
                <a:stretch>
                  <a:fillRect l="-1232" t="-4706" r="-77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71282820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2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setting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Proof. 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Random variable:</a:t>
                </a:r>
                <a:r>
                  <a:rPr lang="en-US" sz="2800" dirty="0">
                    <a:solidFill>
                      <a:schemeClr val="bg2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100" dirty="0"/>
                  <a:t> </a:t>
                </a:r>
                <a:endParaRPr lang="en-US" sz="160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tem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sold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endParaRPr lang="en-US" sz="110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utility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buyer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sees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item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sees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item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box>
                      <m:box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ite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sold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alue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200"/>
                <a:ext cx="8498305" cy="4724400"/>
              </a:xfrm>
              <a:blipFill>
                <a:blip r:embed="rId4"/>
                <a:stretch>
                  <a:fillRect l="-1076" b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7200" y="60198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901541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7007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59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Thm:</a:t>
                </a:r>
                <a:r>
                  <a:rPr lang="en-US" sz="2400" dirty="0"/>
                  <a:t> for one item, price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 yields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86" y="1600200"/>
                <a:ext cx="8269514" cy="613886"/>
              </a:xfrm>
              <a:prstGeom prst="rect">
                <a:avLst/>
              </a:prstGeom>
              <a:blipFill>
                <a:blip r:embed="rId4"/>
                <a:stretch>
                  <a:fillRect l="-11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21" y="2305821"/>
            <a:ext cx="3180443" cy="1739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" y="4001631"/>
            <a:ext cx="796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Summary: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high enough that expected </a:t>
            </a:r>
            <a:r>
              <a:rPr lang="en-US" sz="2400" dirty="0">
                <a:solidFill>
                  <a:srgbClr val="C00000"/>
                </a:solidFill>
              </a:rPr>
              <a:t>revenue</a:t>
            </a:r>
            <a:r>
              <a:rPr lang="en-US" sz="2400" dirty="0"/>
              <a:t> offsets the </a:t>
            </a:r>
            <a:br>
              <a:rPr lang="en-US" sz="2400" dirty="0"/>
            </a:br>
            <a:r>
              <a:rPr lang="en-US" sz="2400" dirty="0"/>
              <a:t>expected optimal value in events where the </a:t>
            </a:r>
            <a:r>
              <a:rPr lang="en-US" sz="2400" dirty="0">
                <a:solidFill>
                  <a:srgbClr val="C00000"/>
                </a:solidFill>
              </a:rPr>
              <a:t>item is sold</a:t>
            </a:r>
            <a:r>
              <a:rPr lang="en-US" sz="2400" dirty="0"/>
              <a:t>.</a:t>
            </a: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Price is low enough that expected buyer </a:t>
            </a:r>
            <a:r>
              <a:rPr lang="en-US" sz="2400" dirty="0">
                <a:solidFill>
                  <a:schemeClr val="accent1"/>
                </a:solidFill>
              </a:rPr>
              <a:t>surplus</a:t>
            </a:r>
            <a:r>
              <a:rPr lang="en-US" sz="2400" dirty="0"/>
              <a:t> offsets the expected optimal value in events where the </a:t>
            </a:r>
            <a:r>
              <a:rPr lang="en-US" sz="2400" dirty="0">
                <a:solidFill>
                  <a:schemeClr val="accent1"/>
                </a:solidFill>
              </a:rPr>
              <a:t>item is unsold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58966"/>
      </p:ext>
    </p:extLst>
  </p:cSld>
  <p:clrMapOvr>
    <a:masterClrMapping/>
  </p:clrMapOvr>
  <p:transition advTm="10392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7114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Extensions I: Single-Parameter</a:t>
            </a:r>
          </a:p>
        </p:txBody>
      </p:sp>
    </p:spTree>
    <p:extLst>
      <p:ext uri="{BB962C8B-B14F-4D97-AF65-F5344CB8AC3E}">
        <p14:creationId xmlns:p14="http://schemas.microsoft.com/office/powerpoint/2010/main" val="190325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buyers</a:t>
                </a:r>
                <a:r>
                  <a:rPr lang="en-US" sz="2400" dirty="0"/>
                  <a:t>, arrive sequentially online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Buyer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for being served</a:t>
                </a:r>
              </a:p>
              <a:p>
                <a:pPr lvl="1">
                  <a:spcBef>
                    <a:spcPts val="6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 indicator variable for buyer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receiving service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drawn </a:t>
                </a:r>
                <a:r>
                  <a:rPr lang="en-US" sz="2400" dirty="0" err="1"/>
                  <a:t>indep</a:t>
                </a:r>
                <a:r>
                  <a:rPr lang="en-US" sz="2400" dirty="0"/>
                  <a:t>. from a 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There is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of feasible allocations.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Arrival order adversarial (in fact, adaptive)</a:t>
                </a: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Goal</a:t>
                </a:r>
                <a:r>
                  <a:rPr lang="en-US" sz="2400" dirty="0"/>
                  <a:t>: make allocation decisions online,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  <a:blipFill>
                <a:blip r:embed="rId4"/>
                <a:stretch>
                  <a:fillRect l="-1208" t="-1208" b="-8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5731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Single-Parameter Model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24" y="161038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Sequential allocation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53200" y="381000"/>
            <a:ext cx="2057399" cy="2819400"/>
            <a:chOff x="6476999" y="533400"/>
            <a:chExt cx="2057399" cy="2819400"/>
          </a:xfrm>
        </p:grpSpPr>
        <p:grpSp>
          <p:nvGrpSpPr>
            <p:cNvPr id="7" name="Group 6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568952" y="623706"/>
              <a:ext cx="931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Values: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9921" y="623706"/>
              <a:ext cx="954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Buyers: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795818" y="106564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20059" y="2342062"/>
              <a:ext cx="26895" cy="208871"/>
              <a:chOff x="1801494" y="3514262"/>
              <a:chExt cx="45719" cy="35051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"/>
            <p:cNvSpPr/>
            <p:nvPr/>
          </p:nvSpPr>
          <p:spPr>
            <a:xfrm>
              <a:off x="6476999" y="533400"/>
              <a:ext cx="2057399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/>
                <p:cNvSpPr/>
                <p:nvPr/>
              </p:nvSpPr>
              <p:spPr>
                <a:xfrm>
                  <a:off x="7818877" y="1065644"/>
                  <a:ext cx="457200" cy="457200"/>
                </a:xfrm>
                <a:prstGeom prst="roundRect">
                  <a:avLst/>
                </a:prstGeom>
                <a:noFill/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877" y="1065644"/>
                  <a:ext cx="457200" cy="457200"/>
                </a:xfrm>
                <a:prstGeom prst="roundRect">
                  <a:avLst/>
                </a:prstGeom>
                <a:blipFill>
                  <a:blip r:embed="rId5"/>
                  <a:stretch>
                    <a:fillRect l="-38667" r="-25333"/>
                  </a:stretch>
                </a:blip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: Rounded Corners 13"/>
                <p:cNvSpPr/>
                <p:nvPr/>
              </p:nvSpPr>
              <p:spPr>
                <a:xfrm>
                  <a:off x="7818877" y="1730005"/>
                  <a:ext cx="457200" cy="457200"/>
                </a:xfrm>
                <a:prstGeom prst="roundRect">
                  <a:avLst/>
                </a:prstGeom>
                <a:noFill/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: Rounded Corners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877" y="1730005"/>
                  <a:ext cx="457200" cy="457200"/>
                </a:xfrm>
                <a:prstGeom prst="roundRect">
                  <a:avLst/>
                </a:prstGeom>
                <a:blipFill>
                  <a:blip r:embed="rId6"/>
                  <a:stretch>
                    <a:fillRect l="-38667" r="-26667"/>
                  </a:stretch>
                </a:blip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: Rounded Corners 14"/>
                <p:cNvSpPr/>
                <p:nvPr/>
              </p:nvSpPr>
              <p:spPr>
                <a:xfrm>
                  <a:off x="7816756" y="2693297"/>
                  <a:ext cx="457200" cy="457200"/>
                </a:xfrm>
                <a:prstGeom prst="roundRect">
                  <a:avLst/>
                </a:prstGeom>
                <a:noFill/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: Rounded Corners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756" y="2693297"/>
                  <a:ext cx="457200" cy="457200"/>
                </a:xfrm>
                <a:prstGeom prst="roundRect">
                  <a:avLst/>
                </a:prstGeom>
                <a:blipFill>
                  <a:blip r:embed="rId7"/>
                  <a:stretch>
                    <a:fillRect l="-41333" r="-24000"/>
                  </a:stretch>
                </a:blip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6795818" y="171705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795818" y="2692371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7274463"/>
      </p:ext>
    </p:extLst>
  </p:cSld>
  <p:clrMapOvr>
    <a:masterClrMapping/>
  </p:clrMapOvr>
  <p:transition advTm="10392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8021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 1: Cardinality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600200"/>
                <a:ext cx="76817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Constraint: allocate to at most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buyers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600200"/>
                <a:ext cx="7681766" cy="523220"/>
              </a:xfrm>
              <a:prstGeom prst="rect">
                <a:avLst/>
              </a:prstGeom>
              <a:blipFill>
                <a:blip r:embed="rId3"/>
                <a:stretch>
                  <a:fillRect l="-16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94" y="2057400"/>
                <a:ext cx="8450706" cy="438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: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original prophet inequality: 2-approx</a:t>
                </a:r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≥1: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[Hajiaghayi, Kleinberg,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Sandholm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‘07]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There is a threshold price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picking the first k values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en-US" sz="2400" b="0" dirty="0">
                    <a:solidFill>
                      <a:schemeClr val="tx1"/>
                    </a:solidFill>
                  </a:rPr>
                </a:br>
                <a:r>
                  <a:rPr lang="en-US" sz="2400" dirty="0"/>
                  <a:t>gives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approximation.  </a:t>
                </a:r>
                <a:br>
                  <a:rPr lang="en-US" sz="2400" dirty="0"/>
                </a:br>
                <a:endParaRPr lang="en-US" sz="11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Idea:</a:t>
                </a:r>
                <a:r>
                  <a:rPr lang="en-US" sz="2400" dirty="0"/>
                  <a:t> choose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expected # of items sold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Then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 # items sold lies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sz="2400" dirty="0"/>
                  <a:t> and </a:t>
                </a:r>
                <a:r>
                  <a:rPr lang="en-US" sz="2400" dirty="0">
                    <a:latin typeface="Cambria Math" panose="02040503050406030204" pitchFamily="18" charset="0"/>
                  </a:rPr>
                  <a:t>𝑘.</a:t>
                </a:r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[Alaei ‘11] [Alaei Hajiaghayi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Liaghat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‘12] </a:t>
                </a:r>
                <a:r>
                  <a:rPr lang="en-US" sz="2400" dirty="0"/>
                  <a:t>Can be improved to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using a randomized strategy, and this is tight. 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2057400"/>
                <a:ext cx="8450706" cy="4382225"/>
              </a:xfrm>
              <a:prstGeom prst="rect">
                <a:avLst/>
              </a:prstGeom>
              <a:blipFill>
                <a:blip r:embed="rId4"/>
                <a:stretch>
                  <a:fillRect l="-1154" t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1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The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Introduction to Prophet Inequalities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Application to posted-price mechanisms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Extensions I: single-parameter problems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AutoNum type="arabicPeriod"/>
            </a:pPr>
            <a:r>
              <a:rPr lang="en-US" sz="2800" dirty="0"/>
              <a:t>Extensions II: multi-dimensional problems</a:t>
            </a:r>
          </a:p>
        </p:txBody>
      </p:sp>
    </p:spTree>
    <p:extLst>
      <p:ext uri="{BB962C8B-B14F-4D97-AF65-F5344CB8AC3E}">
        <p14:creationId xmlns:p14="http://schemas.microsoft.com/office/powerpoint/2010/main" val="77302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744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 2: </a:t>
            </a:r>
            <a:r>
              <a:rPr lang="en-US" sz="4400" dirty="0" err="1">
                <a:solidFill>
                  <a:schemeClr val="accent1"/>
                </a:solidFill>
              </a:rPr>
              <a:t>Matroid</a:t>
            </a:r>
            <a:r>
              <a:rPr lang="en-US" sz="4400" dirty="0">
                <a:solidFill>
                  <a:schemeClr val="accent1"/>
                </a:solidFill>
              </a:rPr>
              <a:t>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94" y="1524000"/>
                <a:ext cx="7612506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Examples: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uniform (at most k),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partition (partitioned into groups,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/>
                  <a:t> from group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),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graphical (buyers are edges, allocation has no cycles)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1524000"/>
                <a:ext cx="7612506" cy="1599733"/>
              </a:xfrm>
              <a:prstGeom prst="rect">
                <a:avLst/>
              </a:prstGeom>
              <a:blipFill>
                <a:blip r:embed="rId3"/>
                <a:stretch>
                  <a:fillRect l="-1281" t="-3053" b="-8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494" y="3512403"/>
                <a:ext cx="7612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[Kleinberg, Weinberg ‘12] </a:t>
                </a:r>
                <a:r>
                  <a:rPr lang="en-US" sz="2400" dirty="0"/>
                  <a:t>For any </a:t>
                </a:r>
                <a:r>
                  <a:rPr lang="en-US" sz="2400" dirty="0" err="1"/>
                  <a:t>matroid</a:t>
                </a:r>
                <a:r>
                  <a:rPr lang="en-US" sz="2400" dirty="0"/>
                  <a:t> constraint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dynamic</a:t>
                </a:r>
                <a:r>
                  <a:rPr lang="en-US" sz="2400" dirty="0"/>
                  <a:t> threshold strategy that gives a 2-approx.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3512403"/>
                <a:ext cx="7612506" cy="830997"/>
              </a:xfrm>
              <a:prstGeom prst="rect">
                <a:avLst/>
              </a:prstGeom>
              <a:blipFill>
                <a:blip r:embed="rId4"/>
                <a:stretch>
                  <a:fillRect l="-128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4800600"/>
            <a:ext cx="761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C00000"/>
                </a:solidFill>
              </a:rPr>
              <a:t>Dynamic:</a:t>
            </a:r>
            <a:r>
              <a:rPr lang="en-US" sz="2400" dirty="0"/>
              <a:t> the price offered to each buyer can depend on 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a) the index of the buyer being considered, and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b) the allocations chosen (or not chosen) in previous rounds</a:t>
            </a:r>
          </a:p>
        </p:txBody>
      </p:sp>
    </p:spTree>
    <p:extLst>
      <p:ext uri="{BB962C8B-B14F-4D97-AF65-F5344CB8AC3E}">
        <p14:creationId xmlns:p14="http://schemas.microsoft.com/office/powerpoint/2010/main" val="51290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744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 2: </a:t>
            </a:r>
            <a:r>
              <a:rPr lang="en-US" sz="4400" dirty="0" err="1">
                <a:solidFill>
                  <a:schemeClr val="accent1"/>
                </a:solidFill>
              </a:rPr>
              <a:t>Matroid</a:t>
            </a:r>
            <a:r>
              <a:rPr lang="en-US" sz="4400" dirty="0">
                <a:solidFill>
                  <a:schemeClr val="accent1"/>
                </a:solidFill>
              </a:rPr>
              <a:t>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657290"/>
                <a:ext cx="7612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Definition: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/>
                  <a:t> = the residual value of the max-weight allocation, after being forced to take set 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57290"/>
                <a:ext cx="7612506" cy="830997"/>
              </a:xfrm>
              <a:prstGeom prst="rect">
                <a:avLst/>
              </a:prstGeom>
              <a:blipFill>
                <a:blip r:embed="rId3"/>
                <a:stretch>
                  <a:fillRect l="-128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581" y="3200400"/>
            <a:ext cx="761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Example: </a:t>
            </a:r>
            <a:r>
              <a:rPr lang="en-US" sz="2400" dirty="0"/>
              <a:t>feasibility constraint is “take at most 3”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45720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0400" y="45720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267200" y="45720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296178" y="45720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339670" y="45720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2285999" y="4114799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9721" y="4110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en-US" dirty="0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3352799" y="4110335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06521" y="41058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US" dirty="0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 flipV="1">
            <a:off x="4419599" y="4105871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73321" y="41014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endParaRPr lang="en-US" dirty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5448577" y="4101407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02299" y="40969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  <a:endParaRPr lang="en-US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6477321" y="4096943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31043" y="40924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913279" y="3810000"/>
            <a:ext cx="1260042" cy="1981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91115" y="547282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947" y="5932259"/>
                <a:ext cx="76125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6+7 = 13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7" y="5932259"/>
                <a:ext cx="7612506" cy="461665"/>
              </a:xfrm>
              <a:prstGeom prst="rect">
                <a:avLst/>
              </a:prstGeom>
              <a:blipFill>
                <a:blip r:embed="rId4"/>
                <a:stretch>
                  <a:fillRect t="-10526" r="-128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0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 uiExpand="1" build="p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1" grpId="0"/>
      <p:bldP spid="23" grpId="0"/>
      <p:bldP spid="25" grpId="0"/>
      <p:bldP spid="27" grpId="0"/>
      <p:bldP spid="2" grpId="0" animBg="1"/>
      <p:bldP spid="3" grpId="0"/>
      <p:bldP spid="2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744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 2: </a:t>
            </a:r>
            <a:r>
              <a:rPr lang="en-US" sz="4400" dirty="0" err="1">
                <a:solidFill>
                  <a:schemeClr val="accent1"/>
                </a:solidFill>
              </a:rPr>
              <a:t>Matroid</a:t>
            </a:r>
            <a:r>
              <a:rPr lang="en-US" sz="4400" dirty="0">
                <a:solidFill>
                  <a:schemeClr val="accent1"/>
                </a:solidFill>
              </a:rPr>
              <a:t>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657290"/>
                <a:ext cx="7612506" cy="4353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Definition: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/>
                  <a:t> = the residual value of the max-weight allocation, after being forced to take set S.</a:t>
                </a:r>
              </a:p>
              <a:p>
                <a:pPr>
                  <a:buClr>
                    <a:schemeClr val="tx1"/>
                  </a:buClr>
                </a:pPr>
                <a:endParaRPr lang="en-US" sz="2000" dirty="0">
                  <a:solidFill>
                    <a:schemeClr val="bg2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2000" dirty="0">
                  <a:solidFill>
                    <a:schemeClr val="bg2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Pricing rule: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’12]</a:t>
                </a:r>
                <a:endParaRPr lang="en-US" sz="2400" dirty="0">
                  <a:solidFill>
                    <a:schemeClr val="bg2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When buyer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arrives, suppose we’ve already served set S.</a:t>
                </a:r>
              </a:p>
              <a:p>
                <a:pPr>
                  <a:buClr>
                    <a:schemeClr val="tx1"/>
                  </a:buClr>
                </a:pPr>
                <a:endParaRPr lang="en-US" sz="11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Offer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nor/>
                      </m:rPr>
                      <a:rPr lang="en-US" sz="240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 )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Interpretation:</a:t>
                </a:r>
                <a:r>
                  <a:rPr lang="en-US" sz="2400" dirty="0"/>
                  <a:t> half of the expected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opportunity cost </a:t>
                </a:r>
                <a:r>
                  <a:rPr lang="en-US" sz="2400" dirty="0"/>
                  <a:t>of providing service to buyer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57290"/>
                <a:ext cx="7612506" cy="4353371"/>
              </a:xfrm>
              <a:prstGeom prst="rect">
                <a:avLst/>
              </a:prstGeom>
              <a:blipFill>
                <a:blip r:embed="rId3"/>
                <a:stretch>
                  <a:fillRect l="-128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6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3053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657290"/>
                <a:ext cx="8047264" cy="460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Intuition:</a:t>
                </a:r>
                <a:r>
                  <a:rPr lang="en-US" sz="2400" dirty="0"/>
                  <a:t> why does this work?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endChr m:val="|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endChr m:val="|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2400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 )]</m:t>
                      </m:r>
                    </m:oMath>
                  </m:oMathPara>
                </a14:m>
                <a:endParaRPr lang="en-US" sz="2400" dirty="0"/>
              </a:p>
              <a:p>
                <a:pPr marL="457200" indent="-457200">
                  <a:spcBef>
                    <a:spcPts val="1200"/>
                  </a:spcBef>
                  <a:buClr>
                    <a:schemeClr val="tx1"/>
                  </a:buClr>
                  <a:buAutoNum type="arabicPeriod"/>
                </a:pPr>
                <a:r>
                  <a:rPr lang="en-US" sz="2400" dirty="0"/>
                  <a:t>Prices are defined so that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revenue</a:t>
                </a:r>
                <a:r>
                  <a:rPr lang="en-US" sz="2400" dirty="0"/>
                  <a:t> (partially) offsets the opportunity cost for the buyers who are served.</a:t>
                </a:r>
              </a:p>
              <a:p>
                <a:pPr marL="457200" indent="-457200">
                  <a:spcBef>
                    <a:spcPts val="1200"/>
                  </a:spcBef>
                  <a:buClr>
                    <a:schemeClr val="tx1"/>
                  </a:buClr>
                  <a:buAutoNum type="arabicPeriod"/>
                </a:pPr>
                <a:r>
                  <a:rPr lang="en-US" sz="2400" dirty="0"/>
                  <a:t>Claim: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buyer surplus</a:t>
                </a:r>
                <a:r>
                  <a:rPr lang="en-US" sz="2400" dirty="0"/>
                  <a:t> offsets the expected value “left on the table:” i.e., that could have been served in retrospect.</a:t>
                </a:r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Lemma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[KW’12]</a:t>
                </a:r>
                <a:r>
                  <a:rPr lang="en-US" sz="2400" dirty="0"/>
                  <a:t>: for any sets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is feasible, the sum of prices offered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½ OPT( v | S ).</a:t>
                </a:r>
              </a:p>
              <a:p>
                <a:pPr>
                  <a:buClr>
                    <a:schemeClr val="tx1"/>
                  </a:buClr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For outcome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buyer surplus</a:t>
                </a:r>
                <a:r>
                  <a:rPr lang="en-US" sz="2400" dirty="0"/>
                  <a:t> is at least ½ OPT( v |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57290"/>
                <a:ext cx="8047264" cy="4600234"/>
              </a:xfrm>
              <a:prstGeom prst="rect">
                <a:avLst/>
              </a:prstGeom>
              <a:blipFill>
                <a:blip r:embed="rId3"/>
                <a:stretch>
                  <a:fillRect l="-1212" t="-1061" r="-1212" b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5959"/>
            <a:ext cx="2713264" cy="14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886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… Even More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494" y="1600200"/>
                <a:ext cx="799350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C00000"/>
                    </a:solidFill>
                  </a:rPr>
                  <a:t>Intersection of k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matroids</a:t>
                </a:r>
                <a:r>
                  <a:rPr lang="en-US" sz="2800" dirty="0"/>
                  <a:t>: 4k-2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’12]</a:t>
                </a:r>
              </a:p>
              <a:p>
                <a:pPr>
                  <a:buClr>
                    <a:schemeClr val="tx1"/>
                  </a:buClr>
                </a:pPr>
                <a:endParaRPr lang="en-US" sz="2400" dirty="0">
                  <a:solidFill>
                    <a:schemeClr val="accent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Can be improved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using a randomized strategy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[Feldman Svensson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Zenklusen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‘15]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1600200"/>
                <a:ext cx="7993506" cy="1631216"/>
              </a:xfrm>
              <a:prstGeom prst="rect">
                <a:avLst/>
              </a:prstGeom>
              <a:blipFill>
                <a:blip r:embed="rId3"/>
                <a:stretch>
                  <a:fillRect l="-1602" t="-3745" r="-534" b="-7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494" y="3657600"/>
                <a:ext cx="799350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C00000"/>
                    </a:solidFill>
                  </a:rPr>
                  <a:t>Polymatroids</a:t>
                </a:r>
                <a:r>
                  <a:rPr lang="en-US" sz="2800" dirty="0"/>
                  <a:t>: 2-approx.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[Duetting, Kleinberg ‘13]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similar pricing strategy as for </a:t>
                </a:r>
                <a:r>
                  <a:rPr lang="en-US" sz="2400" dirty="0" err="1"/>
                  <a:t>matroids</a:t>
                </a:r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rgbClr val="C00000"/>
                    </a:solidFill>
                  </a:rPr>
                  <a:t>Knapsack</a:t>
                </a:r>
                <a:r>
                  <a:rPr lang="en-US" sz="2800" dirty="0"/>
                  <a:t>: O(1)-approx.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[Feldman Svensson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Zenklusen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‘15]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3657600"/>
                <a:ext cx="7993506" cy="1692771"/>
              </a:xfrm>
              <a:prstGeom prst="rect">
                <a:avLst/>
              </a:prstGeom>
              <a:blipFill>
                <a:blip r:embed="rId4"/>
                <a:stretch>
                  <a:fillRect l="-1602" t="-3237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85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730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All The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551325"/>
                <a:ext cx="77724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Suppose F is an arbitrary downward-closed constraint.  </a:t>
                </a:r>
                <a:br>
                  <a:rPr lang="en-US" sz="2400" dirty="0"/>
                </a:br>
                <a:r>
                  <a:rPr lang="en-US" sz="2400" dirty="0"/>
                  <a:t>Can we hope for a constant approximation?</a:t>
                </a:r>
              </a:p>
              <a:p>
                <a:pPr>
                  <a:buClr>
                    <a:schemeClr val="tx1"/>
                  </a:buClr>
                </a:pPr>
                <a:endParaRPr lang="en-US" sz="20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[Babaioff Immorlica Kleinberg ‘07]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51325"/>
                <a:ext cx="7772400" cy="1508105"/>
              </a:xfrm>
              <a:prstGeom prst="rect">
                <a:avLst/>
              </a:prstGeom>
              <a:blipFill>
                <a:blip r:embed="rId3"/>
                <a:stretch>
                  <a:fillRect l="-1255" t="-3226" b="-5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05200"/>
                <a:ext cx="3810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05200"/>
                <a:ext cx="3810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42768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68" y="3505200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2368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68" y="3505200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52136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6" y="3505200"/>
                <a:ext cx="3810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61736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36" y="3505200"/>
                <a:ext cx="3810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61504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504" y="3505200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71104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3505200"/>
                <a:ext cx="3810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258232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32" y="3505200"/>
                <a:ext cx="3810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67832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32" y="3505200"/>
                <a:ext cx="381000" cy="381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467600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505200"/>
                <a:ext cx="3810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077200" y="3505200"/>
                <a:ext cx="3810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505200"/>
                <a:ext cx="381000" cy="381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420033" y="3195520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7200" y="3429000"/>
            <a:ext cx="2332703" cy="533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1790" y="3429000"/>
            <a:ext cx="2340507" cy="533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76195" y="3429000"/>
            <a:ext cx="2362200" cy="533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123768" y="3962400"/>
            <a:ext cx="228600" cy="28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55745" y="4234934"/>
                <a:ext cx="3415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Groups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45" y="4234934"/>
                <a:ext cx="3415359" cy="369332"/>
              </a:xfrm>
              <a:prstGeom prst="rect">
                <a:avLst/>
              </a:prstGeom>
              <a:blipFill>
                <a:blip r:embed="rId7"/>
                <a:stretch>
                  <a:fillRect l="-1426"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7248832" y="3765755"/>
            <a:ext cx="334297" cy="48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34452" y="4188542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otherwise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52" y="4188542"/>
                <a:ext cx="2732351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81000" y="4727719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Feasibility constraint:</a:t>
            </a:r>
            <a:r>
              <a:rPr lang="en-US" sz="2400" dirty="0"/>
              <a:t> can allocate to buyers in at most 1 group.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1000" y="5322669"/>
                <a:ext cx="807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E[OPT]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since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 some group has all 1’s.  But…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C00000"/>
                    </a:solidFill>
                  </a:rPr>
                  <a:t>Claim:</a:t>
                </a:r>
                <a:r>
                  <a:rPr lang="en-US" sz="2400" dirty="0"/>
                  <a:t> no strategy obtains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22669"/>
                <a:ext cx="8077200" cy="830997"/>
              </a:xfrm>
              <a:prstGeom prst="rect">
                <a:avLst/>
              </a:prstGeom>
              <a:blipFill>
                <a:blip r:embed="rId9"/>
                <a:stretch>
                  <a:fillRect l="-12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5" y="-87876"/>
            <a:ext cx="2201410" cy="15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24" grpId="0" animBg="1"/>
      <p:bldP spid="25" grpId="0" animBg="1"/>
      <p:bldP spid="26" grpId="0" animBg="1"/>
      <p:bldP spid="29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730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All The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551325"/>
                <a:ext cx="80772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400" dirty="0"/>
                  <a:t>Suppose F is an arbitrary downward-closed constraint.  </a:t>
                </a:r>
                <a:br>
                  <a:rPr lang="en-US" sz="2400" dirty="0"/>
                </a:br>
                <a:r>
                  <a:rPr lang="en-US" sz="2400" dirty="0"/>
                  <a:t>Can we hope for a constant approximation?</a:t>
                </a:r>
              </a:p>
              <a:p>
                <a:pPr>
                  <a:buClr>
                    <a:schemeClr val="tx1"/>
                  </a:buClr>
                </a:pPr>
                <a:endParaRPr lang="en-US" sz="20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  </a:t>
                </a:r>
                <a:r>
                  <a:rPr lang="en-US" dirty="0">
                    <a:solidFill>
                      <a:schemeClr val="accent1"/>
                    </a:solidFill>
                  </a:rPr>
                  <a:t>[Babaioff Immorlica Kleinberg ‘07]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51325"/>
                <a:ext cx="8077200" cy="1508105"/>
              </a:xfrm>
              <a:prstGeom prst="rect">
                <a:avLst/>
              </a:prstGeom>
              <a:blipFill>
                <a:blip r:embed="rId3"/>
                <a:stretch>
                  <a:fillRect l="-1208" t="-3226" b="-5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1000" y="3828871"/>
                <a:ext cx="8077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[Rubinstein ’16]</a:t>
                </a:r>
                <a:r>
                  <a:rPr lang="en-US" sz="2800" dirty="0"/>
                  <a:t> There is a randomized strategy that gives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approximation,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the size of the largest feasible set.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8871"/>
                <a:ext cx="8077200" cy="1384995"/>
              </a:xfrm>
              <a:prstGeom prst="rect">
                <a:avLst/>
              </a:prstGeom>
              <a:blipFill>
                <a:blip r:embed="rId4"/>
                <a:stretch>
                  <a:fillRect l="-1585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5" y="-87876"/>
            <a:ext cx="2201410" cy="15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609600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Summary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91995"/>
                  </p:ext>
                </p:extLst>
              </p:nvPr>
            </p:nvGraphicFramePr>
            <p:xfrm>
              <a:off x="228600" y="1524000"/>
              <a:ext cx="8686800" cy="4134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3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8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32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items</a:t>
                          </a:r>
                          <a:endParaRPr lang="en-US" sz="20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27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27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</a:rPr>
                            <a:t>matroids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2329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Downward-closed, </a:t>
                          </a:r>
                          <a:b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max set size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91995"/>
                  </p:ext>
                </p:extLst>
              </p:nvPr>
            </p:nvGraphicFramePr>
            <p:xfrm>
              <a:off x="228600" y="1524000"/>
              <a:ext cx="8686800" cy="4134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3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Constraint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Upper Bound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Lower Bound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88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Single item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88542" r="-109132" b="-5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121477" r="-178558" b="-248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121477" r="-109132" b="-248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121477" r="-632" b="-248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27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424510" r="-178558" b="-16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424510" r="-109132" b="-16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blipFill>
                          <a:blip r:embed="rId3"/>
                          <a:stretch>
                            <a:fillRect l="-200211" t="-424510" r="-632" b="-16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t="-356667" r="-17855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117123" t="-356667" r="-10913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200211" t="-356667" r="-632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9411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381000" y="59391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Directly imply posted-price mechanisms for welfare, revenue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0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097959"/>
            <a:ext cx="757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Extensions II: Multi-Dimensional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7254" y="6172200"/>
            <a:ext cx="684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Based on </a:t>
            </a:r>
            <a:r>
              <a:rPr lang="en-US" dirty="0">
                <a:solidFill>
                  <a:schemeClr val="accent1"/>
                </a:solidFill>
              </a:rPr>
              <a:t>[Feldman Gravin L. ‘15], [Duetting Feldman Kesselheim L. ‘16]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8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Set M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resources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/>
                  <a:t>(goods)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buyers</a:t>
                </a:r>
                <a:r>
                  <a:rPr lang="en-US" sz="2400" dirty="0"/>
                  <a:t>, arrive sequentially online</a:t>
                </a:r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Buyer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drawn </a:t>
                </a:r>
                <a:r>
                  <a:rPr lang="en-US" sz="2400" dirty="0" err="1"/>
                  <a:t>indep</a:t>
                </a:r>
                <a:r>
                  <a:rPr lang="en-US" sz="2400" dirty="0"/>
                  <a:t>. from a 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600"/>
                  </a:spcBef>
                  <a:buClr>
                    <a:schemeClr val="tx1"/>
                  </a:buClr>
                </a:pPr>
                <a:r>
                  <a:rPr lang="en-US" sz="2400" dirty="0"/>
                  <a:t>Allocation: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.  </a:t>
                </a:r>
                <a:br>
                  <a:rPr lang="en-US" sz="2400" dirty="0"/>
                </a:br>
                <a:r>
                  <a:rPr lang="en-US" sz="2400" dirty="0"/>
                  <a:t>There is a downward-closed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of feasible allocations.  </a:t>
                </a: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Goal</a:t>
                </a:r>
                <a:r>
                  <a:rPr lang="en-US" sz="2400" dirty="0"/>
                  <a:t>: feasible allocation maximizing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09800"/>
                <a:ext cx="8077199" cy="4038600"/>
              </a:xfrm>
              <a:blipFill>
                <a:blip r:embed="rId4"/>
                <a:stretch>
                  <a:fillRect l="-1208" t="-1208" b="-8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4055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 General Model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24" y="1610380"/>
            <a:ext cx="480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Combinatorial allocation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53200" y="381000"/>
            <a:ext cx="2057399" cy="2819400"/>
            <a:chOff x="6476999" y="533400"/>
            <a:chExt cx="2057399" cy="2819400"/>
          </a:xfrm>
        </p:grpSpPr>
        <p:grpSp>
          <p:nvGrpSpPr>
            <p:cNvPr id="18" name="Group 17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592042" y="594210"/>
              <a:ext cx="920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Goods: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9921" y="594210"/>
              <a:ext cx="954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Buyers: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795818" y="106564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020059" y="2342062"/>
              <a:ext cx="26895" cy="208871"/>
              <a:chOff x="1801494" y="3514262"/>
              <a:chExt cx="45719" cy="35051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6476999" y="533400"/>
              <a:ext cx="2057399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/>
            <p:cNvSpPr/>
            <p:nvPr/>
          </p:nvSpPr>
          <p:spPr>
            <a:xfrm>
              <a:off x="7818877" y="1065644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7818877" y="1730005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7816756" y="2693297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795818" y="171705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6795818" y="2692371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6425234"/>
      </p:ext>
    </p:extLst>
  </p:cSld>
  <p:clrMapOvr>
    <a:masterClrMapping/>
  </p:clrMapOvr>
  <p:transition advTm="10392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607641"/>
                <a:ext cx="8754980" cy="5021759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For each bidder in some order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Seller chooses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Bidder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’s valuation is realized: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chooses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Notes: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“Obviously” strategy proof  [Li 2015]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Tie-breaking can be arbitrary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latin typeface="+mj-lt"/>
                  </a:rPr>
                  <a:t>Prices: static vs dynamic, item vs. bundle</a:t>
                </a:r>
              </a:p>
              <a:p>
                <a:pPr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Special case:</a:t>
                </a:r>
                <a:r>
                  <a:rPr lang="en-US" sz="2400" dirty="0">
                    <a:latin typeface="+mj-lt"/>
                  </a:rPr>
                  <a:t> oblivious posted-price mechanism (OPM)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prices chosen in advance, arbitrary arrival order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607641"/>
                <a:ext cx="8754980" cy="5021759"/>
              </a:xfrm>
              <a:blipFill>
                <a:blip r:embed="rId4"/>
                <a:stretch>
                  <a:fillRect l="-1462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5800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Posted Price Mechanism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783033"/>
      </p:ext>
    </p:extLst>
  </p:cSld>
  <p:clrMapOvr>
    <a:masterClrMapping/>
  </p:clrMapOvr>
  <p:transition advTm="10392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138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Running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4" y="1295400"/>
                <a:ext cx="8298305" cy="540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Combinatorial auction.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item can be allocated at most once, 	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arbitrary values for sets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up to k items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16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Trevisan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01]</a:t>
                </a:r>
                <a:r>
                  <a:rPr lang="en-US" sz="2400" dirty="0"/>
                  <a:t>: Even offline, 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approx. is not possible in polytime, unless P = NP.</a:t>
                </a:r>
              </a:p>
              <a:p>
                <a:pPr>
                  <a:buClr>
                    <a:schemeClr val="tx1"/>
                  </a:buClr>
                </a:pPr>
                <a:endParaRPr lang="en-US" sz="16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Standard </a:t>
                </a:r>
                <a:r>
                  <a:rPr lang="en-US" sz="2400" dirty="0">
                    <a:solidFill>
                      <a:srgbClr val="C00000"/>
                    </a:solidFill>
                  </a:rPr>
                  <a:t>greedy algorithm </a:t>
                </a:r>
                <a:r>
                  <a:rPr lang="en-US" sz="2400" dirty="0"/>
                  <a:t>is an O(k) approx. (for offline problem)</a:t>
                </a:r>
              </a:p>
              <a:p>
                <a:pPr>
                  <a:buClr>
                    <a:schemeClr val="tx1"/>
                  </a:buClr>
                </a:pPr>
                <a:endParaRPr lang="en-US" sz="16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Simultaneous item auctions have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price of anarchy </a:t>
                </a:r>
                <a:r>
                  <a:rPr lang="en-US" sz="2400" dirty="0"/>
                  <a:t>O(k) </a:t>
                </a:r>
                <a:br>
                  <a:rPr lang="en-US" sz="2400" dirty="0"/>
                </a:br>
                <a:r>
                  <a:rPr lang="en-US" sz="2400" dirty="0">
                    <a:solidFill>
                      <a:schemeClr val="accent1"/>
                    </a:solidFill>
                  </a:rPr>
                  <a:t>[Feige Feldman Immorlica Izsak L. Syrgkanis ‘15]</a:t>
                </a:r>
                <a:r>
                  <a:rPr lang="en-US" sz="2400" dirty="0"/>
                  <a:t>.  </a:t>
                </a:r>
                <a:br>
                  <a:rPr lang="en-US" sz="2400" dirty="0"/>
                </a:br>
                <a:r>
                  <a:rPr lang="en-US" sz="2400" dirty="0"/>
                  <a:t>Caveat: issues of computability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[Cai Papadimitriou ‘14]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16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Coming up: </a:t>
                </a:r>
                <a:r>
                  <a:rPr lang="en-US" sz="2400" dirty="0"/>
                  <a:t>O(k) prophet inequality, which implies an </a:t>
                </a:r>
                <a:br>
                  <a:rPr lang="en-US" sz="2400" dirty="0"/>
                </a:br>
                <a:r>
                  <a:rPr lang="en-US" sz="2400" dirty="0"/>
                  <a:t>O(k)-approximate posted price mechanism.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" y="1295400"/>
                <a:ext cx="8298305" cy="5405262"/>
              </a:xfrm>
              <a:prstGeom prst="rect">
                <a:avLst/>
              </a:prstGeom>
              <a:blipFill>
                <a:blip r:embed="rId3"/>
                <a:stretch>
                  <a:fillRect l="-1543" t="-1129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7010399" y="304800"/>
            <a:ext cx="1599839" cy="2170221"/>
            <a:chOff x="6476999" y="533400"/>
            <a:chExt cx="2078400" cy="2819400"/>
          </a:xfrm>
        </p:grpSpPr>
        <p:grpSp>
          <p:nvGrpSpPr>
            <p:cNvPr id="32" name="Group 31"/>
            <p:cNvGrpSpPr/>
            <p:nvPr/>
          </p:nvGrpSpPr>
          <p:grpSpPr>
            <a:xfrm>
              <a:off x="8047477" y="2365476"/>
              <a:ext cx="26895" cy="208871"/>
              <a:chOff x="1801494" y="3514262"/>
              <a:chExt cx="45719" cy="35051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549130" y="594210"/>
              <a:ext cx="1006269" cy="439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Goods: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17186" y="594210"/>
              <a:ext cx="1040089" cy="439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Buyers: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795818" y="106564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020059" y="2342062"/>
              <a:ext cx="26895" cy="208871"/>
              <a:chOff x="1801494" y="3514262"/>
              <a:chExt cx="45719" cy="35051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801494" y="35142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01494" y="3666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801494" y="38190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ounded Rectangle 1"/>
            <p:cNvSpPr/>
            <p:nvPr/>
          </p:nvSpPr>
          <p:spPr>
            <a:xfrm>
              <a:off x="6476999" y="533400"/>
              <a:ext cx="2057399" cy="281940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818877" y="1065644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818877" y="1730005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7816756" y="2693297"/>
              <a:ext cx="457200" cy="457200"/>
            </a:xfrm>
            <a:prstGeom prst="round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795818" y="1717054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795818" y="2692371"/>
              <a:ext cx="450220" cy="45606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7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337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Combinatorial Auction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895" y="5790335"/>
            <a:ext cx="804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Idea: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/>
              <a:t>apply ideas from prophet inequality proof?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895" y="2467975"/>
            <a:ext cx="4733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Buyer 1:</a:t>
            </a:r>
            <a:r>
              <a:rPr lang="en-US" sz="2400" dirty="0"/>
              <a:t> value 4 for {B,C}.</a:t>
            </a:r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C00000"/>
                </a:solidFill>
              </a:rPr>
              <a:t>Buyer 2:</a:t>
            </a:r>
            <a:r>
              <a:rPr lang="en-US" sz="2400" dirty="0"/>
              <a:t> value 100 for {A,B} or {A,C}.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Optimal allocation: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Allocate to buyer 2, OPT = 100.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pPr>
              <a:buClr>
                <a:schemeClr val="tx1"/>
              </a:buClr>
            </a:pPr>
            <a:r>
              <a:rPr lang="en-US" sz="2400" dirty="0">
                <a:solidFill>
                  <a:schemeClr val="bg2"/>
                </a:solidFill>
              </a:rPr>
              <a:t>Choice of item prices?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10200" y="2337921"/>
            <a:ext cx="3253605" cy="3383862"/>
            <a:chOff x="4560502" y="2337921"/>
            <a:chExt cx="4103303" cy="4267577"/>
          </a:xfrm>
        </p:grpSpPr>
        <p:sp>
          <p:nvSpPr>
            <p:cNvPr id="6" name="32-Point Star 23"/>
            <p:cNvSpPr/>
            <p:nvPr/>
          </p:nvSpPr>
          <p:spPr>
            <a:xfrm>
              <a:off x="6084502" y="311265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560502" y="449580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H="1">
              <a:off x="7460919" y="3450730"/>
              <a:ext cx="306575" cy="23979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00445" y="3112652"/>
              <a:ext cx="963360" cy="50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$100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7113254" y="2676001"/>
              <a:ext cx="306575" cy="23979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52778" y="2337921"/>
              <a:ext cx="951244" cy="50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$100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H="1">
              <a:off x="6443673" y="5943600"/>
              <a:ext cx="3148" cy="17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67941" y="6100897"/>
              <a:ext cx="913806" cy="50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$4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32-Point Star 15"/>
            <p:cNvSpPr/>
            <p:nvPr/>
          </p:nvSpPr>
          <p:spPr>
            <a:xfrm>
              <a:off x="5017702" y="4802196"/>
              <a:ext cx="762000" cy="771887"/>
            </a:xfrm>
            <a:prstGeom prst="star32">
              <a:avLst>
                <a:gd name="adj" fmla="val 45602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32-Point Star 15"/>
            <p:cNvSpPr/>
            <p:nvPr/>
          </p:nvSpPr>
          <p:spPr>
            <a:xfrm>
              <a:off x="7151302" y="4802196"/>
              <a:ext cx="752240" cy="772886"/>
            </a:xfrm>
            <a:prstGeom prst="star32">
              <a:avLst>
                <a:gd name="adj" fmla="val 45602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 rot="3454330">
              <a:off x="5126253" y="359885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8269769">
              <a:off x="4037711" y="358273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0895" y="1752600"/>
            <a:ext cx="76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Example:</a:t>
            </a:r>
            <a:r>
              <a:rPr lang="en-US" sz="2800" dirty="0"/>
              <a:t> k=2, </a:t>
            </a:r>
            <a:r>
              <a:rPr lang="en-US" sz="2800" dirty="0">
                <a:solidFill>
                  <a:srgbClr val="C00000"/>
                </a:solidFill>
              </a:rPr>
              <a:t>point-mass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0164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2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Definition: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>
                    <a:latin typeface="+mj-lt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+mj-lt"/>
                  </a:rPr>
                  <a:t>pricing rule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+mj-lt"/>
                  </a:rPr>
                  <a:t>-balanced 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with respect to valuation profile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if, 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and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en-US" sz="4000" dirty="0">
                  <a:solidFill>
                    <a:schemeClr val="bg2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200"/>
                <a:ext cx="8498305" cy="4724400"/>
              </a:xfrm>
              <a:blipFill>
                <a:blip r:embed="rId4"/>
                <a:stretch>
                  <a:fillRect l="-150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Balanced Prices</a:t>
            </a:r>
            <a:endParaRPr lang="en-US" sz="4400" dirty="0"/>
          </a:p>
        </p:txBody>
      </p:sp>
      <p:sp>
        <p:nvSpPr>
          <p:cNvPr id="2" name="Left Brace 1"/>
          <p:cNvSpPr/>
          <p:nvPr/>
        </p:nvSpPr>
        <p:spPr>
          <a:xfrm rot="16200000">
            <a:off x="4806740" y="2660859"/>
            <a:ext cx="380999" cy="359367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2590800" y="4571999"/>
                <a:ext cx="5029200" cy="53340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Value lost due to allocating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571999"/>
                <a:ext cx="5029200" cy="533401"/>
              </a:xfrm>
              <a:prstGeom prst="roundRect">
                <a:avLst/>
              </a:prstGeom>
              <a:blipFill>
                <a:blip r:embed="rId5"/>
                <a:stretch>
                  <a:fillRect t="-227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4114801" y="4869357"/>
            <a:ext cx="304800" cy="1981201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/>
              <p:cNvSpPr/>
              <p:nvPr/>
            </p:nvSpPr>
            <p:spPr>
              <a:xfrm>
                <a:off x="2057400" y="6012358"/>
                <a:ext cx="5029200" cy="53340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2"/>
                    </a:solidFill>
                  </a:rPr>
                  <a:t>Value remaining after allocating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2358"/>
                <a:ext cx="5029200" cy="533401"/>
              </a:xfrm>
              <a:prstGeom prst="roundRect">
                <a:avLst/>
              </a:prstGeom>
              <a:blipFill>
                <a:blip r:embed="rId6"/>
                <a:stretch>
                  <a:fillRect t="-1136" b="-193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cxnSpLocks/>
            <a:stCxn id="10" idx="1"/>
          </p:cNvCxnSpPr>
          <p:nvPr/>
        </p:nvCxnSpPr>
        <p:spPr>
          <a:xfrm flipH="1">
            <a:off x="5351740" y="5565551"/>
            <a:ext cx="810628" cy="2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2368" y="5103886"/>
                <a:ext cx="25421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Can relax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leads to a weaker bound</a:t>
                </a:r>
              </a:p>
              <a:p>
                <a:r>
                  <a:rPr lang="en-US" dirty="0"/>
                  <a:t>(“weakly balanced”)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68" y="5103886"/>
                <a:ext cx="2542171" cy="923330"/>
              </a:xfrm>
              <a:prstGeom prst="rect">
                <a:avLst/>
              </a:prstGeom>
              <a:blipFill>
                <a:blip r:embed="rId7"/>
                <a:stretch>
                  <a:fillRect l="-215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3866" y="3352976"/>
                <a:ext cx="3316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Optimal welfare after removing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66" y="3352976"/>
                <a:ext cx="3316101" cy="369332"/>
              </a:xfrm>
              <a:prstGeom prst="rect">
                <a:avLst/>
              </a:prstGeom>
              <a:blipFill>
                <a:blip r:embed="rId8"/>
                <a:stretch>
                  <a:fillRect l="-14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>
          <a:xfrm rot="5400000">
            <a:off x="5699106" y="3032107"/>
            <a:ext cx="228425" cy="1632161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6162368" y="5087817"/>
            <a:ext cx="2542171" cy="9792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52" y="288734"/>
            <a:ext cx="2265896" cy="1239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041626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5" grpId="0"/>
      <p:bldP spid="6" grpId="0" animBg="1"/>
      <p:bldP spid="7" grpId="0"/>
      <p:bldP spid="10" grpId="0"/>
      <p:bldP spid="13" grpId="0"/>
      <p:bldP spid="15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200"/>
                <a:ext cx="8498305" cy="495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Theorem: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if pricing rule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-balanced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with respect to valuations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then posting prices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2400" dirty="0"/>
                  <a:t>guarantees value at least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when valuations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Example: Single-item case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Claim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: price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is (1,1)-balanced.</a:t>
                </a:r>
                <a:br>
                  <a:rPr lang="en-US" sz="2800" dirty="0">
                    <a:solidFill>
                      <a:schemeClr val="tx1"/>
                    </a:solidFill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So posting price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gives a 2-approximation.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200"/>
                <a:ext cx="8498305" cy="4953000"/>
              </a:xfrm>
              <a:blipFill>
                <a:blip r:embed="rId4"/>
                <a:stretch>
                  <a:fillRect l="-1435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Balanced Prices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291604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200"/>
                <a:ext cx="8498305" cy="495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Theorem: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if pricing rule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-balanced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with respect to valuations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then posting prices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2400" dirty="0"/>
                  <a:t>guarantees value at least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when valuations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br>
                  <a:rPr lang="en-US" sz="2400" dirty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+mj-lt"/>
                  </a:rPr>
                  <a:t>Proof: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allocation sold,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allocation achieving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endChr m:val="|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REVENUE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SURPLUS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400" dirty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200"/>
                <a:ext cx="8498305" cy="4953000"/>
              </a:xfrm>
              <a:blipFill>
                <a:blip r:embed="rId4"/>
                <a:stretch>
                  <a:fillRect l="-1435" t="-1232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Balanced Prices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8229600" y="60960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191181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5867401" y="3820399"/>
            <a:ext cx="1071303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200"/>
                <a:ext cx="8498305" cy="495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This gives an approach for </a:t>
                </a:r>
                <a:r>
                  <a:rPr lang="en-US" sz="2400" i="1" dirty="0"/>
                  <a:t>known</a:t>
                </a:r>
                <a:r>
                  <a:rPr lang="en-US" sz="2400" dirty="0"/>
                  <a:t> input values.  Stochastic setting?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Theorem: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400" dirty="0"/>
                  <a:t>-balanced with respect to valuation profile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. 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 </a:t>
                </a:r>
              </a:p>
              <a:p>
                <a:pPr marL="0" indent="0">
                  <a:buNone/>
                </a:pPr>
                <a:r>
                  <a:rPr lang="en-US" sz="2400" dirty="0"/>
                  <a:t>Then posting prices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guarantees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expected value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𝑂𝑃𝑇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for valuations drawn from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	Extension theorem</a:t>
                </a:r>
                <a:r>
                  <a:rPr lang="en-US" sz="2400" dirty="0"/>
                  <a:t> – construction for the easier </a:t>
                </a:r>
                <a:br>
                  <a:rPr lang="en-US" sz="2400" dirty="0"/>
                </a:br>
                <a:r>
                  <a:rPr lang="en-US" sz="2400" dirty="0"/>
                  <a:t>	full-info setting lifts to the stochastic setting.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200"/>
                <a:ext cx="8498305" cy="4953000"/>
              </a:xfrm>
              <a:blipFill>
                <a:blip r:embed="rId4"/>
                <a:stretch>
                  <a:fillRect l="-1076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/>
          <p:cNvSpPr/>
          <p:nvPr/>
        </p:nvSpPr>
        <p:spPr>
          <a:xfrm>
            <a:off x="6477000" y="3401299"/>
            <a:ext cx="24383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Balanced Prices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38686" y="3423070"/>
                <a:ext cx="2385140" cy="1072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Weakly balanced prices</a:t>
                </a:r>
                <a:br>
                  <a:rPr lang="en-US" dirty="0"/>
                </a:br>
                <a:r>
                  <a:rPr lang="en-US" dirty="0"/>
                  <a:t>gives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𝛼𝛽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86" y="3423070"/>
                <a:ext cx="2385140" cy="1072730"/>
              </a:xfrm>
              <a:prstGeom prst="rect">
                <a:avLst/>
              </a:prstGeom>
              <a:blipFill>
                <a:blip r:embed="rId5"/>
                <a:stretch>
                  <a:fillRect l="-2302" t="-3409" r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903366"/>
      </p:ext>
    </p:extLst>
  </p:cSld>
  <p:clrMapOvr>
    <a:masterClrMapping/>
  </p:clrMapOvr>
  <p:transition advTm="10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805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Constructing Balanced Prices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524000"/>
                <a:ext cx="7011676" cy="49529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</a:rPr>
                  <a:t>Back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items, max </a:t>
                </a:r>
                <a:r>
                  <a:rPr lang="en-US" sz="2800" dirty="0" err="1">
                    <a:solidFill>
                      <a:schemeClr val="bg2"/>
                    </a:solidFill>
                  </a:rPr>
                  <a:t>alloc</a:t>
                </a:r>
                <a:r>
                  <a:rPr lang="en-US" sz="2800" dirty="0">
                    <a:solidFill>
                      <a:schemeClr val="bg2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Fix valuation profile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OPT allocation.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524000"/>
                <a:ext cx="7011676" cy="4952999"/>
              </a:xfrm>
              <a:blipFill>
                <a:blip r:embed="rId3"/>
                <a:stretch>
                  <a:fillRect l="-1738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/>
          <p:cNvSpPr/>
          <p:nvPr/>
        </p:nvSpPr>
        <p:spPr>
          <a:xfrm>
            <a:off x="56306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51" name="Rectangle: Rounded Corners 50"/>
          <p:cNvSpPr/>
          <p:nvPr/>
        </p:nvSpPr>
        <p:spPr>
          <a:xfrm>
            <a:off x="64688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52" name="Rectangle: Rounded Corners 51"/>
          <p:cNvSpPr/>
          <p:nvPr/>
        </p:nvSpPr>
        <p:spPr>
          <a:xfrm>
            <a:off x="73070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/>
          <p:cNvSpPr/>
          <p:nvPr/>
        </p:nvSpPr>
        <p:spPr>
          <a:xfrm>
            <a:off x="56306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53"/>
          <p:cNvSpPr/>
          <p:nvPr/>
        </p:nvSpPr>
        <p:spPr>
          <a:xfrm>
            <a:off x="64688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: Rounded Corners 54"/>
          <p:cNvSpPr/>
          <p:nvPr/>
        </p:nvSpPr>
        <p:spPr>
          <a:xfrm>
            <a:off x="73070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56306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/>
          <p:cNvSpPr/>
          <p:nvPr/>
        </p:nvSpPr>
        <p:spPr>
          <a:xfrm>
            <a:off x="64688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: Rounded Corners 57"/>
          <p:cNvSpPr/>
          <p:nvPr/>
        </p:nvSpPr>
        <p:spPr>
          <a:xfrm>
            <a:off x="73070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: Rounded Corners 58"/>
          <p:cNvSpPr/>
          <p:nvPr/>
        </p:nvSpPr>
        <p:spPr>
          <a:xfrm>
            <a:off x="5478209" y="1960788"/>
            <a:ext cx="2473060" cy="65248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7735180" y="1664391"/>
            <a:ext cx="228600" cy="29152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91210" y="12825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$30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6346521" y="2751583"/>
            <a:ext cx="1601283" cy="6926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 flipH="1" flipV="1">
            <a:off x="7960155" y="3111218"/>
            <a:ext cx="185054" cy="891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39034" y="2984999"/>
            <a:ext cx="64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$10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5474744" y="2755921"/>
            <a:ext cx="763302" cy="69264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>
          <a:xfrm flipH="1" flipV="1">
            <a:off x="5118440" y="2702732"/>
            <a:ext cx="356304" cy="16980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648200" y="2356546"/>
            <a:ext cx="7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$7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7680757" y="4325256"/>
            <a:ext cx="373746" cy="381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020217" y="4567535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$9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5474744" y="3635127"/>
            <a:ext cx="2473060" cy="69418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59" grpId="0" animBg="1"/>
      <p:bldP spid="61" grpId="0"/>
      <p:bldP spid="62" grpId="0" animBg="1"/>
      <p:bldP spid="64" grpId="0"/>
      <p:bldP spid="65" grpId="0" animBg="1"/>
      <p:bldP spid="67" grpId="0"/>
      <p:bldP spid="69" grpId="0"/>
      <p:bldP spid="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805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Constructing Balanced Prices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524000"/>
                <a:ext cx="7011676" cy="46492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</a:rPr>
                  <a:t>Back 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items, max </a:t>
                </a:r>
                <a:r>
                  <a:rPr lang="en-US" sz="2800" dirty="0" err="1">
                    <a:solidFill>
                      <a:schemeClr val="bg2"/>
                    </a:solidFill>
                  </a:rPr>
                  <a:t>alloc</a:t>
                </a:r>
                <a:r>
                  <a:rPr lang="en-US" sz="2800" dirty="0">
                    <a:solidFill>
                      <a:schemeClr val="bg2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800" dirty="0"/>
                  <a:t>Fix valuation profile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OPT allocation.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dirty="0"/>
                  <a:t>If item j is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then choose</a:t>
                </a:r>
                <a:br>
                  <a:rPr lang="en-US" sz="2800" dirty="0"/>
                </a:b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Otherwise, if j is unallocated,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524000"/>
                <a:ext cx="7011676" cy="4649231"/>
              </a:xfrm>
              <a:blipFill>
                <a:blip r:embed="rId3"/>
                <a:stretch>
                  <a:fillRect l="-1738"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/>
          <p:cNvSpPr/>
          <p:nvPr/>
        </p:nvSpPr>
        <p:spPr>
          <a:xfrm>
            <a:off x="56306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4688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73070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56306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64688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73070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56306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64688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070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5478209" y="1960788"/>
            <a:ext cx="2473060" cy="65248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735180" y="1664391"/>
            <a:ext cx="228600" cy="29152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91210" y="12825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$30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6346521" y="2751583"/>
            <a:ext cx="1601283" cy="6926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 flipH="1" flipV="1">
            <a:off x="7960155" y="3111218"/>
            <a:ext cx="185054" cy="891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39034" y="2984999"/>
            <a:ext cx="64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$10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5474744" y="2755921"/>
            <a:ext cx="763302" cy="69264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5118440" y="2702732"/>
            <a:ext cx="356304" cy="16980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48200" y="2356546"/>
            <a:ext cx="7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$7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680757" y="4325256"/>
            <a:ext cx="373746" cy="381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20217" y="4567535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$9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474744" y="3635127"/>
            <a:ext cx="2473060" cy="69418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805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Constructing Balanced Prices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524000"/>
                <a:ext cx="7011676" cy="46492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/>
                    </a:solidFill>
                  </a:rPr>
                  <a:t>Back to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items, max </a:t>
                </a:r>
                <a:r>
                  <a:rPr lang="en-US" sz="2800" dirty="0" err="1">
                    <a:solidFill>
                      <a:schemeClr val="bg2"/>
                    </a:solidFill>
                  </a:rPr>
                  <a:t>alloc</a:t>
                </a:r>
                <a:r>
                  <a:rPr lang="en-US" sz="2800" dirty="0">
                    <a:solidFill>
                      <a:schemeClr val="bg2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800" dirty="0"/>
                  <a:t>Fix valuation profile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OPT allocation.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dirty="0"/>
                  <a:t>If item j is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/>
                  <a:t>, then choose</a:t>
                </a:r>
                <a:br>
                  <a:rPr lang="en-US" sz="2800" dirty="0"/>
                </a:b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Otherwise, if j is unallocated,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524000"/>
                <a:ext cx="7011676" cy="4649231"/>
              </a:xfrm>
              <a:blipFill>
                <a:blip r:embed="rId3"/>
                <a:stretch>
                  <a:fillRect l="-1738"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/>
          <p:cNvSpPr/>
          <p:nvPr/>
        </p:nvSpPr>
        <p:spPr>
          <a:xfrm>
            <a:off x="56306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4688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307009" y="20574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6306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4688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307009" y="2871445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6306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4688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307009" y="3733800"/>
            <a:ext cx="457200" cy="45720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5478209" y="1960788"/>
            <a:ext cx="2473060" cy="65248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7735180" y="1664391"/>
            <a:ext cx="228600" cy="29152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91210" y="128255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$30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6346521" y="2751583"/>
            <a:ext cx="1601283" cy="6926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 flipH="1" flipV="1">
            <a:off x="7960155" y="3111218"/>
            <a:ext cx="185054" cy="891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39034" y="2984999"/>
            <a:ext cx="64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$10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5474744" y="2755921"/>
            <a:ext cx="763302" cy="69264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5118440" y="2702732"/>
            <a:ext cx="356304" cy="169803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48200" y="2356546"/>
            <a:ext cx="7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$7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680757" y="4325256"/>
            <a:ext cx="373746" cy="381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20217" y="4567535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$9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474744" y="3635127"/>
            <a:ext cx="2473060" cy="69418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9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73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bg2"/>
                </a:solidFill>
              </a:rPr>
              <a:t>gambler’s problem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30" y="3531437"/>
                <a:ext cx="6858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30" y="3531437"/>
                <a:ext cx="685800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30" y="3531437"/>
                <a:ext cx="6858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08" y="3531437"/>
                <a:ext cx="685800" cy="68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31437"/>
                <a:ext cx="6858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52600" cy="263130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3261529" y="3074236"/>
            <a:ext cx="533401" cy="45720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925" y="30742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$20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5545" y="4674438"/>
            <a:ext cx="432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Keep:</a:t>
            </a:r>
            <a:r>
              <a:rPr lang="en-US" sz="2800" dirty="0"/>
              <a:t> win $20, game stops.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Discard:</a:t>
            </a:r>
            <a:r>
              <a:rPr lang="en-US" sz="2800" dirty="0"/>
              <a:t> prize is lost, game </a:t>
            </a:r>
            <a:br>
              <a:rPr lang="en-US" sz="2800" dirty="0"/>
            </a:br>
            <a:r>
              <a:rPr lang="en-US" sz="2800" dirty="0"/>
              <a:t>continues with next box.</a:t>
            </a:r>
          </a:p>
        </p:txBody>
      </p:sp>
    </p:spTree>
    <p:extLst>
      <p:ext uri="{BB962C8B-B14F-4D97-AF65-F5344CB8AC3E}">
        <p14:creationId xmlns:p14="http://schemas.microsoft.com/office/powerpoint/2010/main" val="32605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Balanced Prices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543" y="1946077"/>
                <a:ext cx="7720019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Claim: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these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are weakly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-balanced.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Proof Sketch: </a:t>
                </a:r>
              </a:p>
              <a:p>
                <a:pPr marL="0" indent="0">
                  <a:buNone/>
                </a:pPr>
                <a:r>
                  <a:rPr lang="en-US" sz="2400" dirty="0"/>
                  <a:t>(a)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+mj-lt"/>
                  </a:rPr>
                  <a:t>, the sum of prices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+mj-lt"/>
                  </a:rPr>
                  <a:t> is at least 1/k of the value of allocations in OPT that intersect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543" y="1946077"/>
                <a:ext cx="7720019" cy="4724400"/>
              </a:xfrm>
              <a:blipFill>
                <a:blip r:embed="rId3"/>
                <a:stretch>
                  <a:fillRect l="-1264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849699" y="519783"/>
            <a:ext cx="3306591" cy="2852587"/>
            <a:chOff x="4587443" y="1892153"/>
            <a:chExt cx="4374135" cy="3773554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55698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64080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72462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55698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64080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72462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5698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64080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72462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417452" y="2570388"/>
              <a:ext cx="2473060" cy="652485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674423" y="2273991"/>
              <a:ext cx="228600" cy="291528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830453" y="1892153"/>
              <a:ext cx="708684" cy="488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$30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6285764" y="3361183"/>
              <a:ext cx="1601283" cy="6926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H="1" flipV="1">
              <a:off x="7899398" y="3720818"/>
              <a:ext cx="185054" cy="89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78277" y="3594599"/>
              <a:ext cx="883301" cy="48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5413987" y="3365521"/>
              <a:ext cx="763302" cy="69264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H="1" flipV="1">
              <a:off x="5057683" y="3312332"/>
              <a:ext cx="356304" cy="16980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587443" y="2966146"/>
              <a:ext cx="746558" cy="48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$7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620000" y="4934856"/>
              <a:ext cx="373746" cy="3810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59459" y="5177135"/>
              <a:ext cx="553884" cy="488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$9</a:t>
              </a:r>
              <a:endParaRPr 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5413987" y="4244727"/>
              <a:ext cx="2473060" cy="694183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6" name="Oval 25"/>
          <p:cNvSpPr/>
          <p:nvPr/>
        </p:nvSpPr>
        <p:spPr>
          <a:xfrm>
            <a:off x="7082518" y="883211"/>
            <a:ext cx="656251" cy="2031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7493412" y="568216"/>
            <a:ext cx="386208" cy="33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59172" y="206954"/>
                <a:ext cx="446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172" y="206954"/>
                <a:ext cx="4460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3762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Balanced Prices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543" y="1946077"/>
                <a:ext cx="7720019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Claim: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these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are weakly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-balanced.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Proof Sketch: </a:t>
                </a:r>
              </a:p>
              <a:p>
                <a:pPr marL="0" indent="0">
                  <a:buNone/>
                </a:pPr>
                <a:r>
                  <a:rPr lang="en-US" sz="2400" dirty="0"/>
                  <a:t>(a)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accent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after removing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latin typeface="+mj-lt"/>
                  </a:rPr>
                  <a:t>, the total price of the items left over is at most </a:t>
                </a:r>
                <a:r>
                  <a:rPr lang="en-US" sz="2400" dirty="0"/>
                  <a:t>the total price of ALL items, which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Conclusion: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there exist items prices that guarantee a </a:t>
                </a:r>
                <a:r>
                  <a:rPr lang="en-US" sz="2800" dirty="0">
                    <a:latin typeface="+mj-lt"/>
                  </a:rPr>
                  <a:t>4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k-approx. to the optimal expecte</a:t>
                </a:r>
                <a:r>
                  <a:rPr lang="en-US" sz="2800" dirty="0">
                    <a:latin typeface="+mj-lt"/>
                  </a:rPr>
                  <a:t>d welfare.</a:t>
                </a: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543" y="1946077"/>
                <a:ext cx="7720019" cy="4724400"/>
              </a:xfrm>
              <a:blipFill>
                <a:blip r:embed="rId3"/>
                <a:stretch>
                  <a:fillRect l="-165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849699" y="519783"/>
            <a:ext cx="3306591" cy="2852587"/>
            <a:chOff x="4587443" y="1892153"/>
            <a:chExt cx="4374135" cy="3773554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55698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64080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72462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55698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64080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72462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5698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64080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72462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417452" y="2570388"/>
              <a:ext cx="2473060" cy="652485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674423" y="2273991"/>
              <a:ext cx="228600" cy="291528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830453" y="1892153"/>
              <a:ext cx="708684" cy="488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$30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6285764" y="3361183"/>
              <a:ext cx="1601283" cy="6926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>
            <a:xfrm flipH="1" flipV="1">
              <a:off x="7899398" y="3720818"/>
              <a:ext cx="185054" cy="891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78277" y="3594599"/>
              <a:ext cx="883301" cy="48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5413987" y="3365521"/>
              <a:ext cx="763302" cy="69264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H="1" flipV="1">
              <a:off x="5057683" y="3312332"/>
              <a:ext cx="356304" cy="16980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587443" y="2966146"/>
              <a:ext cx="746558" cy="48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$7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7620000" y="4934856"/>
              <a:ext cx="373746" cy="3810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59459" y="5177135"/>
              <a:ext cx="553884" cy="488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$9</a:t>
              </a:r>
              <a:endParaRPr lang="en-US" sz="1400" dirty="0">
                <a:solidFill>
                  <a:schemeClr val="accent4"/>
                </a:solidFill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5413987" y="4244727"/>
              <a:ext cx="2473060" cy="694183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6" name="Oval 25"/>
          <p:cNvSpPr/>
          <p:nvPr/>
        </p:nvSpPr>
        <p:spPr>
          <a:xfrm>
            <a:off x="7082518" y="883211"/>
            <a:ext cx="656251" cy="2031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7493412" y="568216"/>
            <a:ext cx="386208" cy="33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59172" y="206954"/>
                <a:ext cx="446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172" y="206954"/>
                <a:ext cx="44604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0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24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What about computation?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8288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If we can compute balanced prices for any fixed input, then </a:t>
                </a:r>
                <a:br>
                  <a:rPr lang="en-US" sz="2400" dirty="0"/>
                </a:br>
                <a:r>
                  <a:rPr lang="en-US" sz="2400" dirty="0"/>
                  <a:t>we can estimate the average prices by sampling.</a:t>
                </a:r>
              </a:p>
              <a:p>
                <a:pPr lvl="2" indent="-342900"/>
                <a:r>
                  <a:rPr lang="en-US" sz="2000" dirty="0"/>
                  <a:t>Leads to an additive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loss,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samples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1100" dirty="0"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We never used optimality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.  The analysis would carry through if we replaced OPT with any other algorithm ALG.</a:t>
                </a:r>
              </a:p>
              <a:p>
                <a:pPr lvl="2" indent="-342900"/>
                <a:r>
                  <a:rPr lang="en-US" sz="2000" dirty="0">
                    <a:latin typeface="+mj-lt"/>
                  </a:rPr>
                  <a:t>Welfare guarantees are respect to expected value obtained by ALG</a:t>
                </a:r>
              </a:p>
              <a:p>
                <a:pPr marL="0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Corollary: </a:t>
                </a:r>
                <a:r>
                  <a:rPr lang="en-US" sz="2400" dirty="0">
                    <a:latin typeface="+mj-lt"/>
                  </a:rPr>
                  <a:t>taking ALG = Greedy, we can compute prices that guarantee expected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+mj-lt"/>
                  </a:rPr>
                  <a:t>, using </a:t>
                </a:r>
                <a:r>
                  <a:rPr lang="en-US" sz="2400" dirty="0" err="1">
                    <a:latin typeface="+mj-lt"/>
                  </a:rPr>
                  <a:t>polynomially</a:t>
                </a:r>
                <a:r>
                  <a:rPr lang="en-US" sz="2400" dirty="0">
                    <a:latin typeface="+mj-lt"/>
                  </a:rPr>
                  <a:t> many samples from the value distribution.  </a:t>
                </a:r>
                <a:r>
                  <a:rPr lang="en-US" sz="2400" dirty="0">
                    <a:solidFill>
                      <a:schemeClr val="accent1"/>
                    </a:solidFill>
                    <a:latin typeface="+mj-lt"/>
                  </a:rPr>
                  <a:t>[Feldman Gravin L. 15]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828800"/>
                <a:ext cx="8498305" cy="4724400"/>
              </a:xfrm>
              <a:blipFill>
                <a:blip r:embed="rId3"/>
                <a:stretch>
                  <a:fillRect l="-1148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192628" y="273669"/>
            <a:ext cx="1546369" cy="1478931"/>
            <a:chOff x="5413987" y="2570388"/>
            <a:chExt cx="2476525" cy="236852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55698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64080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7246252" y="26670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10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55698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64080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246252" y="3481045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5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55698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64080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7246252" y="4343400"/>
              <a:ext cx="457200" cy="457200"/>
            </a:xfrm>
            <a:prstGeom prst="round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3</a:t>
              </a: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417452" y="2570388"/>
              <a:ext cx="2473060" cy="652485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6285764" y="3361183"/>
              <a:ext cx="1601283" cy="6926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5413987" y="3365521"/>
              <a:ext cx="763302" cy="69264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5413987" y="4244727"/>
              <a:ext cx="2473060" cy="694183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0850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24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What about computation?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22106" cy="127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We can do better!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Pricing rule extends naturally to fractional allocations.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19400" y="2873343"/>
            <a:ext cx="0" cy="337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64965" y="3399260"/>
            <a:ext cx="2554435" cy="2816369"/>
            <a:chOff x="4845550" y="1701870"/>
            <a:chExt cx="4280175" cy="4719068"/>
          </a:xfrm>
        </p:grpSpPr>
        <p:sp>
          <p:nvSpPr>
            <p:cNvPr id="33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4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Oval 36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Oval 37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H="1">
              <a:off x="7759380" y="301677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42405" y="2617301"/>
              <a:ext cx="1083320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Straight Connector 40"/>
            <p:cNvCxnSpPr>
              <a:cxnSpLocks/>
            </p:cNvCxnSpPr>
            <p:nvPr/>
          </p:nvCxnSpPr>
          <p:spPr>
            <a:xfrm flipH="1">
              <a:off x="7348574" y="210134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631599" y="1701870"/>
              <a:ext cx="1272688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6655597" y="5599577"/>
              <a:ext cx="18090" cy="2025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69551" y="5802091"/>
              <a:ext cx="979023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$4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55395" y="3780607"/>
            <a:ext cx="1299921" cy="1716207"/>
            <a:chOff x="5302750" y="2056215"/>
            <a:chExt cx="2885840" cy="3810000"/>
          </a:xfrm>
        </p:grpSpPr>
        <p:sp>
          <p:nvSpPr>
            <p:cNvPr id="62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18090" y="3809768"/>
            <a:ext cx="1299921" cy="1716207"/>
            <a:chOff x="5302750" y="2072330"/>
            <a:chExt cx="2885840" cy="3810000"/>
          </a:xfrm>
        </p:grpSpPr>
        <p:sp>
          <p:nvSpPr>
            <p:cNvPr id="69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92627" y="4141932"/>
            <a:ext cx="1716207" cy="1275195"/>
            <a:chOff x="4845550" y="2767231"/>
            <a:chExt cx="3810000" cy="2830949"/>
          </a:xfrm>
        </p:grpSpPr>
        <p:sp>
          <p:nvSpPr>
            <p:cNvPr id="76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>
          <a:xfrm>
            <a:off x="3007862" y="3113463"/>
            <a:ext cx="4871248" cy="46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Optimal fractional allocation:</a:t>
            </a:r>
            <a:endParaRPr lang="en-US" sz="24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06335" y="564025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68046" y="564025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48528" y="564570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5000233" y="3749931"/>
            <a:ext cx="0" cy="18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7060470" y="3764449"/>
            <a:ext cx="0" cy="18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2" grpId="0" uiExpand="1" build="p"/>
      <p:bldP spid="84" grpId="0"/>
      <p:bldP spid="85" grpId="0"/>
      <p:bldP spid="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24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What about computation?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22106" cy="127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We can do better!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2400" dirty="0"/>
              <a:t>Pricing rule extends naturally to fractional allocations.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19400" y="2873343"/>
            <a:ext cx="0" cy="337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64965" y="3399260"/>
            <a:ext cx="2554435" cy="2816369"/>
            <a:chOff x="4845550" y="1701870"/>
            <a:chExt cx="4280175" cy="4719068"/>
          </a:xfrm>
        </p:grpSpPr>
        <p:sp>
          <p:nvSpPr>
            <p:cNvPr id="33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4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5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Oval 36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Oval 37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H="1">
              <a:off x="7759380" y="301677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42405" y="2617301"/>
              <a:ext cx="1083320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Straight Connector 40"/>
            <p:cNvCxnSpPr>
              <a:cxnSpLocks/>
            </p:cNvCxnSpPr>
            <p:nvPr/>
          </p:nvCxnSpPr>
          <p:spPr>
            <a:xfrm flipH="1">
              <a:off x="7348574" y="210134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631599" y="1701870"/>
              <a:ext cx="1272688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6655597" y="5599577"/>
              <a:ext cx="18090" cy="2025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69551" y="5802091"/>
              <a:ext cx="979023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$4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55395" y="3780607"/>
            <a:ext cx="1299921" cy="1716207"/>
            <a:chOff x="5302750" y="2056215"/>
            <a:chExt cx="2885840" cy="3810000"/>
          </a:xfrm>
        </p:grpSpPr>
        <p:sp>
          <p:nvSpPr>
            <p:cNvPr id="62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63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7" name="Oval 66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18090" y="3809768"/>
            <a:ext cx="1299921" cy="1716207"/>
            <a:chOff x="5302750" y="2072330"/>
            <a:chExt cx="2885840" cy="3810000"/>
          </a:xfrm>
        </p:grpSpPr>
        <p:sp>
          <p:nvSpPr>
            <p:cNvPr id="69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0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71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73" name="Oval 72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92627" y="4141932"/>
            <a:ext cx="1716207" cy="1275195"/>
            <a:chOff x="4845550" y="2767231"/>
            <a:chExt cx="3810000" cy="2830949"/>
          </a:xfrm>
        </p:grpSpPr>
        <p:sp>
          <p:nvSpPr>
            <p:cNvPr id="76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8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>
          <a:xfrm>
            <a:off x="3007862" y="3113463"/>
            <a:ext cx="4871248" cy="46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Optimal fractional allocation:</a:t>
            </a:r>
            <a:endParaRPr lang="en-US" sz="24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06335" y="564025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68046" y="564025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48528" y="564570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5000233" y="3749931"/>
            <a:ext cx="0" cy="18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7060470" y="3764449"/>
            <a:ext cx="0" cy="18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19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24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What about computation?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22106" cy="127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We can do better!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pPr marL="0" indent="0">
              <a:buNone/>
            </a:pPr>
            <a:r>
              <a:rPr lang="en-US" sz="2400" dirty="0"/>
              <a:t>Pricing rule extends naturally to fractional allocations.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19400" y="2873343"/>
            <a:ext cx="0" cy="337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64965" y="3399260"/>
            <a:ext cx="2554435" cy="2816369"/>
            <a:chOff x="4845550" y="1701870"/>
            <a:chExt cx="4280175" cy="4719068"/>
          </a:xfrm>
        </p:grpSpPr>
        <p:sp>
          <p:nvSpPr>
            <p:cNvPr id="33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34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35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Oval 36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Oval 37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H="1">
              <a:off x="7759380" y="301677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42405" y="2617301"/>
              <a:ext cx="1083320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Straight Connector 40"/>
            <p:cNvCxnSpPr>
              <a:cxnSpLocks/>
            </p:cNvCxnSpPr>
            <p:nvPr/>
          </p:nvCxnSpPr>
          <p:spPr>
            <a:xfrm flipH="1">
              <a:off x="7348574" y="210134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631599" y="1701870"/>
              <a:ext cx="1272688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6655597" y="5599577"/>
              <a:ext cx="18090" cy="2025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69551" y="5802091"/>
              <a:ext cx="979023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$4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55395" y="3780607"/>
            <a:ext cx="1299921" cy="1716207"/>
            <a:chOff x="5302750" y="2056215"/>
            <a:chExt cx="2885840" cy="3810000"/>
          </a:xfrm>
        </p:grpSpPr>
        <p:sp>
          <p:nvSpPr>
            <p:cNvPr id="62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63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7" name="Oval 66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18090" y="3809768"/>
            <a:ext cx="1299921" cy="1716207"/>
            <a:chOff x="5302750" y="2072330"/>
            <a:chExt cx="2885840" cy="3810000"/>
          </a:xfrm>
        </p:grpSpPr>
        <p:sp>
          <p:nvSpPr>
            <p:cNvPr id="69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0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71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73" name="Oval 72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92627" y="4141932"/>
            <a:ext cx="1716207" cy="1275195"/>
            <a:chOff x="4845550" y="2767231"/>
            <a:chExt cx="3810000" cy="2830949"/>
          </a:xfrm>
        </p:grpSpPr>
        <p:sp>
          <p:nvSpPr>
            <p:cNvPr id="76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7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8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>
          <a:xfrm>
            <a:off x="3007862" y="3113463"/>
            <a:ext cx="4871248" cy="46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chemeClr val="bg2"/>
                </a:solidFill>
                <a:latin typeface="+mj-lt"/>
              </a:rPr>
              <a:t>Optimal fractional allocation:</a:t>
            </a:r>
            <a:endParaRPr lang="en-US" sz="2400" dirty="0"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06335" y="564025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68046" y="564025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48528" y="5645702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0.5</a:t>
            </a:r>
          </a:p>
        </p:txBody>
      </p: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5000233" y="3749931"/>
            <a:ext cx="0" cy="18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7060470" y="3764449"/>
            <a:ext cx="0" cy="18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62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24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What about computation?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22106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We can do better!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Pricing rule extends naturally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fractional allocations.</a:t>
            </a:r>
          </a:p>
          <a:p>
            <a:r>
              <a:rPr lang="en-US" sz="2400" dirty="0">
                <a:latin typeface="+mj-lt"/>
              </a:rPr>
              <a:t>Resulting prices are (k,1)-balanced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the fractional problem, and can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be computed in polytime* (solving LP)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We can therefore compute prices, in polynomial time, that give a 4k approx.,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if buyers can buy fractional allocations</a:t>
            </a:r>
            <a:r>
              <a:rPr lang="en-US" sz="2400" dirty="0">
                <a:latin typeface="+mj-lt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71369" y="685800"/>
            <a:ext cx="3461480" cy="3839354"/>
            <a:chOff x="4845550" y="1701870"/>
            <a:chExt cx="4090127" cy="4536628"/>
          </a:xfrm>
        </p:grpSpPr>
        <p:sp>
          <p:nvSpPr>
            <p:cNvPr id="4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5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6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H="1">
              <a:off x="7759380" y="301677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042405" y="2617301"/>
              <a:ext cx="893272" cy="43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7348574" y="210134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1599" y="1701870"/>
              <a:ext cx="893272" cy="43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Connector 15"/>
            <p:cNvCxnSpPr>
              <a:cxnSpLocks/>
              <a:endCxn id="17" idx="0"/>
            </p:cNvCxnSpPr>
            <p:nvPr/>
          </p:nvCxnSpPr>
          <p:spPr>
            <a:xfrm flipH="1">
              <a:off x="6651875" y="5599575"/>
              <a:ext cx="3720" cy="2025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69550" y="5802091"/>
              <a:ext cx="564650" cy="43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$4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52600" y="61722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*</a:t>
            </a:r>
            <a:r>
              <a:rPr lang="en-US" sz="2000" dirty="0" err="1"/>
              <a:t>Polynomially</a:t>
            </a:r>
            <a:r>
              <a:rPr lang="en-US" sz="2000" dirty="0"/>
              <a:t> many demand queries to the valuations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5843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24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What about computation?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199"/>
                <a:ext cx="8422106" cy="45167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We can therefore compute prices, in polynomial time, that give a 4k approx.,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if buyers can buy fractional allocations</a:t>
                </a:r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bg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Claim: </a:t>
                </a:r>
                <a:r>
                  <a:rPr lang="en-US" sz="2400" dirty="0">
                    <a:latin typeface="+mj-lt"/>
                  </a:rPr>
                  <a:t>each buyer has a most-demanded set that is integral.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Why? A most-demanded fractional allocation for buyer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+mj-lt"/>
                  </a:rPr>
                  <a:t> is equivalent to a distribution over integral allocations.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2"/>
                    </a:solidFill>
                  </a:rPr>
                  <a:t>Corollary: </a:t>
                </a:r>
                <a:r>
                  <a:rPr lang="en-US" sz="2400" dirty="0"/>
                  <a:t>these prices also give an </a:t>
                </a:r>
                <a:br>
                  <a:rPr lang="en-US" sz="2400" dirty="0"/>
                </a:br>
                <a:r>
                  <a:rPr lang="en-US" sz="2400" dirty="0"/>
                  <a:t>O(k) approx. to the integral problem.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199"/>
                <a:ext cx="8422106" cy="4516710"/>
              </a:xfrm>
              <a:blipFill>
                <a:blip r:embed="rId3"/>
                <a:stretch>
                  <a:fillRect l="-1085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284765" y="3873771"/>
            <a:ext cx="2554435" cy="2816369"/>
            <a:chOff x="4845550" y="1701870"/>
            <a:chExt cx="4280175" cy="4719068"/>
          </a:xfrm>
        </p:grpSpPr>
        <p:sp>
          <p:nvSpPr>
            <p:cNvPr id="20" name="32-Point Star 15"/>
            <p:cNvSpPr/>
            <p:nvPr/>
          </p:nvSpPr>
          <p:spPr>
            <a:xfrm>
              <a:off x="5302750" y="4456776"/>
              <a:ext cx="762000" cy="771887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21" name="32-Point Star 23"/>
            <p:cNvSpPr/>
            <p:nvPr/>
          </p:nvSpPr>
          <p:spPr>
            <a:xfrm>
              <a:off x="6369550" y="2767231"/>
              <a:ext cx="752240" cy="762000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2" name="32-Point Star 15"/>
            <p:cNvSpPr/>
            <p:nvPr/>
          </p:nvSpPr>
          <p:spPr>
            <a:xfrm>
              <a:off x="7436350" y="4456776"/>
              <a:ext cx="752240" cy="772886"/>
            </a:xfrm>
            <a:prstGeom prst="star32">
              <a:avLst>
                <a:gd name="adj" fmla="val 45602"/>
              </a:avLst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845550" y="4150380"/>
              <a:ext cx="3810000" cy="144780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Oval 23"/>
            <p:cNvSpPr/>
            <p:nvPr/>
          </p:nvSpPr>
          <p:spPr>
            <a:xfrm rot="3454330">
              <a:off x="5411301" y="3253430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Oval 24"/>
            <p:cNvSpPr/>
            <p:nvPr/>
          </p:nvSpPr>
          <p:spPr>
            <a:xfrm rot="18269769">
              <a:off x="4322759" y="3237315"/>
              <a:ext cx="3810000" cy="14478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6" name="Straight Connector 25"/>
            <p:cNvCxnSpPr>
              <a:cxnSpLocks/>
            </p:cNvCxnSpPr>
            <p:nvPr/>
          </p:nvCxnSpPr>
          <p:spPr>
            <a:xfrm flipH="1">
              <a:off x="7759380" y="301677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42405" y="2617301"/>
              <a:ext cx="1083320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 flipH="1">
              <a:off x="7348574" y="2101349"/>
              <a:ext cx="362253" cy="28334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31599" y="1701870"/>
              <a:ext cx="1272688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$100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6655597" y="5599577"/>
              <a:ext cx="18090" cy="20251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369551" y="5802091"/>
              <a:ext cx="979023" cy="6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$4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5054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Putting it all together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600200"/>
                <a:ext cx="8498305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combinatorial auctions with </a:t>
                </a:r>
                <a:r>
                  <a:rPr lang="en-US" sz="2400" dirty="0">
                    <a:solidFill>
                      <a:schemeClr val="bg2"/>
                    </a:solidFill>
                    <a:latin typeface="+mj-lt"/>
                  </a:rPr>
                  <a:t>max allocation size k</a:t>
                </a:r>
                <a:r>
                  <a:rPr lang="en-US" sz="2400" dirty="0">
                    <a:latin typeface="+mj-lt"/>
                  </a:rPr>
                  <a:t>,</a:t>
                </a:r>
              </a:p>
              <a:p>
                <a:pPr marL="0" indent="0">
                  <a:buNone/>
                </a:pP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given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sample access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to the valuation distributions and </a:t>
                </a:r>
                <a:r>
                  <a:rPr lang="en-US" sz="2400" dirty="0">
                    <a:solidFill>
                      <a:schemeClr val="accent1"/>
                    </a:solidFill>
                    <a:latin typeface="+mj-lt"/>
                  </a:rPr>
                  <a:t>demand query </a:t>
                </a:r>
                <a:r>
                  <a:rPr lang="en-US" sz="2400" dirty="0">
                    <a:latin typeface="+mj-lt"/>
                  </a:rPr>
                  <a:t>access to the valuations,</a:t>
                </a:r>
              </a:p>
              <a:p>
                <a:pPr marL="0" indent="0">
                  <a:buNone/>
                </a:pP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one can compute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static, anonymous, order-oblivious item prices </a:t>
                </a:r>
                <a:r>
                  <a:rPr lang="en-US" sz="2400" dirty="0">
                    <a:latin typeface="+mj-lt"/>
                  </a:rPr>
                  <a:t>in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time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𝑃𝑂𝐿𝑌</m:t>
                    </m:r>
                    <m:r>
                      <a:rPr lang="en-US" sz="24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err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err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sz="24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,</a:t>
                </a:r>
                <a:r>
                  <a:rPr lang="en-US" sz="24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2400" dirty="0">
                    <a:latin typeface="+mj-lt"/>
                  </a:rPr>
                  <a:t>such that the resulting posted-price algorithm generates expected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600200"/>
                <a:ext cx="8498305" cy="4724400"/>
              </a:xfrm>
              <a:blipFill>
                <a:blip r:embed="rId3"/>
                <a:stretch>
                  <a:fillRect l="-1076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2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1000" y="609600"/>
            <a:ext cx="4408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Other applications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348240"/>
                  </p:ext>
                </p:extLst>
              </p:nvPr>
            </p:nvGraphicFramePr>
            <p:xfrm>
              <a:off x="228600" y="1387275"/>
              <a:ext cx="8686800" cy="5013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3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Approx.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Price Model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Combinatorial auction,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XOS valuations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item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4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Bounded complements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(MPH-k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en-US" sz="1800" b="0" baseline="0" dirty="0">
                              <a:solidFill>
                                <a:schemeClr val="accent1"/>
                              </a:solidFill>
                            </a:rPr>
                            <a:t>[Feige et al. 2014]</a:t>
                          </a:r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item prices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Submodular valuations,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(existential)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4 (polytime)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Dynamic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Knapsack constraints,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max size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capacity/2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d-sparse Packing Integer Programs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8d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247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8348240"/>
                  </p:ext>
                </p:extLst>
              </p:nvPr>
            </p:nvGraphicFramePr>
            <p:xfrm>
              <a:off x="228600" y="1387275"/>
              <a:ext cx="8686800" cy="5013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3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Approx.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Price Model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Combinatorial auction, </a:t>
                          </a:r>
                          <a:b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XOS valuations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84091" r="-109132" b="-4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item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34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Bounded complements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(MPH-k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) </a:t>
                          </a:r>
                          <a:r>
                            <a:rPr lang="en-US" sz="1800" b="0" baseline="0" dirty="0">
                              <a:solidFill>
                                <a:schemeClr val="accent1"/>
                              </a:solidFill>
                            </a:rPr>
                            <a:t>[Feige et al. 2014]</a:t>
                          </a:r>
                          <a:endParaRPr lang="en-US" sz="18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158824" r="-109132" b="-281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item prices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Submodular valuations, </a:t>
                          </a:r>
                          <a:r>
                            <a:rPr lang="en-US" sz="2000" b="0" dirty="0" err="1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123" t="-278873" r="-109132" b="-203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Dynamic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blipFill>
                          <a:blip r:embed="rId3"/>
                          <a:stretch>
                            <a:fillRect t="-376224" r="-178558" b="-10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666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d-sparse Packing Integer Programs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8d</a:t>
                          </a:r>
                        </a:p>
                      </a:txBody>
                      <a:tcPr anchor="ctr"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Static prices</a:t>
                          </a:r>
                        </a:p>
                      </a:txBody>
                      <a:tcPr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32478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524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269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Let’s Play…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[0,7]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55" y="3124200"/>
                <a:ext cx="1043492" cy="1043492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[1,5]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5" y="3124200"/>
                <a:ext cx="1043492" cy="1043492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[2,4]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1043492" cy="1043492"/>
              </a:xfrm>
              <a:prstGeom prst="rect">
                <a:avLst/>
              </a:prstGeom>
              <a:blipFill>
                <a:blip r:embed="rId5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4556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1.41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94613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3277" y="25858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3.66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8165" y="25908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2.66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766303" y="2426731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437954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 flipV="1">
            <a:off x="5142814" y="2437016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 flipV="1">
            <a:off x="6817319" y="2426732"/>
            <a:ext cx="813713" cy="69746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4271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Prices vs Auctions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600200"/>
            <a:ext cx="8498305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A Connection:</a:t>
            </a:r>
            <a:r>
              <a:rPr lang="en-US" sz="2800" dirty="0">
                <a:latin typeface="+mj-lt"/>
              </a:rPr>
              <a:t> literature on price of anarchy in auctions.</a:t>
            </a:r>
          </a:p>
          <a:p>
            <a:pPr marL="0" indent="0">
              <a:buNone/>
            </a:pPr>
            <a:endParaRPr lang="en-US" sz="2800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For many of these problems, a simple, non-truthful auction achieves the same bound as its price of anarchy.</a:t>
            </a:r>
          </a:p>
          <a:p>
            <a:r>
              <a:rPr lang="en-US" sz="2000" dirty="0">
                <a:latin typeface="+mj-lt"/>
              </a:rPr>
              <a:t>Proof technique: smoothness 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[Roughgarden 12]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[Syrgkanis Tardos 13]</a:t>
            </a:r>
          </a:p>
          <a:p>
            <a:r>
              <a:rPr lang="en-US" sz="2000" dirty="0">
                <a:latin typeface="+mj-lt"/>
              </a:rPr>
              <a:t>Condition (b) of </a:t>
            </a:r>
            <a:r>
              <a:rPr lang="en-US" sz="2000" dirty="0" err="1">
                <a:latin typeface="+mj-lt"/>
              </a:rPr>
              <a:t>balancedness</a:t>
            </a:r>
            <a:r>
              <a:rPr lang="en-US" sz="2000" dirty="0">
                <a:latin typeface="+mj-lt"/>
              </a:rPr>
              <a:t> is equivalent to smoothness in single-parameter problems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[Duetting Kesselheim 15]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In many applications, construction of balanced prices mirrors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existing proofs of </a:t>
            </a:r>
            <a:r>
              <a:rPr lang="en-US" sz="2000" dirty="0" err="1">
                <a:latin typeface="+mj-lt"/>
              </a:rPr>
              <a:t>PoA</a:t>
            </a:r>
            <a:r>
              <a:rPr lang="en-US" sz="2000" dirty="0">
                <a:latin typeface="+mj-lt"/>
              </a:rPr>
              <a:t> using smoothness.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Comparison: </a:t>
            </a:r>
            <a:r>
              <a:rPr lang="en-US" sz="2400" dirty="0">
                <a:latin typeface="+mj-lt"/>
              </a:rPr>
              <a:t>posted prices are prior-dependent, but truthful.</a:t>
            </a:r>
          </a:p>
        </p:txBody>
      </p:sp>
    </p:spTree>
    <p:extLst>
      <p:ext uri="{BB962C8B-B14F-4D97-AF65-F5344CB8AC3E}">
        <p14:creationId xmlns:p14="http://schemas.microsoft.com/office/powerpoint/2010/main" val="3671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3866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Open Questions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7094" y="1447800"/>
                <a:ext cx="8498305" cy="4724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+mj-lt"/>
                  </a:rPr>
                  <a:t>Combinatorial Auctions with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subadditive</a:t>
                </a:r>
                <a:r>
                  <a:rPr lang="en-US" sz="2400" dirty="0">
                    <a:latin typeface="+mj-lt"/>
                  </a:rPr>
                  <a:t> valuations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Best known: O(log m).  </a:t>
                </a:r>
                <a:r>
                  <a:rPr lang="en-US" sz="2000" dirty="0">
                    <a:solidFill>
                      <a:schemeClr val="accent1"/>
                    </a:solidFill>
                    <a:latin typeface="+mj-lt"/>
                  </a:rPr>
                  <a:t>Is O(1) possible?</a:t>
                </a:r>
              </a:p>
              <a:p>
                <a:r>
                  <a:rPr lang="en-US" sz="2400" dirty="0">
                    <a:latin typeface="+mj-lt"/>
                  </a:rPr>
                  <a:t>Combinatorial Auctions, </a:t>
                </a:r>
                <a:r>
                  <a:rPr lang="en-US" sz="2400" dirty="0" err="1">
                    <a:latin typeface="+mj-lt"/>
                  </a:rPr>
                  <a:t>alloc</a:t>
                </a:r>
                <a:r>
                  <a:rPr lang="en-US" sz="2400" dirty="0">
                    <a:latin typeface="+mj-lt"/>
                  </a:rPr>
                  <a:t>. size k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bg2"/>
                    </a:solidFill>
                    <a:latin typeface="+mj-lt"/>
                  </a:rPr>
                  <a:t>Gap: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+mj-lt"/>
                  </a:rPr>
                  <a:t>vs.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for single-minded.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O(1)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static </a:t>
                </a:r>
                <a:r>
                  <a:rPr lang="en-US" sz="2400" dirty="0"/>
                  <a:t>prices for </a:t>
                </a:r>
                <a:r>
                  <a:rPr lang="en-US" sz="2400" dirty="0" err="1"/>
                  <a:t>matroids</a:t>
                </a:r>
                <a:r>
                  <a:rPr lang="en-US" sz="24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Dependence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for arbitrary downward-closed constraints?</a:t>
                </a:r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Generalize improvement for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large markets</a:t>
                </a:r>
                <a:r>
                  <a:rPr lang="en-US" sz="2400" dirty="0">
                    <a:latin typeface="+mj-lt"/>
                  </a:rPr>
                  <a:t>?</a:t>
                </a:r>
              </a:p>
              <a:p>
                <a:pPr lvl="1"/>
                <a:r>
                  <a:rPr lang="en-US" sz="2000" dirty="0"/>
                  <a:t>In the large (fractional) limit, market-clearing prices exist.  </a:t>
                </a:r>
                <a:br>
                  <a:rPr lang="en-US" sz="2000" dirty="0"/>
                </a:br>
                <a:r>
                  <a:rPr lang="en-US" sz="2000" dirty="0"/>
                  <a:t>What about large but finite allocation problems?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</a:rPr>
                  <a:t>for unit-demand </a:t>
                </a:r>
                <a:r>
                  <a:rPr lang="en-US" sz="2000" dirty="0">
                    <a:solidFill>
                      <a:schemeClr val="accent1"/>
                    </a:solidFill>
                    <a:latin typeface="+mj-lt"/>
                  </a:rPr>
                  <a:t>[Alaei, Hajiaghayi, </a:t>
                </a:r>
                <a:r>
                  <a:rPr lang="en-US" sz="2000" dirty="0" err="1">
                    <a:solidFill>
                      <a:schemeClr val="accent1"/>
                    </a:solidFill>
                    <a:latin typeface="+mj-lt"/>
                  </a:rPr>
                  <a:t>Liaghat</a:t>
                </a:r>
                <a:r>
                  <a:rPr lang="en-US" sz="2000" dirty="0">
                    <a:solidFill>
                      <a:schemeClr val="accent1"/>
                    </a:solidFill>
                    <a:latin typeface="+mj-lt"/>
                  </a:rPr>
                  <a:t> ‘12]</a:t>
                </a:r>
                <a:r>
                  <a:rPr lang="en-US" sz="2000" dirty="0">
                    <a:latin typeface="+mj-lt"/>
                  </a:rPr>
                  <a:t>.  Beyond?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4" y="1447800"/>
                <a:ext cx="8498305" cy="4724400"/>
              </a:xfrm>
              <a:blipFill>
                <a:blip r:embed="rId3"/>
                <a:stretch>
                  <a:fillRect l="-933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0999" y="5943600"/>
            <a:ext cx="8534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accent1"/>
                </a:solidFill>
              </a:rPr>
              <a:t>Thanks!</a:t>
            </a:r>
            <a:endParaRPr lang="en-US" sz="4400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6019800" y="2133600"/>
            <a:ext cx="27432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Breaking News! </a:t>
            </a:r>
            <a:br>
              <a:rPr lang="en-US" sz="2000" dirty="0"/>
            </a:br>
            <a:r>
              <a:rPr lang="en-US" sz="2000" dirty="0"/>
              <a:t>Lower bound </a:t>
            </a:r>
            <a:r>
              <a:rPr lang="en-US" sz="2000" dirty="0">
                <a:solidFill>
                  <a:schemeClr val="accent1"/>
                </a:solidFill>
              </a:rPr>
              <a:t>[Feldman Svensson </a:t>
            </a:r>
            <a:r>
              <a:rPr lang="en-US" sz="2000" dirty="0" err="1">
                <a:solidFill>
                  <a:schemeClr val="accent1"/>
                </a:solidFill>
              </a:rPr>
              <a:t>Zenklusen</a:t>
            </a:r>
            <a:r>
              <a:rPr lang="en-US" sz="2000" dirty="0">
                <a:solidFill>
                  <a:schemeClr val="accent1"/>
                </a:solidFill>
              </a:rPr>
              <a:t>]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24400" y="3124200"/>
            <a:ext cx="12954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34650"/>
            <a:ext cx="4024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Additional Notes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495" y="1524000"/>
            <a:ext cx="79935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Extension theorem applies to personalized, dynamic, and/or bundle prices that are balanced.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The final prices used in the posted price algorithm </a:t>
            </a:r>
            <a:br>
              <a:rPr lang="en-US" sz="2000" dirty="0"/>
            </a:br>
            <a:r>
              <a:rPr lang="en-US" sz="2000" dirty="0"/>
              <a:t>inherit these properties from the balanced prices.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Balanced prices </a:t>
            </a:r>
            <a:r>
              <a:rPr lang="en-US" sz="2800" dirty="0">
                <a:solidFill>
                  <a:schemeClr val="bg2"/>
                </a:solidFill>
              </a:rPr>
              <a:t>compose: </a:t>
            </a:r>
            <a:r>
              <a:rPr lang="en-US" sz="2800" dirty="0"/>
              <a:t>if two markets each have balanced prices, then those prices are also balanced in the combined market.</a:t>
            </a:r>
          </a:p>
          <a:p>
            <a:pPr lvl="2">
              <a:buClr>
                <a:schemeClr val="tx1"/>
              </a:buClr>
            </a:pPr>
            <a:r>
              <a:rPr lang="en-US" sz="2000" dirty="0"/>
              <a:t>Can construct prices for complex multi-item markets</a:t>
            </a:r>
            <a:br>
              <a:rPr lang="en-US" sz="2000" dirty="0"/>
            </a:br>
            <a:r>
              <a:rPr lang="en-US" sz="2000" dirty="0"/>
              <a:t>by pricing simpler submarkets, then combining.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4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33" y="1752600"/>
            <a:ext cx="783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</a:rPr>
              <a:t>Theorem: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Krengel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Sucheston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Garling</a:t>
            </a:r>
            <a:r>
              <a:rPr lang="en-US" sz="2400" dirty="0">
                <a:solidFill>
                  <a:schemeClr val="accent1"/>
                </a:solidFill>
              </a:rPr>
              <a:t> ‘77]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 strategy for the gambler such that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and the factor 2 is tight.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4" y="2362200"/>
                <a:ext cx="7681766" cy="1760738"/>
              </a:xfrm>
              <a:prstGeom prst="rect">
                <a:avLst/>
              </a:prstGeom>
              <a:blipFill>
                <a:blip r:embed="rId3"/>
                <a:stretch>
                  <a:fillRect l="-1586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accent1"/>
                    </a:solidFill>
                  </a:rPr>
                  <a:t>[Samuel-Cahn ‘84]</a:t>
                </a:r>
                <a:r>
                  <a:rPr lang="en-US" sz="2800" dirty="0"/>
                  <a:t> …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fixed threshold</a:t>
                </a:r>
                <a:r>
                  <a:rPr lang="en-US" sz="2800" dirty="0"/>
                  <a:t> strategy:</a:t>
                </a:r>
                <a:br>
                  <a:rPr lang="en-US" sz="2800" dirty="0"/>
                </a:br>
                <a:r>
                  <a:rPr lang="en-US" sz="2800" dirty="0"/>
                  <a:t>choose a single threshold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accept first prize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2" y="5141893"/>
                <a:ext cx="7834168" cy="954107"/>
              </a:xfrm>
              <a:prstGeom prst="rect">
                <a:avLst/>
              </a:prstGeom>
              <a:blipFill>
                <a:blip r:embed="rId4"/>
                <a:stretch>
                  <a:fillRect l="-1555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45" y="2971800"/>
            <a:ext cx="1221455" cy="19812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400800" y="3365956"/>
            <a:ext cx="609600" cy="139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5540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Lower Bound: 2 is Tight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486400" y="2829232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5272" y="34512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/>
                  <a:t>   w</a:t>
                </a:r>
                <a:r>
                  <a:rPr lang="en-US" dirty="0" err="1"/>
                  <a:t>.p</a:t>
                </a:r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0   otherwise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19" y="3224225"/>
                <a:ext cx="1400961" cy="1038811"/>
              </a:xfrm>
              <a:prstGeom prst="rect">
                <a:avLst/>
              </a:prstGeom>
              <a:blipFill>
                <a:blip r:embed="rId3"/>
                <a:stretch>
                  <a:fillRect l="-3478" r="-391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01" y="3771277"/>
            <a:ext cx="4994105" cy="3332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25959"/>
            <a:ext cx="4438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Prophet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Multiple choices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</a:rPr>
                  <a:t> that achieve the 2-approx</a:t>
                </a:r>
                <a:r>
                  <a:rPr lang="en-US" sz="2800" dirty="0"/>
                  <a:t>.  </a:t>
                </a:r>
                <a:br>
                  <a:rPr lang="en-US" sz="2800" dirty="0"/>
                </a:br>
                <a:r>
                  <a:rPr lang="en-US" sz="2800" dirty="0"/>
                  <a:t>Here’s one due to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[Kleinberg Weinberg 12]</a:t>
                </a:r>
                <a:r>
                  <a:rPr lang="en-US" sz="2400" dirty="0"/>
                  <a:t>:</a:t>
                </a: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bg2"/>
                    </a:solidFill>
                  </a:rPr>
                  <a:t>Theorem (prophet inequality):</a:t>
                </a:r>
                <a:r>
                  <a:rPr lang="en-US" sz="2400" dirty="0"/>
                  <a:t> for one item, setting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yields expected value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828800"/>
                <a:ext cx="7917305" cy="2345770"/>
              </a:xfrm>
              <a:prstGeom prst="rect">
                <a:avLst/>
              </a:prstGeom>
              <a:blipFill>
                <a:blip r:embed="rId4"/>
                <a:stretch>
                  <a:fillRect l="-1617" t="-233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478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or 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 or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5105399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or 10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17616"/>
            <a:ext cx="768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bg2"/>
                </a:solidFill>
              </a:rPr>
              <a:t>Example: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61230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(each box: prizes equally likely)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4914200"/>
            <a:ext cx="78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 = 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172200" y="4505234"/>
            <a:ext cx="304800" cy="12003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505234"/>
            <a:ext cx="1288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</a:t>
            </a:r>
            <a:r>
              <a:rPr lang="en-US" dirty="0" err="1"/>
              <a:t>w.p</a:t>
            </a:r>
            <a:r>
              <a:rPr lang="en-US" dirty="0"/>
              <a:t>. 1/2</a:t>
            </a:r>
          </a:p>
          <a:p>
            <a:r>
              <a:rPr lang="en-US" dirty="0"/>
              <a:t>8    </a:t>
            </a:r>
            <a:r>
              <a:rPr lang="en-US" dirty="0" err="1"/>
              <a:t>w.p</a:t>
            </a:r>
            <a:r>
              <a:rPr lang="en-US" dirty="0"/>
              <a:t>. 1/4</a:t>
            </a:r>
          </a:p>
          <a:p>
            <a:r>
              <a:rPr lang="en-US" dirty="0"/>
              <a:t>6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  <a:p>
            <a:r>
              <a:rPr lang="en-US" dirty="0"/>
              <a:t>2    </a:t>
            </a:r>
            <a:r>
              <a:rPr lang="en-US" dirty="0" err="1"/>
              <a:t>w.p</a:t>
            </a:r>
            <a:r>
              <a:rPr lang="en-US" dirty="0"/>
              <a:t>. 1/8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E[OPT] = 8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accept first prize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858" y="5834261"/>
                <a:ext cx="2446567" cy="646331"/>
              </a:xfrm>
              <a:prstGeom prst="rect">
                <a:avLst/>
              </a:prstGeom>
              <a:blipFill>
                <a:blip r:embed="rId5"/>
                <a:stretch>
                  <a:fillRect l="-1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" grpId="0"/>
      <p:bldP spid="3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25959"/>
            <a:ext cx="6288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Application: Posted 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495" y="1828800"/>
                <a:ext cx="792161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A mechanism design problem: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1 item to sell, n buyers, independent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Buyers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arrive sequentially</a:t>
                </a:r>
                <a:r>
                  <a:rPr lang="en-US" sz="2400" dirty="0"/>
                  <a:t>, in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arbitrary order</a:t>
                </a:r>
                <a:r>
                  <a:rPr lang="en-US" sz="24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each buyer: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interact according to some protocol, decide whether or not to trade, and at what price.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5" y="1828800"/>
                <a:ext cx="7921618" cy="2000548"/>
              </a:xfrm>
              <a:prstGeom prst="rect">
                <a:avLst/>
              </a:prstGeom>
              <a:blipFill>
                <a:blip r:embed="rId3"/>
                <a:stretch>
                  <a:fillRect l="-1617" t="-2744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808" y="4398665"/>
                <a:ext cx="7917305" cy="1468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>
                    <a:solidFill>
                      <a:schemeClr val="bg2"/>
                    </a:solidFill>
                  </a:rPr>
                  <a:t>Corollary of Prophet Inequality: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tx1"/>
                    </a:solidFill>
                  </a:rPr>
                  <a:t>Posting a take-it-or-leave-it price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yields at least half of the expected optimal social welfare.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8" y="4398665"/>
                <a:ext cx="7917305" cy="1468735"/>
              </a:xfrm>
              <a:prstGeom prst="rect">
                <a:avLst/>
              </a:prstGeom>
              <a:blipFill>
                <a:blip r:embed="rId4"/>
                <a:stretch>
                  <a:fillRect l="-1540" t="-4149" r="-308" b="-8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2808" y="5862935"/>
            <a:ext cx="79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sz="2400" dirty="0">
                <a:solidFill>
                  <a:schemeClr val="accent1"/>
                </a:solidFill>
              </a:rPr>
              <a:t>[Hajiaghayi Kleinberg </a:t>
            </a:r>
            <a:r>
              <a:rPr lang="en-US" sz="2400" dirty="0" err="1">
                <a:solidFill>
                  <a:schemeClr val="accent1"/>
                </a:solidFill>
              </a:rPr>
              <a:t>Sandholm</a:t>
            </a:r>
            <a:r>
              <a:rPr lang="en-US" sz="2400" dirty="0">
                <a:solidFill>
                  <a:schemeClr val="accent1"/>
                </a:solidFill>
              </a:rPr>
              <a:t> ’07]</a:t>
            </a:r>
          </a:p>
        </p:txBody>
      </p:sp>
    </p:spTree>
    <p:extLst>
      <p:ext uri="{BB962C8B-B14F-4D97-AF65-F5344CB8AC3E}">
        <p14:creationId xmlns:p14="http://schemas.microsoft.com/office/powerpoint/2010/main" val="17582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4|0.3|0.4|0.8"/>
</p:tagLst>
</file>

<file path=ppt/theme/theme1.xml><?xml version="1.0" encoding="utf-8"?>
<a:theme xmlns:a="http://schemas.openxmlformats.org/drawingml/2006/main" name="Standard Slides">
  <a:themeElements>
    <a:clrScheme name="main">
      <a:dk1>
        <a:srgbClr val="FFFFFF"/>
      </a:dk1>
      <a:lt1>
        <a:srgbClr val="000000"/>
      </a:lt1>
      <a:dk2>
        <a:srgbClr val="0000CC"/>
      </a:dk2>
      <a:lt2>
        <a:srgbClr val="FFC000"/>
      </a:lt2>
      <a:accent1>
        <a:srgbClr val="339933"/>
      </a:accent1>
      <a:accent2>
        <a:srgbClr val="FF0000"/>
      </a:accent2>
      <a:accent3>
        <a:srgbClr val="FF9900"/>
      </a:accent3>
      <a:accent4>
        <a:srgbClr val="FF3399"/>
      </a:accent4>
      <a:accent5>
        <a:srgbClr val="9933FF"/>
      </a:accent5>
      <a:accent6>
        <a:srgbClr val="33CCFF"/>
      </a:accent6>
      <a:hlink>
        <a:srgbClr val="996633"/>
      </a:hlink>
      <a:folHlink>
        <a:srgbClr val="00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87046</TotalTime>
  <Words>3396</Words>
  <Application>Microsoft Office PowerPoint</Application>
  <PresentationFormat>On-screen Show (4:3)</PresentationFormat>
  <Paragraphs>702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Cambria Math</vt:lpstr>
      <vt:lpstr>Standard Slides</vt:lpstr>
      <vt:lpstr>Posted-Price Mechanisms and  Prophet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Brendan Lucier</cp:lastModifiedBy>
  <cp:revision>2207</cp:revision>
  <cp:lastPrinted>2016-10-26T18:25:39Z</cp:lastPrinted>
  <dcterms:created xsi:type="dcterms:W3CDTF">2012-03-15T20:09:19Z</dcterms:created>
  <dcterms:modified xsi:type="dcterms:W3CDTF">2016-12-13T19:17:47Z</dcterms:modified>
</cp:coreProperties>
</file>