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99" r:id="rId3"/>
    <p:sldId id="268" r:id="rId4"/>
    <p:sldId id="266" r:id="rId5"/>
    <p:sldId id="276" r:id="rId6"/>
    <p:sldId id="278" r:id="rId7"/>
    <p:sldId id="277" r:id="rId8"/>
    <p:sldId id="310" r:id="rId9"/>
    <p:sldId id="257" r:id="rId10"/>
    <p:sldId id="303" r:id="rId11"/>
    <p:sldId id="304" r:id="rId12"/>
    <p:sldId id="258" r:id="rId13"/>
    <p:sldId id="280" r:id="rId14"/>
    <p:sldId id="292" r:id="rId15"/>
    <p:sldId id="279" r:id="rId16"/>
    <p:sldId id="297" r:id="rId17"/>
    <p:sldId id="284" r:id="rId18"/>
    <p:sldId id="260" r:id="rId19"/>
    <p:sldId id="281" r:id="rId20"/>
    <p:sldId id="282" r:id="rId21"/>
    <p:sldId id="262" r:id="rId22"/>
    <p:sldId id="285" r:id="rId23"/>
    <p:sldId id="287" r:id="rId24"/>
    <p:sldId id="288" r:id="rId25"/>
    <p:sldId id="307" r:id="rId26"/>
    <p:sldId id="306" r:id="rId27"/>
    <p:sldId id="289" r:id="rId28"/>
    <p:sldId id="269" r:id="rId29"/>
    <p:sldId id="286" r:id="rId30"/>
    <p:sldId id="293" r:id="rId31"/>
    <p:sldId id="309" r:id="rId32"/>
    <p:sldId id="296" r:id="rId33"/>
    <p:sldId id="294" r:id="rId34"/>
    <p:sldId id="298" r:id="rId35"/>
    <p:sldId id="311" r:id="rId36"/>
    <p:sldId id="302" r:id="rId37"/>
    <p:sldId id="30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0" autoAdjust="0"/>
    <p:restoredTop sz="71077" autoAdjust="0"/>
  </p:normalViewPr>
  <p:slideViewPr>
    <p:cSldViewPr snapToGrid="0">
      <p:cViewPr varScale="1">
        <p:scale>
          <a:sx n="81" d="100"/>
          <a:sy n="81" d="100"/>
        </p:scale>
        <p:origin x="2034" y="90"/>
      </p:cViewPr>
      <p:guideLst/>
    </p:cSldViewPr>
  </p:slideViewPr>
  <p:outlineViewPr>
    <p:cViewPr>
      <p:scale>
        <a:sx n="33" d="100"/>
        <a:sy n="33" d="100"/>
      </p:scale>
      <p:origin x="0" y="-41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5EB33-5D11-446A-BD42-3A785D594DA0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18109-7960-49BD-B138-503D03EE6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94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matrix no longer symmetric</a:t>
            </a:r>
          </a:p>
          <a:p>
            <a:r>
              <a:rPr lang="en-US" dirty="0"/>
              <a:t>Off-diagonal</a:t>
            </a:r>
            <a:r>
              <a:rPr lang="en-US" baseline="0" dirty="0"/>
              <a:t> entries can become large… very large!</a:t>
            </a:r>
          </a:p>
          <a:p>
            <a:r>
              <a:rPr lang="en-US" baseline="0" dirty="0"/>
              <a:t>Block diagonal form of M was previously easy to invert.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12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matrix no longer symmetric</a:t>
            </a:r>
          </a:p>
          <a:p>
            <a:r>
              <a:rPr lang="en-US" dirty="0"/>
              <a:t>Off-diagonal</a:t>
            </a:r>
            <a:r>
              <a:rPr lang="en-US" baseline="0" dirty="0"/>
              <a:t> entries become large… very large!</a:t>
            </a:r>
          </a:p>
          <a:p>
            <a:r>
              <a:rPr lang="en-US" baseline="0" dirty="0"/>
              <a:t>Block diagonal form of M was previously easy to invert.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97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Schur complement: r</a:t>
            </a:r>
            <a:r>
              <a:rPr lang="en-US" dirty="0"/>
              <a:t>eformulate as a reduced set of equations</a:t>
            </a:r>
          </a:p>
          <a:p>
            <a:endParaRPr lang="en-US" dirty="0"/>
          </a:p>
          <a:p>
            <a:r>
              <a:rPr lang="en-US" dirty="0"/>
              <a:t>Very common in constrained multibody dynamics… only need to solve for lambdas.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5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71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Low-rank decomposition of all constraints in the paper. </a:t>
            </a:r>
          </a:p>
          <a:p>
            <a:endParaRPr lang="en-US" dirty="0"/>
          </a:p>
          <a:p>
            <a:r>
              <a:rPr lang="en-US" dirty="0"/>
              <a:t>Can be done by inspecting constraint </a:t>
            </a:r>
            <a:r>
              <a:rPr lang="en-US" dirty="0" err="1"/>
              <a:t>eqs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61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1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equal displacements</a:t>
            </a:r>
            <a:r>
              <a:rPr lang="en-US" baseline="0" dirty="0"/>
              <a:t>, more mechanical work = stiffer system </a:t>
            </a:r>
          </a:p>
          <a:p>
            <a:r>
              <a:rPr lang="en-US" baseline="0" dirty="0"/>
              <a:t>i.e. if we underestimate the stiffness, there’s risk of *not* stabilizing!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52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work by colleagues on energy tracking (Hewlett et al 2017)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37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9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</a:t>
            </a:r>
            <a:r>
              <a:rPr lang="en-US" baseline="0" dirty="0"/>
              <a:t>look to our old friend the harmonic oscillator…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\tilde{K}</a:t>
            </a:r>
            <a:r>
              <a:rPr lang="en-US" baseline="0" dirty="0"/>
              <a:t> does no represent a constitutive stiffness, but we here we interpret it as one</a:t>
            </a:r>
          </a:p>
          <a:p>
            <a:endParaRPr lang="en-US" dirty="0"/>
          </a:p>
          <a:p>
            <a:r>
              <a:rPr lang="en-US" baseline="0" dirty="0"/>
              <a:t>See details in the paper for how we derive this criteria</a:t>
            </a:r>
          </a:p>
          <a:p>
            <a:endParaRPr lang="en-US" baseline="0" dirty="0"/>
          </a:p>
          <a:p>
            <a:r>
              <a:rPr lang="en-US" baseline="0" dirty="0"/>
              <a:t>Diagonal approximation allows us to apply this simple analysis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Implicit formulation,</a:t>
            </a:r>
            <a:r>
              <a:rPr lang="en-US" baseline="0" dirty="0"/>
              <a:t> solve for the velocities at next time step v_+, as well as constraint forces \lambda_+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72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“B” replaces</a:t>
            </a:r>
            <a:r>
              <a:rPr lang="en-US" baseline="0" dirty="0"/>
              <a:t> the original geometric stiffness.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29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are in the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31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83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Character</a:t>
            </a:r>
            <a:r>
              <a:rPr lang="en-US" baseline="0" dirty="0"/>
              <a:t> animation example</a:t>
            </a:r>
          </a:p>
          <a:p>
            <a:endParaRPr lang="en-US" baseline="0" dirty="0"/>
          </a:p>
          <a:p>
            <a:r>
              <a:rPr lang="en-US" baseline="0" dirty="0"/>
              <a:t>PD servos, fingertips are modeled by small bodies, attached to end of cable by ball-and-socket joints</a:t>
            </a:r>
          </a:p>
          <a:p>
            <a:endParaRPr lang="en-US" baseline="0" dirty="0"/>
          </a:p>
          <a:p>
            <a:r>
              <a:rPr lang="en-US" baseline="0" dirty="0"/>
              <a:t>Motorized </a:t>
            </a:r>
            <a:r>
              <a:rPr lang="en-US" baseline="0" dirty="0" err="1"/>
              <a:t>prismastic</a:t>
            </a:r>
            <a:r>
              <a:rPr lang="en-US" baseline="0" dirty="0"/>
              <a:t> joint to move the vehicle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89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02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02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Little damping &lt;-</a:t>
            </a:r>
            <a:r>
              <a:rPr lang="en-US" baseline="0" dirty="0"/>
              <a:t> nominal tension</a:t>
            </a:r>
          </a:p>
          <a:p>
            <a:endParaRPr lang="en-US" baseline="0" dirty="0"/>
          </a:p>
          <a:p>
            <a:r>
              <a:rPr lang="en-US" baseline="0" dirty="0"/>
              <a:t>Lots of damping &lt;- high tension</a:t>
            </a:r>
          </a:p>
          <a:p>
            <a:endParaRPr lang="en-US" baseline="0" dirty="0"/>
          </a:p>
          <a:p>
            <a:r>
              <a:rPr lang="en-US" baseline="0" dirty="0"/>
              <a:t>NO COMPUTATIONAL OVERHEAD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E5E30-A3EF-465D-946D-4368B77C6DFC}" type="slidenum">
              <a:rPr lang="fr-CA" smtClean="0"/>
              <a:pPr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510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Cable modeled by a chain of rigid bodies and compliant constraints</a:t>
            </a:r>
          </a:p>
          <a:p>
            <a:endParaRPr lang="en-US" dirty="0"/>
          </a:p>
          <a:p>
            <a:r>
              <a:rPr lang="en-US" dirty="0"/>
              <a:t>Mass ratio is 100:1 … 500:1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8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Helps to preserve dynamics and reduce kinetic energy dissipation</a:t>
            </a:r>
          </a:p>
          <a:p>
            <a:endParaRPr lang="en-US" baseline="0" dirty="0"/>
          </a:p>
          <a:p>
            <a:r>
              <a:rPr lang="en-US" baseline="0" dirty="0"/>
              <a:t>The method is automatic and requires very little tuning</a:t>
            </a:r>
          </a:p>
          <a:p>
            <a:endParaRPr lang="en-US" baseline="0" dirty="0"/>
          </a:p>
          <a:p>
            <a:r>
              <a:rPr lang="en-US" baseline="0" dirty="0"/>
              <a:t>Can use </a:t>
            </a:r>
            <a:r>
              <a:rPr lang="en-US" baseline="0" dirty="0" err="1"/>
              <a:t>Cholesky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7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Cline and </a:t>
            </a:r>
            <a:r>
              <a:rPr lang="en-US" dirty="0" err="1"/>
              <a:t>Pai</a:t>
            </a:r>
            <a:r>
              <a:rPr lang="en-US" dirty="0"/>
              <a:t>: introduced the use of </a:t>
            </a:r>
            <a:r>
              <a:rPr lang="en-US" dirty="0" err="1"/>
              <a:t>Baumgarte</a:t>
            </a:r>
            <a:r>
              <a:rPr lang="en-US" dirty="0"/>
              <a:t> and post-step stabilization to prevent positional constraint drift in velocity-based formulations… a different kind of “stability”</a:t>
            </a:r>
          </a:p>
          <a:p>
            <a:endParaRPr lang="en-US" dirty="0"/>
          </a:p>
          <a:p>
            <a:r>
              <a:rPr lang="en-US" dirty="0" err="1"/>
              <a:t>Baraff</a:t>
            </a:r>
            <a:r>
              <a:rPr lang="en-US" dirty="0"/>
              <a:t> and </a:t>
            </a:r>
            <a:r>
              <a:rPr lang="en-US" dirty="0" err="1"/>
              <a:t>Witkin</a:t>
            </a:r>
            <a:r>
              <a:rPr lang="en-US" dirty="0"/>
              <a:t>: propose the use of implicit integrator to permit large steps in cloth simulation. The single-step implicit integration has become very popular in the graphics community.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Muller: uses a modified explicit integration scheme for elastic body simulations.  We perform a similar analysis of the integrator.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0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Servin</a:t>
            </a:r>
            <a:r>
              <a:rPr lang="en-US" dirty="0"/>
              <a:t>: Adaptively changes cable segment lengths based on vibration analysis.  Cables are one of the most challenging cases: long kinematic chains, tiny bodies with small masses attached to large loads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Tournier</a:t>
            </a:r>
            <a:r>
              <a:rPr lang="en-US" dirty="0"/>
              <a:t>: Closest to our work, which we build on. They use the geometric stiffness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Kaufman: used higher order models to stabilize hair strands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22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00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Geometric stiffness encodes directions transverse to the constraint Jacobian, i.e. how the constraint forces can change relative to body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Transverse displacements change force direction, not the intensity </a:t>
            </a:r>
            <a:endParaRPr lang="en-US" dirty="0"/>
          </a:p>
          <a:p>
            <a:endParaRPr lang="en-US" dirty="0"/>
          </a:p>
          <a:p>
            <a:r>
              <a:rPr lang="en-US" dirty="0"/>
              <a:t>Seminal work by Maxime </a:t>
            </a:r>
            <a:r>
              <a:rPr lang="en-US" dirty="0" err="1"/>
              <a:t>Tournier</a:t>
            </a:r>
            <a:r>
              <a:rPr lang="en-US" baseline="0" dirty="0"/>
              <a:t> and the INRIA group</a:t>
            </a:r>
          </a:p>
          <a:p>
            <a:endParaRPr lang="en-US" baseline="0" dirty="0"/>
          </a:p>
          <a:p>
            <a:r>
              <a:rPr lang="en-US" baseline="0" dirty="0"/>
              <a:t>“missing term” in most constrained dynamics formulations</a:t>
            </a:r>
            <a:br>
              <a:rPr lang="en-US" baseline="0" dirty="0"/>
            </a:br>
            <a:br>
              <a:rPr lang="en-US" baseline="0" dirty="0"/>
            </a:br>
            <a:r>
              <a:rPr lang="en-US" baseline="0" dirty="0"/>
              <a:t>Their contribution: explicitly compute the geometric stiffness</a:t>
            </a:r>
          </a:p>
          <a:p>
            <a:endParaRPr lang="en-US" baseline="0" dirty="0"/>
          </a:p>
          <a:p>
            <a:r>
              <a:rPr lang="en-US" baseline="0" dirty="0"/>
              <a:t>Non-constitutive property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Effectively an inertial damping term, has nice stabilizing properties</a:t>
            </a:r>
          </a:p>
          <a:p>
            <a:endParaRPr lang="en-US" baseline="0" dirty="0"/>
          </a:p>
          <a:p>
            <a:r>
              <a:rPr lang="en-US" baseline="0" dirty="0"/>
              <a:t>link to </a:t>
            </a:r>
            <a:r>
              <a:rPr lang="en-US" baseline="0" dirty="0" err="1"/>
              <a:t>Nocedal</a:t>
            </a:r>
            <a:r>
              <a:rPr lang="en-US" baseline="0" dirty="0"/>
              <a:t> and Wright SQP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7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</a:t>
            </a:r>
            <a:r>
              <a:rPr lang="en-US" baseline="0" dirty="0"/>
              <a:t> matrix has block diagonal form</a:t>
            </a:r>
          </a:p>
          <a:p>
            <a:endParaRPr lang="en-US" baseline="0" dirty="0"/>
          </a:p>
          <a:p>
            <a:r>
              <a:rPr lang="en-US" baseline="0" dirty="0"/>
              <a:t>Note the mass inverse is easy to compute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8109-7960-49BD-B138-503D03EE6A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1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CD83-593F-44E6-8219-5A818E662690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 dirty="0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0713-5889-4F89-B276-F50F4CAAC125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6355-E755-43D5-A3B2-502A2381351E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7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gular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16675"/>
            <a:ext cx="3657600" cy="3651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10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r-CA" dirty="0"/>
              <a:t>© CM </a:t>
            </a:r>
            <a:r>
              <a:rPr lang="fr-CA" dirty="0" err="1"/>
              <a:t>Labs</a:t>
            </a:r>
            <a:r>
              <a:rPr lang="fr-CA" dirty="0"/>
              <a:t> Simulations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A8192D7-AD4A-4628-B1C5-224FB3DD2F03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08000" y="381002"/>
            <a:ext cx="11074400" cy="7111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533" b="0">
                <a:solidFill>
                  <a:srgbClr val="53544E"/>
                </a:solidFill>
              </a:defRPr>
            </a:lvl1pPr>
          </a:lstStyle>
          <a:p>
            <a:r>
              <a:rPr lang="en-US" dirty="0"/>
              <a:t>Title Area</a:t>
            </a:r>
            <a:endParaRPr lang="fr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1295400"/>
            <a:ext cx="110744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buFontTx/>
              <a:buBlip>
                <a:blip r:embed="rId2"/>
              </a:buBlip>
              <a:defRPr sz="3467">
                <a:solidFill>
                  <a:srgbClr val="53544E"/>
                </a:solidFill>
              </a:defRPr>
            </a:lvl1pPr>
            <a:lvl2pPr marL="990575" indent="-380990">
              <a:buFontTx/>
              <a:buBlip>
                <a:blip r:embed="rId3"/>
              </a:buBlip>
              <a:defRPr sz="3067">
                <a:solidFill>
                  <a:srgbClr val="53544E"/>
                </a:solidFill>
              </a:defRPr>
            </a:lvl2pPr>
            <a:lvl3pPr marL="1523962" indent="-304792">
              <a:buFontTx/>
              <a:buBlip>
                <a:blip r:embed="rId4"/>
              </a:buBlip>
              <a:defRPr sz="2667">
                <a:solidFill>
                  <a:srgbClr val="53544E"/>
                </a:solidFill>
              </a:defRPr>
            </a:lvl3pPr>
            <a:lvl4pPr marL="2133547" indent="-304792">
              <a:buFontTx/>
              <a:buBlip>
                <a:blip r:embed="rId5"/>
              </a:buBlip>
              <a:defRPr sz="2400">
                <a:solidFill>
                  <a:srgbClr val="53544E"/>
                </a:solidFill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fr-CA" dirty="0"/>
              <a:t>Fourth </a:t>
            </a:r>
            <a:r>
              <a:rPr lang="fr-CA" dirty="0" err="1"/>
              <a:t>level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093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422115" cy="365125"/>
          </a:xfrm>
        </p:spPr>
        <p:txBody>
          <a:bodyPr/>
          <a:lstStyle/>
          <a:p>
            <a:fld id="{D1F29CA2-9B9C-4C60-92C8-E38C404F4B31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5848" y="6356350"/>
            <a:ext cx="5486400" cy="365125"/>
          </a:xfrm>
        </p:spPr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5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E727-ECBF-453F-89C0-A81EAAAC2D26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 dirty="0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5086-B75D-4728-9173-8573AAEC6EE4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2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B763C-9C38-49C1-A1A4-EB1F2DA287A9}" type="datetime1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8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F576-D4D6-424E-8F6C-BB17A0A93A30}" type="datetime1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0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401F5-70F7-4CEE-B53F-63667F3A4453}" type="datetime1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7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90972-A5B0-42AC-AE23-00AC9182B870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F8A-FA3B-41BB-86B8-01EE5693F9F8}" type="datetime1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9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7D12B-722E-45EA-9002-D77E45E7D444}" type="datetime1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0B88-0DB8-4D54-8B1B-2C33C0EFF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3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5.mp4"/><Relationship Id="rId7" Type="http://schemas.openxmlformats.org/officeDocument/2006/relationships/image" Target="../media/image4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0.png"/><Relationship Id="rId5" Type="http://schemas.openxmlformats.org/officeDocument/2006/relationships/image" Target="../media/image46.png"/><Relationship Id="rId4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9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6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550.png"/><Relationship Id="rId5" Type="http://schemas.microsoft.com/office/2007/relationships/media" Target="../media/media10.mp4"/><Relationship Id="rId10" Type="http://schemas.openxmlformats.org/officeDocument/2006/relationships/image" Target="../media/image60.png"/><Relationship Id="rId4" Type="http://schemas.openxmlformats.org/officeDocument/2006/relationships/video" Target="../media/media9.mp4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1.e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6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2.mp4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0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20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15" Type="http://schemas.openxmlformats.org/officeDocument/2006/relationships/image" Target="../media/image12.png"/><Relationship Id="rId10" Type="http://schemas.openxmlformats.org/officeDocument/2006/relationships/image" Target="../media/image310.png"/><Relationship Id="rId19" Type="http://schemas.openxmlformats.org/officeDocument/2006/relationships/image" Target="../media/image13.png"/><Relationship Id="rId9" Type="http://schemas.openxmlformats.org/officeDocument/2006/relationships/image" Target="../media/image33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6.mp4"/><Relationship Id="rId7" Type="http://schemas.openxmlformats.org/officeDocument/2006/relationships/image" Target="../media/image69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6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7.png"/><Relationship Id="rId7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956799" cy="2387600"/>
          </a:xfrm>
        </p:spPr>
        <p:txBody>
          <a:bodyPr>
            <a:normAutofit/>
          </a:bodyPr>
          <a:lstStyle/>
          <a:p>
            <a:pPr algn="r"/>
            <a:r>
              <a:rPr lang="en-US" sz="5600" dirty="0"/>
              <a:t>Geometric Stiffness for Real-time</a:t>
            </a:r>
            <a:br>
              <a:rPr lang="en-US" sz="5600" dirty="0"/>
            </a:br>
            <a:r>
              <a:rPr lang="en-US" sz="5600" dirty="0"/>
              <a:t>Constrained Multi-body Dynamics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999" y="3795123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US" u="sng" dirty="0"/>
              <a:t>Sheldon Andrews</a:t>
            </a:r>
            <a:r>
              <a:rPr lang="en-US" baseline="30000" dirty="0"/>
              <a:t>1,2</a:t>
            </a:r>
            <a:r>
              <a:rPr lang="en-US" dirty="0"/>
              <a:t>        Marek Teichmann</a:t>
            </a:r>
            <a:r>
              <a:rPr lang="en-US" baseline="30000" dirty="0"/>
              <a:t>2</a:t>
            </a:r>
            <a:r>
              <a:rPr lang="en-US" dirty="0"/>
              <a:t>        Paul G. Kry</a:t>
            </a:r>
            <a:r>
              <a:rPr lang="en-US" baseline="30000" dirty="0"/>
              <a:t>1</a:t>
            </a:r>
            <a:r>
              <a:rPr lang="en-US" dirty="0"/>
              <a:t>   </a:t>
            </a:r>
            <a:br>
              <a:rPr lang="en-US" dirty="0"/>
            </a:br>
            <a:r>
              <a:rPr lang="en-US" baseline="30000" dirty="0"/>
              <a:t>1</a:t>
            </a:r>
            <a:r>
              <a:rPr lang="en-US" dirty="0"/>
              <a:t>McGill University      </a:t>
            </a:r>
            <a:r>
              <a:rPr lang="en-US" baseline="30000" dirty="0"/>
              <a:t>2</a:t>
            </a:r>
            <a:r>
              <a:rPr lang="en-US" dirty="0"/>
              <a:t>CM Labs Simulations Inc.</a:t>
            </a:r>
            <a:br>
              <a:rPr lang="en-US" dirty="0"/>
            </a:br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pic>
        <p:nvPicPr>
          <p:cNvPr id="1026" name="Picture 2" descr="https://scontent.fybz1-1.fna.fbcdn.net/v/t1.0-9/15078690_1289533947775345_3271993090094804257_n.png?oh=d51a643879032b12053599f1c8b263ca&amp;oe=58B8907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2" b="38615"/>
          <a:stretch/>
        </p:blipFill>
        <p:spPr bwMode="auto">
          <a:xfrm>
            <a:off x="7179531" y="4839290"/>
            <a:ext cx="376094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80px-McGill_Wordmark.svg.png (1280×30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2" y="4903298"/>
            <a:ext cx="3333019" cy="78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04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89120" y="2514600"/>
                <a:ext cx="4268733" cy="1271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𝐌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𝐉</m:t>
                                    </m:r>
                                  </m:e>
                                  <m:sup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𝐉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2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𝛌</m:t>
                                    </m:r>
                                  </m:e>
                                  <m:sub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sSub>
                                  <m:sSub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𝑥𝑡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𝛟</m:t>
                                    </m:r>
                                  </m:num>
                                  <m:den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2514600"/>
                <a:ext cx="4268733" cy="12716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system of equations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408829"/>
                <a:ext cx="2656625" cy="1480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</m:mr>
                          </m:m>
                          <m:r>
                            <m:rPr>
                              <m:nor/>
                            </m:rPr>
                            <a:rPr lang="en-US" sz="26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08829"/>
                <a:ext cx="2656625" cy="14808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or: Elbow 14"/>
          <p:cNvCxnSpPr>
            <a:cxnSpLocks/>
            <a:stCxn id="5" idx="2"/>
            <a:endCxn id="7" idx="3"/>
          </p:cNvCxnSpPr>
          <p:nvPr/>
        </p:nvCxnSpPr>
        <p:spPr>
          <a:xfrm rot="5400000">
            <a:off x="4015142" y="2445894"/>
            <a:ext cx="183046" cy="1223680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48176" y="2535324"/>
            <a:ext cx="340658" cy="430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72855" y="4846375"/>
                <a:ext cx="6613862" cy="8990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600" b="1">
                              <a:latin typeface="Cambria Math" panose="02040503050406030204" pitchFamily="18" charset="0"/>
                            </a:rPr>
                            <m:t>𝐂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b="1">
                              <a:latin typeface="Cambria Math" panose="02040503050406030204" pitchFamily="18" charset="0"/>
                            </a:rPr>
                            <m:t>𝐉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𝛟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1">
                          <a:latin typeface="Cambria Math" panose="02040503050406030204" pitchFamily="18" charset="0"/>
                        </a:rPr>
                        <m:t>𝐉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2855" y="4846375"/>
                <a:ext cx="6613862" cy="8990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605175" y="4078294"/>
            <a:ext cx="298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Schur complement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2855" y="4846374"/>
            <a:ext cx="2501188" cy="9736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6" grpId="0"/>
      <p:bldP spid="17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Augmented with geometric stiffness: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89120" y="2514600"/>
                <a:ext cx="5316584" cy="1271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𝐌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𝐊</m:t>
                                    </m:r>
                                  </m:e>
                                </m:acc>
                              </m:e>
                              <m:e>
                                <m:sSup>
                                  <m:sSup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𝐉</m:t>
                                    </m:r>
                                  </m:e>
                                  <m:sup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𝐉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2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n-US" sz="2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𝛌</m:t>
                                    </m:r>
                                  </m:e>
                                  <m:sub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600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sSub>
                                  <m:sSub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𝑥𝑡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600" b="1" i="0" smtClean="0">
                                        <a:latin typeface="Cambria Math" panose="02040503050406030204" pitchFamily="18" charset="0"/>
                                      </a:rPr>
                                      <m:t>𝛟</m:t>
                                    </m:r>
                                  </m:num>
                                  <m:den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2514600"/>
                <a:ext cx="5316584" cy="12716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Numerical issues</a:t>
            </a:r>
          </a:p>
        </p:txBody>
      </p:sp>
      <p:cxnSp>
        <p:nvCxnSpPr>
          <p:cNvPr id="22" name="Connector: Elbow 21"/>
          <p:cNvCxnSpPr>
            <a:cxnSpLocks/>
            <a:stCxn id="12" idx="2"/>
            <a:endCxn id="9" idx="3"/>
          </p:cNvCxnSpPr>
          <p:nvPr/>
        </p:nvCxnSpPr>
        <p:spPr>
          <a:xfrm rot="5400000">
            <a:off x="4398869" y="2397258"/>
            <a:ext cx="171782" cy="1406382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59301" y="2514600"/>
            <a:ext cx="1257299" cy="49995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07573" y="4309195"/>
                <a:ext cx="9427581" cy="8990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600" b="1">
                              <a:latin typeface="Cambria Math" panose="02040503050406030204" pitchFamily="18" charset="0"/>
                            </a:rPr>
                            <m:t>𝐂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b="1">
                              <a:latin typeface="Cambria Math" panose="02040503050406030204" pitchFamily="18" charset="0"/>
                            </a:rPr>
                            <m:t>𝐉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b="1">
                                      <a:latin typeface="Cambria Math" panose="02040503050406030204" pitchFamily="18" charset="0"/>
                                    </a:rPr>
                                    <m:t>𝐌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acc>
                                    <m:accPr>
                                      <m:chr m:val="̃"/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600" b="1"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𝛟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b="1">
                          <a:latin typeface="Cambria Math" panose="02040503050406030204" pitchFamily="18" charset="0"/>
                        </a:rPr>
                        <m:t>𝐉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1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573" y="4309195"/>
                <a:ext cx="9427581" cy="8990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707572" y="4309195"/>
            <a:ext cx="3692331" cy="9671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Rectangle 22"/>
          <p:cNvSpPr/>
          <p:nvPr/>
        </p:nvSpPr>
        <p:spPr>
          <a:xfrm>
            <a:off x="1564296" y="5198887"/>
            <a:ext cx="340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FF0000"/>
                </a:solidFill>
              </a:rPr>
              <a:t>Non-symmetric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Not positive definite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Difficult to invert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35405" y="2445912"/>
                <a:ext cx="2846164" cy="1480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∎∗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</m:mr>
                          </m:m>
                          <m:r>
                            <m:rPr>
                              <m:nor/>
                            </m:rPr>
                            <a:rPr lang="en-US" sz="26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05" y="2445912"/>
                <a:ext cx="2846164" cy="14808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7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 animBg="1"/>
      <p:bldP spid="2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Numerical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Mass matrix is block diagonal: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Augmented with geometric stiffness: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5249" y="2563056"/>
                <a:ext cx="3517821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𝐌</m:t>
                      </m:r>
                      <m:sSub>
                        <m:sSub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49" y="2563056"/>
                <a:ext cx="3517821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653887" y="2112379"/>
                <a:ext cx="2656625" cy="1480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  <m:e/>
                              <m:e/>
                            </m:mr>
                            <m:mr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</m:mr>
                            <m:mr>
                              <m:e/>
                              <m:e/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</m:mr>
                          </m:m>
                          <m:r>
                            <m:rPr>
                              <m:nor/>
                            </m:rPr>
                            <a:rPr lang="en-US" sz="26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887" y="2112379"/>
                <a:ext cx="2656625" cy="14808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653886" y="4045374"/>
                <a:ext cx="2656625" cy="14808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  <m:e/>
                            </m:mr>
                            <m:mr>
                              <m:e/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  <m:e/>
                            </m:mr>
                            <m:m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/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∎</m:t>
                                </m:r>
                              </m:e>
                            </m:mr>
                          </m:m>
                          <m:r>
                            <m:rPr>
                              <m:nor/>
                            </m:rPr>
                            <a:rPr lang="en-US" sz="26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886" y="4045374"/>
                <a:ext cx="2656625" cy="14808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62599" y="4689559"/>
                <a:ext cx="4767652" cy="410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𝐌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599" y="4689559"/>
                <a:ext cx="4767652" cy="4101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or: Elbow 14"/>
          <p:cNvCxnSpPr>
            <a:cxnSpLocks/>
            <a:stCxn id="5" idx="2"/>
          </p:cNvCxnSpPr>
          <p:nvPr/>
        </p:nvCxnSpPr>
        <p:spPr>
          <a:xfrm rot="16200000" flipH="1">
            <a:off x="6488960" y="1047829"/>
            <a:ext cx="232462" cy="4097394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/>
          <p:cNvCxnSpPr>
            <a:cxnSpLocks/>
            <a:stCxn id="12" idx="2"/>
          </p:cNvCxnSpPr>
          <p:nvPr/>
        </p:nvCxnSpPr>
        <p:spPr>
          <a:xfrm rot="16200000" flipH="1">
            <a:off x="6203051" y="2918212"/>
            <a:ext cx="194607" cy="4620491"/>
          </a:xfrm>
          <a:prstGeom prst="bentConnector2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392707" y="2549408"/>
            <a:ext cx="327574" cy="430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26526" y="4700268"/>
            <a:ext cx="1527165" cy="430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Problem: Numerical issues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6941"/>
          </a:xfrm>
        </p:spPr>
        <p:txBody>
          <a:bodyPr/>
          <a:lstStyle/>
          <a:p>
            <a:r>
              <a:rPr lang="en-US" dirty="0"/>
              <a:t>Reduced constrained equations of motion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80554" y="2760666"/>
                <a:ext cx="6354688" cy="1565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1" i="0" smtClean="0">
                                    <a:latin typeface="Cambria Math" panose="02040503050406030204" pitchFamily="18" charset="0"/>
                                  </a:rPr>
                                  <m:t>𝐌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200" b="1" i="0" smtClean="0">
                                        <a:latin typeface="Cambria Math" panose="02040503050406030204" pitchFamily="18" charset="0"/>
                                      </a:rPr>
                                      <m:t>𝐊</m:t>
                                    </m:r>
                                  </m:e>
                                </m:acc>
                              </m:e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0" smtClean="0">
                                        <a:latin typeface="Cambria Math" panose="02040503050406030204" pitchFamily="18" charset="0"/>
                                      </a:rPr>
                                      <m:t>𝐉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3200" b="1" i="0" smtClean="0">
                                    <a:latin typeface="Cambria Math" panose="02040503050406030204" pitchFamily="18" charset="0"/>
                                  </a:rPr>
                                  <m:t>𝐉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3200" b="1" i="0" smtClean="0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0" smtClean="0"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0" smtClean="0">
                                        <a:latin typeface="Cambria Math" panose="02040503050406030204" pitchFamily="18" charset="0"/>
                                      </a:rPr>
                                      <m:t>𝛌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0" smtClean="0">
                                        <a:latin typeface="Cambria Math" panose="02040503050406030204" pitchFamily="18" charset="0"/>
                                      </a:rPr>
                                      <m:t>𝐟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𝑥𝑡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200" b="1" i="0" smtClean="0">
                                        <a:latin typeface="Cambria Math" panose="02040503050406030204" pitchFamily="18" charset="0"/>
                                      </a:rPr>
                                      <m:t>𝛟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554" y="2760666"/>
                <a:ext cx="6354688" cy="15651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66318" y="3078766"/>
                <a:ext cx="10514481" cy="928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𝐉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0" smtClean="0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𝛟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>
                          <a:latin typeface="Cambria Math" panose="02040503050406030204" pitchFamily="18" charset="0"/>
                        </a:rPr>
                        <m:t>𝐉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18" y="3078766"/>
                <a:ext cx="10514481" cy="9289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605175" y="4643938"/>
            <a:ext cx="298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Schur complement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74019" y="4525486"/>
            <a:ext cx="44130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What’s the big deal?</a:t>
            </a:r>
          </a:p>
          <a:p>
            <a:pPr lvl="1"/>
            <a:r>
              <a:rPr lang="en-US" sz="2400" dirty="0"/>
              <a:t>Non-symmetric</a:t>
            </a:r>
          </a:p>
          <a:p>
            <a:pPr lvl="1"/>
            <a:r>
              <a:rPr lang="en-US" sz="2400" dirty="0"/>
              <a:t>Non-positive definite</a:t>
            </a:r>
          </a:p>
          <a:p>
            <a:pPr lvl="1"/>
            <a:r>
              <a:rPr lang="en-US" sz="2400" dirty="0"/>
              <a:t>Difficult to invert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3078766"/>
            <a:ext cx="4143233" cy="105650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61427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Geometric stiffness matrix,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</m:oMath>
                </a14:m>
                <a:r>
                  <a:rPr lang="en-US" dirty="0"/>
                  <a:t>, tends to be sparse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614271"/>
              </a:xfrm>
              <a:blipFill>
                <a:blip r:embed="rId3"/>
                <a:stretch>
                  <a:fillRect l="-1043" t="-13861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89" y="2107716"/>
            <a:ext cx="3652110" cy="14563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1: Exploiting sparsity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9251635" y="5016601"/>
            <a:ext cx="2709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Sherman-Morrison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low rank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47504" y="2567988"/>
                <a:ext cx="3451907" cy="7516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𝐉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1" i="0" smtClean="0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504" y="2567988"/>
                <a:ext cx="3451907" cy="7516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3820536"/>
                <a:ext cx="7295147" cy="1093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Inverse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̃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/>
                  <a:t> requires LU, but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𝐌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800" dirty="0"/>
                  <a:t> is easier and cheaper to compute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20536"/>
                <a:ext cx="7295147" cy="1093761"/>
              </a:xfrm>
              <a:prstGeom prst="rect">
                <a:avLst/>
              </a:prstGeom>
              <a:blipFill>
                <a:blip r:embed="rId6"/>
                <a:stretch>
                  <a:fillRect l="-1505" r="-334" b="-15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463979" y="1327826"/>
            <a:ext cx="3522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Geometric stiffness matrix for a ball-and-socket joint. 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36160" y="5003474"/>
                <a:ext cx="4919680" cy="80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‖"/>
                          <m:endChr m:val="‖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160" y="5003474"/>
                <a:ext cx="4919680" cy="8098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86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2" grpId="0"/>
      <p:bldP spid="1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1" y="492444"/>
            <a:ext cx="4148506" cy="35142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0925" y="0"/>
            <a:ext cx="19832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Ball-and-socket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44" y="4070815"/>
            <a:ext cx="3180797" cy="206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1596" y="3639928"/>
            <a:ext cx="763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Axial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92" y="4499181"/>
            <a:ext cx="2787691" cy="222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181" y="4068293"/>
            <a:ext cx="8354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Dot-1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350" y="720349"/>
            <a:ext cx="4324350" cy="83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225" y="1687390"/>
            <a:ext cx="4181475" cy="3162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225" y="4948067"/>
            <a:ext cx="3867150" cy="11906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25841" y="160621"/>
            <a:ext cx="841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Dot-2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8903" y="835610"/>
            <a:ext cx="3192087" cy="184665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tIns="91440" bIns="91440" rtlCol="0">
            <a:spAutoFit/>
          </a:bodyPr>
          <a:lstStyle/>
          <a:p>
            <a:pPr algn="just"/>
            <a:r>
              <a:rPr lang="en-US" sz="3600" dirty="0"/>
              <a:t>See Appendix B of our paper for more details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0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Sherman-Morrison vs. LU inverse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440327"/>
              </p:ext>
            </p:extLst>
          </p:nvPr>
        </p:nvGraphicFramePr>
        <p:xfrm>
          <a:off x="2147041" y="2240380"/>
          <a:ext cx="7897918" cy="352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" name="Acrobat Document" r:id="rId4" imgW="6581598" imgH="2933533" progId="AcroExch.Document.7">
                  <p:embed/>
                </p:oleObj>
              </mc:Choice>
              <mc:Fallback>
                <p:oleObj name="Acrobat Document" r:id="rId4" imgW="6581598" imgH="29335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7041" y="2240380"/>
                        <a:ext cx="7897918" cy="352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45492" y="3558746"/>
            <a:ext cx="432486" cy="2842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747116"/>
              </p:ext>
            </p:extLst>
          </p:nvPr>
        </p:nvGraphicFramePr>
        <p:xfrm>
          <a:off x="6879656" y="2902048"/>
          <a:ext cx="4936199" cy="185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" name="Acrobat Document" r:id="rId4" imgW="6581598" imgH="2476178" progId="AcroExch.Document.DC">
                  <p:embed/>
                </p:oleObj>
              </mc:Choice>
              <mc:Fallback>
                <p:oleObj name="Acrobat Document" r:id="rId4" imgW="6581598" imgH="2476178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79656" y="2902048"/>
                        <a:ext cx="4936199" cy="1857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2: Diagonalization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403112" cy="4351338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Want: diagonal approximation for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</m:oMath>
                </a14:m>
                <a:r>
                  <a:rPr lang="en-US" dirty="0"/>
                  <a:t> that tends to same or more mechanical work </a:t>
                </a:r>
              </a:p>
              <a:p>
                <a:r>
                  <a:rPr lang="en-US" dirty="0"/>
                  <a:t>Euclidean norm of columns, </a:t>
                </a:r>
                <a:br>
                  <a:rPr lang="en-US" dirty="0"/>
                </a:br>
                <a:r>
                  <a:rPr lang="en-US" dirty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dirty="0">
                                <a:latin typeface="Cambria Math" panose="02040503050406030204" pitchFamily="18" charset="0"/>
                              </a:rPr>
                              <m:t>𝐊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dirty="0"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403112" cy="4351338"/>
              </a:xfrm>
              <a:blipFill>
                <a:blip r:embed="rId6"/>
                <a:stretch>
                  <a:fillRect l="-2032" t="-2241" r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64539" y="4641611"/>
                <a:ext cx="7862922" cy="15683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>
                                      <a:latin typeface="Cambria Math" panose="02040503050406030204" pitchFamily="18" charset="0"/>
                                    </a:rPr>
                                    <m:t>𝐌</m:t>
                                  </m:r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sz="26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600" b="1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4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∎+∗∗</m:t>
                                    </m:r>
                                  </m:e>
                                  <m:e/>
                                  <m:e/>
                                  <m:e/>
                                </m:mr>
                                <m:mr>
                                  <m:e/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∎+∗</m:t>
                                    </m:r>
                                  </m:e>
                                  <m:e/>
                                  <m:e/>
                                </m:mr>
                                <m:mr>
                                  <m:e/>
                                  <m:e/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∎+∗∗</m:t>
                                    </m:r>
                                  </m:e>
                                  <m:e/>
                                </m:mr>
                                <m:mr>
                                  <m:e/>
                                  <m:e/>
                                  <m:e/>
                                  <m:e>
                                    <m:r>
                                      <a:rPr lang="en-US" sz="2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∎+∗∗∗</m:t>
                                    </m:r>
                                  </m:e>
                                </m:mr>
                              </m:m>
                              <m:r>
                                <m:rPr>
                                  <m:nor/>
                                </m:rPr>
                                <a:rPr lang="en-US" sz="2600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2600" b="0" i="0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539" y="4641611"/>
                <a:ext cx="7862922" cy="15683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934102"/>
              </p:ext>
            </p:extLst>
          </p:nvPr>
        </p:nvGraphicFramePr>
        <p:xfrm>
          <a:off x="6879656" y="1131883"/>
          <a:ext cx="4936199" cy="185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" name="Acrobat Document" r:id="rId8" imgW="6581598" imgH="2476178" progId="AcroExch.Document.7">
                  <p:embed/>
                </p:oleObj>
              </mc:Choice>
              <mc:Fallback>
                <p:oleObj name="Acrobat Document" r:id="rId8" imgW="6581598" imgH="2476178" progId="AcroExch.Document.7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9656" y="1131883"/>
                        <a:ext cx="4936199" cy="1857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207215" y="3947646"/>
            <a:ext cx="1728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Flexible cable joint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77481" y="2182972"/>
            <a:ext cx="145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Ball-and-socket</a:t>
            </a:r>
          </a:p>
        </p:txBody>
      </p:sp>
    </p:spTree>
    <p:extLst>
      <p:ext uri="{BB962C8B-B14F-4D97-AF65-F5344CB8AC3E}">
        <p14:creationId xmlns:p14="http://schemas.microsoft.com/office/powerpoint/2010/main" val="34662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Dampening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65175"/>
          </a:xfrm>
        </p:spPr>
        <p:txBody>
          <a:bodyPr/>
          <a:lstStyle/>
          <a:p>
            <a:r>
              <a:rPr lang="en-US" dirty="0"/>
              <a:t>Tends to dissipate kinetic energy very quickly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hanging_chain_20_body_h_1e-2_Tourni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9144" t="6881" r="28776" b="14261"/>
          <a:stretch>
            <a:fillRect/>
          </a:stretch>
        </p:blipFill>
        <p:spPr>
          <a:xfrm>
            <a:off x="7020641" y="2709134"/>
            <a:ext cx="3046597" cy="3365498"/>
          </a:xfrm>
          <a:prstGeom prst="rect">
            <a:avLst/>
          </a:prstGeom>
        </p:spPr>
      </p:pic>
      <p:pic>
        <p:nvPicPr>
          <p:cNvPr id="10" name="hanging_chain_20_body_h_1e-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8960" t="7136" r="28960" b="14006"/>
          <a:stretch>
            <a:fillRect/>
          </a:stretch>
        </p:blipFill>
        <p:spPr>
          <a:xfrm>
            <a:off x="2480206" y="2709134"/>
            <a:ext cx="3046597" cy="33654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8159" y="2662579"/>
            <a:ext cx="806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original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3306" y="2666283"/>
            <a:ext cx="2179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with geometric stiffness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3954" y="5570668"/>
            <a:ext cx="6707285" cy="89255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Insight: Geometric stiffness not always required.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Can we estimate when it is?</a:t>
            </a:r>
          </a:p>
        </p:txBody>
      </p:sp>
    </p:spTree>
    <p:extLst>
      <p:ext uri="{BB962C8B-B14F-4D97-AF65-F5344CB8AC3E}">
        <p14:creationId xmlns:p14="http://schemas.microsoft.com/office/powerpoint/2010/main" val="2128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analysis of harmonic oscillator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3617367"/>
            <a:ext cx="5181600" cy="2559596"/>
          </a:xfrm>
        </p:spPr>
        <p:txBody>
          <a:bodyPr>
            <a:noAutofit/>
          </a:bodyPr>
          <a:lstStyle/>
          <a:p>
            <a:r>
              <a:rPr lang="en-US" dirty="0"/>
              <a:t>A simple mass-spring-damper simulated using semi-implicit integration scheme</a:t>
            </a:r>
            <a:br>
              <a:rPr lang="en-US" dirty="0"/>
            </a:br>
            <a:endParaRPr lang="en-US" dirty="0"/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379061"/>
                <a:ext cx="5181600" cy="1717908"/>
              </a:xfrm>
            </p:spPr>
            <p:txBody>
              <a:bodyPr/>
              <a:lstStyle/>
              <a:p>
                <a:r>
                  <a:rPr lang="en-US" dirty="0"/>
                  <a:t>Phase space update by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𝐏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Stable if magnitude of eigenvalues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𝐏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are less than 1</a:t>
                </a: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379061"/>
                <a:ext cx="5181600" cy="1717908"/>
              </a:xfrm>
              <a:blipFill>
                <a:blip r:embed="rId3"/>
                <a:stretch>
                  <a:fillRect l="-2118" t="-5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98402" y="4212386"/>
                <a:ext cx="5215851" cy="14555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402" y="4212386"/>
                <a:ext cx="5215851" cy="14555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806292" y="595682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8927629" y="4459095"/>
            <a:ext cx="127940" cy="2776539"/>
          </a:xfrm>
          <a:prstGeom prst="rightBrace">
            <a:avLst>
              <a:gd name="adj1" fmla="val 63333"/>
              <a:gd name="adj2" fmla="val 50000"/>
            </a:avLst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745" y="1690688"/>
            <a:ext cx="2498110" cy="167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801" y="4914680"/>
                <a:ext cx="5072448" cy="1352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n-US" sz="2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p>
                      </m:sSup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=(−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d>
                            <m:d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4914680"/>
                <a:ext cx="5072448" cy="13529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6" grpId="0"/>
      <p:bldP spid="8" grpId="0"/>
      <p:bldP spid="12" grpId="0" animBg="1"/>
      <p:bldP spid="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5486400" cy="365125"/>
          </a:xfrm>
        </p:spPr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730B88-0DB8-4D54-8B1B-2C33C0EFF05A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unloading.jpg (1313×546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6036" y="3622675"/>
            <a:ext cx="7795964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126" y="3729885"/>
            <a:ext cx="2321217" cy="3020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2583" y="3729885"/>
            <a:ext cx="2282363" cy="3020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7501" y="-94997"/>
            <a:ext cx="6592161" cy="3717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7898"/>
          <a:stretch/>
        </p:blipFill>
        <p:spPr>
          <a:xfrm>
            <a:off x="6274661" y="1"/>
            <a:ext cx="5917340" cy="3622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99343" y="3186881"/>
            <a:ext cx="1726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Tonge</a:t>
            </a:r>
            <a:r>
              <a:rPr lang="en-US" sz="1600" dirty="0">
                <a:solidFill>
                  <a:schemeClr val="bg1"/>
                </a:solidFill>
              </a:rPr>
              <a:t> et al. (2012)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45000" y="3186881"/>
            <a:ext cx="1898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CM Labs Simulations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7066" y="6412235"/>
            <a:ext cx="1898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CM Labs Simulations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0697" y="6418844"/>
            <a:ext cx="1608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Ding et al. (2015)</a:t>
            </a:r>
          </a:p>
        </p:txBody>
      </p:sp>
    </p:spTree>
    <p:extLst>
      <p:ext uri="{BB962C8B-B14F-4D97-AF65-F5344CB8AC3E}">
        <p14:creationId xmlns:p14="http://schemas.microsoft.com/office/powerpoint/2010/main" val="73505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analysis of transverse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8447904" cy="4351338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Reinterpret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𝐊</m:t>
                    </m:r>
                    <m:r>
                      <m:rPr>
                        <m:sty m:val="p"/>
                      </m:rPr>
                      <a:rPr lang="en-US" b="0" i="0" baseline="-2500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dirty="0"/>
                  <a:t> as an undamped spring and derive stability criteria for semi-implicit integrator:</a:t>
                </a:r>
                <a:br>
                  <a:rPr lang="en-US" dirty="0"/>
                </a:b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6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600" i="1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br>
                  <a:rPr lang="en-US" sz="2600" dirty="0"/>
                </a:br>
                <a:endParaRPr lang="en-US" sz="2600" dirty="0"/>
              </a:p>
              <a:p>
                <a:r>
                  <a:rPr lang="en-US" dirty="0"/>
                  <a:t>If violated, it indicates the simulation will likely become unstable due to geometric non-</a:t>
                </a:r>
                <a:r>
                  <a:rPr lang="en-US" dirty="0" err="1"/>
                  <a:t>linearities</a:t>
                </a:r>
                <a:endParaRPr lang="en-US" dirty="0"/>
              </a:p>
              <a:p>
                <a:r>
                  <a:rPr lang="en-US" dirty="0"/>
                  <a:t>Compute just enough damping to satisfy the criteria:</a:t>
                </a:r>
                <a:br>
                  <a:rPr lang="en-US" dirty="0"/>
                </a:br>
                <a:br>
                  <a:rPr lang="en-US" sz="12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dirty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6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6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1" dirty="0"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600" dirty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b>
                            </m:sSub>
                          </m:e>
                          <m:sub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−4</m:t>
                        </m:r>
                        <m:sSub>
                          <m:sSubPr>
                            <m:ctrlPr>
                              <a:rPr lang="en-US" sz="2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1" dirty="0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US" sz="26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8447904" cy="4351338"/>
              </a:xfrm>
              <a:blipFill>
                <a:blip r:embed="rId3"/>
                <a:stretch>
                  <a:fillRect l="-1227" t="-2241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4407920"/>
            <a:ext cx="2667000" cy="179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968855" y="5568445"/>
                <a:ext cx="483017" cy="3214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855" y="5568445"/>
                <a:ext cx="483017" cy="321435"/>
              </a:xfrm>
              <a:prstGeom prst="rect">
                <a:avLst/>
              </a:prstGeom>
              <a:blipFill>
                <a:blip r:embed="rId5"/>
                <a:stretch>
                  <a:fillRect l="-10000" r="-1250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763806" y="5142552"/>
                <a:ext cx="426655" cy="289182"/>
              </a:xfrm>
              <a:prstGeom prst="rect">
                <a:avLst/>
              </a:prstGeom>
              <a:solidFill>
                <a:srgbClr val="D1D2D4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806" y="5142552"/>
                <a:ext cx="426655" cy="289182"/>
              </a:xfrm>
              <a:prstGeom prst="rect">
                <a:avLst/>
              </a:prstGeom>
              <a:blipFill>
                <a:blip r:embed="rId6"/>
                <a:stretch>
                  <a:fillRect l="-12857" r="-4286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948932" y="4607359"/>
                <a:ext cx="381771" cy="2891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8932" y="4607359"/>
                <a:ext cx="381771" cy="289182"/>
              </a:xfrm>
              <a:prstGeom prst="rect">
                <a:avLst/>
              </a:prstGeom>
              <a:blipFill>
                <a:blip r:embed="rId7"/>
                <a:stretch>
                  <a:fillRect l="-12698" r="-6349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746083" y="4666073"/>
            <a:ext cx="798220" cy="67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075841" y="4271846"/>
            <a:ext cx="798220" cy="67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inertial damping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/>
                  <a:t>Compute diagonal damping matrix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en-US" dirty="0"/>
                  <a:t> 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new equations of motion: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92232" y="4532017"/>
                <a:ext cx="4603183" cy="400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𝐌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232" y="4532017"/>
                <a:ext cx="460318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43262" y="2373790"/>
                <a:ext cx="4996432" cy="1316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lIns="91440" tIns="91440" rIns="91440" bIns="9144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if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b>
                            </m:sSub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&gt;4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 ,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dirty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0" dirty="0" smtClean="0">
                                    <a:latin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b>
                            </m:sSub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−4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𝜶</m:t>
                            </m:r>
                            <m:r>
                              <a:rPr lang="en-US" sz="2400" b="1" i="0" dirty="0" smtClean="0">
                                <a:latin typeface="Cambria Math" panose="02040503050406030204" pitchFamily="18" charset="0"/>
                              </a:rPr>
                              <m:t>𝐌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otherwise           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262" y="2373790"/>
                <a:ext cx="4996432" cy="1316258"/>
              </a:xfrm>
              <a:prstGeom prst="rect">
                <a:avLst/>
              </a:prstGeom>
              <a:blipFill>
                <a:blip r:embed="rId5"/>
                <a:stretch>
                  <a:fillRect l="-1578" b="-909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92232" y="4532017"/>
            <a:ext cx="1435823" cy="4486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1542" y="2719137"/>
            <a:ext cx="258097" cy="2767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10392" y="2496372"/>
            <a:ext cx="184355" cy="2767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5160050"/>
            <a:ext cx="10515600" cy="1251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System matrix is now…</a:t>
            </a:r>
          </a:p>
          <a:p>
            <a:pPr lvl="1"/>
            <a:r>
              <a:rPr lang="en-US" dirty="0"/>
              <a:t>Symmetric, positive-definite</a:t>
            </a:r>
          </a:p>
          <a:p>
            <a:pPr lvl="1"/>
            <a:r>
              <a:rPr lang="en-US" dirty="0"/>
              <a:t>Easily inverted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65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to constraint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636740" cy="4351338"/>
          </a:xfrm>
        </p:spPr>
        <p:txBody>
          <a:bodyPr>
            <a:normAutofit/>
          </a:bodyPr>
          <a:lstStyle/>
          <a:p>
            <a:r>
              <a:rPr lang="en-US" dirty="0"/>
              <a:t>For each constraint row:</a:t>
            </a:r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… and adaptively compute a constraint damping factor: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68718" y="2492130"/>
                <a:ext cx="2672334" cy="529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1" i="0" smtClean="0">
                                      <a:latin typeface="Cambria Math" panose="02040503050406030204" pitchFamily="18" charset="0"/>
                                    </a:rPr>
                                    <m:t>𝐌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718" y="2492130"/>
                <a:ext cx="2672334" cy="5298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28605" y="3061858"/>
                <a:ext cx="2525691" cy="529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b="1" i="0" smtClean="0">
                                      <a:latin typeface="Cambria Math" panose="02040503050406030204" pitchFamily="18" charset="0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600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605" y="3061858"/>
                <a:ext cx="2525691" cy="5298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Andrews et al. "Geometric Stiffness for Real-time Constrained Multibody Dynamics 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76128" y="5414031"/>
                <a:ext cx="2857514" cy="905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128" y="5414031"/>
                <a:ext cx="2857514" cy="9052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7805458" y="2188051"/>
            <a:ext cx="3145486" cy="1550603"/>
            <a:chOff x="5195588" y="4968238"/>
            <a:chExt cx="3145486" cy="1550603"/>
          </a:xfrm>
        </p:grpSpPr>
        <p:pic>
          <p:nvPicPr>
            <p:cNvPr id="11" name="Picture 2" descr="http://www-cdn.sciencebuddies.org/Files/4518/7/Physics-Springs-Tutorial_Figure1_im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5601">
              <a:off x="6339739" y="5252987"/>
              <a:ext cx="1103573" cy="419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5195588" y="4968238"/>
              <a:ext cx="3145486" cy="1550603"/>
              <a:chOff x="4344633" y="1680063"/>
              <a:chExt cx="3145486" cy="1550603"/>
            </a:xfrm>
          </p:grpSpPr>
          <p:sp>
            <p:nvSpPr>
              <p:cNvPr id="13" name="Rectangle 12"/>
              <p:cNvSpPr/>
              <p:nvPr/>
            </p:nvSpPr>
            <p:spPr>
              <a:xfrm rot="1788169">
                <a:off x="6271242" y="2449728"/>
                <a:ext cx="1218877" cy="78093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435745">
                <a:off x="4344633" y="1680063"/>
                <a:ext cx="1239326" cy="87661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98000"/>
                </a:schemeClr>
              </a:solidFill>
              <a:ln w="15875">
                <a:solidFill>
                  <a:schemeClr val="tx1">
                    <a:alpha val="96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912010" y="2084023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803977" y="2757942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00000">
            <a:off x="8969673" y="3002914"/>
            <a:ext cx="774478" cy="162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15231" y="4549386"/>
            <a:ext cx="4283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Constraint forces generated by spring-damper:</a:t>
            </a:r>
            <a:br>
              <a:rPr lang="en-US" sz="2800" dirty="0"/>
            </a:b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794669" y="5638985"/>
                <a:ext cx="3269741" cy="4184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𝛟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</m:acc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𝛟</m:t>
                              </m:r>
                            </m:e>
                          </m:acc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669" y="5638985"/>
                <a:ext cx="3269741" cy="4184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/>
          <p:cNvSpPr/>
          <p:nvPr/>
        </p:nvSpPr>
        <p:spPr>
          <a:xfrm>
            <a:off x="2335427" y="5041556"/>
            <a:ext cx="8020815" cy="1191741"/>
          </a:xfrm>
          <a:prstGeom prst="arc">
            <a:avLst>
              <a:gd name="adj1" fmla="val 10789217"/>
              <a:gd name="adj2" fmla="val 0"/>
            </a:avLst>
          </a:prstGeom>
          <a:ln w="50800">
            <a:solidFill>
              <a:schemeClr val="accent6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3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78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omsti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1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25</a:t>
            </a:fld>
            <a:endParaRPr lang="en-US"/>
          </a:p>
        </p:txBody>
      </p:sp>
      <p:pic>
        <p:nvPicPr>
          <p:cNvPr id="4" name="geomsti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441345"/>
              </p:ext>
            </p:extLst>
          </p:nvPr>
        </p:nvGraphicFramePr>
        <p:xfrm>
          <a:off x="438150" y="-942975"/>
          <a:ext cx="11315700" cy="874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Acrobat Document" r:id="rId3" imgW="7543800" imgH="5829300" progId="AcroExch.Document.DC">
                  <p:embed/>
                </p:oleObj>
              </mc:Choice>
              <mc:Fallback>
                <p:oleObj name="Acrobat Document" r:id="rId3" imgW="7543800" imgH="58293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150" y="-942975"/>
                        <a:ext cx="11315700" cy="874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30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V_drop_alpha_1.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793" r="14815" b="14951"/>
          <a:stretch>
            <a:fillRect/>
          </a:stretch>
        </p:blipFill>
        <p:spPr>
          <a:xfrm>
            <a:off x="4106755" y="2068488"/>
            <a:ext cx="3960122" cy="28052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LAV_drop_ground_truth_5e-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2794" r="14815" b="14951"/>
          <a:stretch>
            <a:fillRect/>
          </a:stretch>
        </p:blipFill>
        <p:spPr>
          <a:xfrm>
            <a:off x="50800" y="2068505"/>
            <a:ext cx="3960122" cy="280526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LAV_drop_alpha_0.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3251" r="14815" b="14492"/>
          <a:stretch>
            <a:fillRect/>
          </a:stretch>
        </p:blipFill>
        <p:spPr>
          <a:xfrm>
            <a:off x="8162710" y="2068488"/>
            <a:ext cx="3960122" cy="28052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3290" y="5054598"/>
            <a:ext cx="285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Ground truth, h=1e-5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491" y="5054598"/>
                <a:ext cx="3028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Ours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=1.0,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h=1e-2)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491" y="5054598"/>
                <a:ext cx="3028650" cy="461665"/>
              </a:xfrm>
              <a:prstGeom prst="rect">
                <a:avLst/>
              </a:prstGeom>
              <a:blipFill>
                <a:blip r:embed="rId11"/>
                <a:stretch>
                  <a:fillRect l="-3018" t="-10526" r="-201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569038" y="5054599"/>
                <a:ext cx="31474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Ours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=0.0,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h=1e-2)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038" y="5054599"/>
                <a:ext cx="3147465" cy="461665"/>
              </a:xfrm>
              <a:prstGeom prst="rect">
                <a:avLst/>
              </a:prstGeom>
              <a:blipFill>
                <a:blip r:embed="rId12"/>
                <a:stretch>
                  <a:fillRect l="-3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5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616456"/>
              </p:ext>
            </p:extLst>
          </p:nvPr>
        </p:nvGraphicFramePr>
        <p:xfrm>
          <a:off x="4772025" y="2404269"/>
          <a:ext cx="6581775" cy="302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" name="Acrobat Document" r:id="rId4" imgW="6581598" imgH="3028757" progId="AcroExch.Document.7">
                  <p:embed/>
                </p:oleObj>
              </mc:Choice>
              <mc:Fallback>
                <p:oleObj name="Acrobat Document" r:id="rId4" imgW="6581598" imgH="302875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72025" y="2404269"/>
                        <a:ext cx="6581775" cy="302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89521"/>
              </p:ext>
            </p:extLst>
          </p:nvPr>
        </p:nvGraphicFramePr>
        <p:xfrm>
          <a:off x="362002" y="2404269"/>
          <a:ext cx="3714685" cy="255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" name="Acrobat Document" r:id="rId6" imgW="7429370" imgH="5114655" progId="AcroExch.Document.7">
                  <p:embed/>
                </p:oleObj>
              </mc:Choice>
              <mc:Fallback>
                <p:oleObj name="Acrobat Document" r:id="rId6" imgW="7429370" imgH="51146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002" y="2404269"/>
                        <a:ext cx="3714685" cy="255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917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Andrews et al. "Geometric Stiffness for Real-time Constrained Multibody Dynamics "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29</a:t>
            </a:fld>
            <a:endParaRPr lang="en-US"/>
          </a:p>
        </p:txBody>
      </p:sp>
      <p:pic>
        <p:nvPicPr>
          <p:cNvPr id="4" name="cable_compare_damping_100kg_diagonal_K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732" r="19884"/>
          <a:stretch>
            <a:fillRect/>
          </a:stretch>
        </p:blipFill>
        <p:spPr>
          <a:xfrm>
            <a:off x="0" y="909936"/>
            <a:ext cx="6035114" cy="5121355"/>
          </a:xfrm>
        </p:spPr>
      </p:pic>
      <p:pic>
        <p:nvPicPr>
          <p:cNvPr id="5" name="cable_compare_damping_100kg_constraint_spac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3475" r="19142"/>
          <a:stretch>
            <a:fillRect/>
          </a:stretch>
        </p:blipFill>
        <p:spPr>
          <a:xfrm>
            <a:off x="6035114" y="909935"/>
            <a:ext cx="6035009" cy="5121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50" y="909935"/>
            <a:ext cx="122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Inertial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4367" y="909935"/>
            <a:ext cx="260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Constraint space</a:t>
            </a:r>
          </a:p>
        </p:txBody>
      </p:sp>
    </p:spTree>
    <p:extLst>
      <p:ext uri="{BB962C8B-B14F-4D97-AF65-F5344CB8AC3E}">
        <p14:creationId xmlns:p14="http://schemas.microsoft.com/office/powerpoint/2010/main" val="2613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46099" y="1685059"/>
            <a:ext cx="3145486" cy="1550603"/>
            <a:chOff x="4344633" y="1680063"/>
            <a:chExt cx="3145486" cy="1550603"/>
          </a:xfrm>
        </p:grpSpPr>
        <p:sp>
          <p:nvSpPr>
            <p:cNvPr id="66" name="Rectangle 65"/>
            <p:cNvSpPr/>
            <p:nvPr/>
          </p:nvSpPr>
          <p:spPr>
            <a:xfrm rot="1788169">
              <a:off x="6271242" y="2449728"/>
              <a:ext cx="1218877" cy="78093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 rot="435745">
              <a:off x="4344633" y="1680063"/>
              <a:ext cx="1239326" cy="87661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8000"/>
              </a:schemeClr>
            </a:solidFill>
            <a:ln w="15875">
              <a:solidFill>
                <a:schemeClr val="tx1">
                  <a:alpha val="96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4912010" y="208402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803977" y="275794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Constrained multi-body physics</a:t>
            </a:r>
          </a:p>
        </p:txBody>
      </p:sp>
      <p:sp>
        <p:nvSpPr>
          <p:cNvPr id="103" name="Content Placeholder 102"/>
          <p:cNvSpPr>
            <a:spLocks noGrp="1"/>
          </p:cNvSpPr>
          <p:nvPr>
            <p:ph idx="1"/>
          </p:nvPr>
        </p:nvSpPr>
        <p:spPr>
          <a:xfrm>
            <a:off x="838200" y="3674656"/>
            <a:ext cx="6766851" cy="499373"/>
          </a:xfrm>
        </p:spPr>
        <p:txBody>
          <a:bodyPr>
            <a:noAutofit/>
          </a:bodyPr>
          <a:lstStyle/>
          <a:p>
            <a:r>
              <a:rPr lang="en-US" dirty="0"/>
              <a:t>The velocity level Newton-Euler equations of motion: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5987859" y="1968165"/>
                <a:ext cx="1759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𝛌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859" y="1968165"/>
                <a:ext cx="175930" cy="276999"/>
              </a:xfrm>
              <a:prstGeom prst="rect">
                <a:avLst/>
              </a:prstGeom>
              <a:blipFill>
                <a:blip r:embed="rId9"/>
                <a:stretch>
                  <a:fillRect l="-34483" r="-3793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726806" y="2117760"/>
            <a:ext cx="3063334" cy="1018486"/>
            <a:chOff x="4726806" y="2117760"/>
            <a:chExt cx="3063334" cy="1018486"/>
          </a:xfrm>
        </p:grpSpPr>
        <p:cxnSp>
          <p:nvCxnSpPr>
            <p:cNvPr id="89" name="Straight Arrow Connector 88"/>
            <p:cNvCxnSpPr>
              <a:stCxn id="76" idx="4"/>
            </p:cNvCxnSpPr>
            <p:nvPr/>
          </p:nvCxnSpPr>
          <p:spPr>
            <a:xfrm flipH="1">
              <a:off x="4836603" y="2180459"/>
              <a:ext cx="122593" cy="691293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77" idx="7"/>
            </p:cNvCxnSpPr>
            <p:nvPr/>
          </p:nvCxnSpPr>
          <p:spPr>
            <a:xfrm flipV="1">
              <a:off x="6883492" y="2310297"/>
              <a:ext cx="627210" cy="466032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4726806" y="2859247"/>
                  <a:ext cx="2893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6806" y="2859247"/>
                  <a:ext cx="289375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2500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7506473" y="2117760"/>
                  <a:ext cx="2836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6473" y="2117760"/>
                  <a:ext cx="283667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2766" r="-6383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4199744" y="4340034"/>
                <a:ext cx="37925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𝐌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744" y="4340034"/>
                <a:ext cx="3792512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/>
              <p:cNvSpPr/>
              <p:nvPr/>
            </p:nvSpPr>
            <p:spPr>
              <a:xfrm>
                <a:off x="8819631" y="1610241"/>
                <a:ext cx="3266491" cy="3515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000" dirty="0"/>
                  <a:t>   = mass matrix</a:t>
                </a:r>
              </a:p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2000" dirty="0"/>
                  <a:t>    = position and orientation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sz="2000" dirty="0"/>
                  <a:t>    = velocities,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acc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000" dirty="0"/>
                </a:b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n-US" sz="2000" dirty="0"/>
                  <a:t>     = constraint Jacobian</a:t>
                </a:r>
              </a:p>
              <a:p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𝛌</m:t>
                    </m:r>
                  </m:oMath>
                </a14:m>
                <a:r>
                  <a:rPr lang="en-US" sz="2000" dirty="0"/>
                  <a:t>    = Lagrange multiplier </a:t>
                </a:r>
                <a:br>
                  <a:rPr lang="en-US" sz="2000" dirty="0"/>
                </a:br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sz="2000" dirty="0"/>
                  <a:t>    = compliance matrix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 b="1">
                        <a:latin typeface="Cambria Math" panose="02040503050406030204" pitchFamily="18" charset="0"/>
                      </a:rPr>
                      <m:t>𝛟</m:t>
                    </m:r>
                  </m:oMath>
                </a14:m>
                <a:r>
                  <a:rPr lang="en-US" sz="2000" dirty="0"/>
                  <a:t>    = constraint function</a:t>
                </a:r>
              </a:p>
              <a:p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2000" dirty="0"/>
                  <a:t>    = momentum</a:t>
                </a:r>
                <a:br>
                  <a:rPr lang="en-US" sz="2000" dirty="0"/>
                </a:br>
                <a:r>
                  <a:rPr lang="en-US" sz="2000" b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sz="2000" baseline="-25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ext</a:t>
                </a:r>
                <a:r>
                  <a:rPr lang="en-US" sz="2000" dirty="0"/>
                  <a:t>  = external forces</a:t>
                </a:r>
                <a:br>
                  <a:rPr lang="en-US" sz="2000" dirty="0"/>
                </a:b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sz="2000" dirty="0"/>
                  <a:t>     = time step (seconds)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04" name="Rectangle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631" y="1610241"/>
                <a:ext cx="3266491" cy="3515450"/>
              </a:xfrm>
              <a:prstGeom prst="rect">
                <a:avLst/>
              </a:prstGeom>
              <a:blipFill>
                <a:blip r:embed="rId13"/>
                <a:stretch>
                  <a:fillRect l="-2052" t="-1213" r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681889" y="5422106"/>
                <a:ext cx="3222677" cy="812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𝐉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𝐂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𝛟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889" y="5422106"/>
                <a:ext cx="3222677" cy="8127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ontent Placeholder 102"/>
          <p:cNvSpPr txBox="1">
            <a:spLocks/>
          </p:cNvSpPr>
          <p:nvPr/>
        </p:nvSpPr>
        <p:spPr>
          <a:xfrm>
            <a:off x="838200" y="4921107"/>
            <a:ext cx="10515600" cy="602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Constraint equations:</a:t>
            </a:r>
          </a:p>
        </p:txBody>
      </p:sp>
      <p:pic>
        <p:nvPicPr>
          <p:cNvPr id="1026" name="Picture 2" descr="http://www-cdn.sciencebuddies.org/Files/4518/7/Physics-Springs-Tutorial_Figure1_img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5601">
            <a:off x="5453507" y="2176573"/>
            <a:ext cx="1026612" cy="38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679683" y="5662188"/>
                <a:ext cx="12741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𝐉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683" y="5662188"/>
                <a:ext cx="1274131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H="1" flipV="1">
            <a:off x="5572461" y="2232212"/>
            <a:ext cx="790689" cy="2904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79683" y="5422106"/>
                <a:ext cx="2832635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𝐉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𝐂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683" y="5422106"/>
                <a:ext cx="2832635" cy="80945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468641" y="2508730"/>
                <a:ext cx="7312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𝛟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641" y="2508730"/>
                <a:ext cx="731290" cy="369332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0359648" y="5535882"/>
            <a:ext cx="1393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Baraff</a:t>
            </a:r>
            <a:r>
              <a:rPr lang="en-US" sz="1600" dirty="0"/>
              <a:t> and </a:t>
            </a:r>
            <a:r>
              <a:rPr lang="en-US" sz="1600" dirty="0" err="1"/>
              <a:t>Witkin</a:t>
            </a:r>
            <a:r>
              <a:rPr lang="en-US" sz="1600" dirty="0"/>
              <a:t> (1998)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9146" y="4921107"/>
            <a:ext cx="1245038" cy="159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build="p"/>
      <p:bldP spid="87" grpId="0"/>
      <p:bldP spid="102" grpId="0"/>
      <p:bldP spid="104" grpId="0"/>
      <p:bldP spid="27" grpId="0"/>
      <p:bldP spid="28" grpId="0" build="p"/>
      <p:bldP spid="29" grpId="0"/>
      <p:bldP spid="29" grpId="1"/>
      <p:bldP spid="39" grpId="0"/>
      <p:bldP spid="39" grpId="1"/>
      <p:bldP spid="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do_stab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4856" y="-2429"/>
            <a:ext cx="14093371" cy="68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ble_tension_wrap_15000k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5289" y="1"/>
            <a:ext cx="13367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Limitation… and a fix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Geometric non-</a:t>
            </a:r>
            <a:r>
              <a:rPr lang="en-US" dirty="0" err="1"/>
              <a:t>linearities</a:t>
            </a:r>
            <a:r>
              <a:rPr lang="en-US" dirty="0"/>
              <a:t> due mainly to angular DOFs</a:t>
            </a:r>
          </a:p>
          <a:p>
            <a:r>
              <a:rPr lang="en-US" dirty="0"/>
              <a:t>Artefacts when damping linear DOFs, ignore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ball_drop_100kg_linear_with_fra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5569" t="6318" r="13598" b="4698"/>
          <a:stretch>
            <a:fillRect/>
          </a:stretch>
        </p:blipFill>
        <p:spPr>
          <a:xfrm>
            <a:off x="1040232" y="2913307"/>
            <a:ext cx="4905017" cy="3493843"/>
          </a:xfrm>
          <a:prstGeom prst="rect">
            <a:avLst/>
          </a:prstGeom>
        </p:spPr>
      </p:pic>
      <p:pic>
        <p:nvPicPr>
          <p:cNvPr id="8" name="ball_drop_100kg_ang_with_fram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5861" t="5432" r="13662" b="5584"/>
          <a:stretch/>
        </p:blipFill>
        <p:spPr>
          <a:xfrm>
            <a:off x="6477488" y="2913307"/>
            <a:ext cx="4876312" cy="34938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0232" y="2913307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Linear+angular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77488" y="2913307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Angular</a:t>
            </a:r>
          </a:p>
        </p:txBody>
      </p:sp>
    </p:spTree>
    <p:extLst>
      <p:ext uri="{BB962C8B-B14F-4D97-AF65-F5344CB8AC3E}">
        <p14:creationId xmlns:p14="http://schemas.microsoft.com/office/powerpoint/2010/main" val="8147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Geometric stiffness reinterpreted as a spring and used in stability analysis, adaptive damping scheme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Projection to constraint space useful, but only possible with 6D joints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Non-linearity articulated simulation mainly affected by angular DOFs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Geometric stiffness tends to be sparse, low rank updates to inverse mass matrix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92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rane_boom_LAV_mouse_spring_h_0.017_alpha_1.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1768" y="0"/>
            <a:ext cx="15775601" cy="76820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115" y="116114"/>
            <a:ext cx="4001608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41375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20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space damping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Constraint forces generated by spring-damper: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Reorganize constraint equations: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where…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40553" y="2540696"/>
                <a:ext cx="3269741" cy="4184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𝛟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</m:acc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6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𝛟</m:t>
                              </m:r>
                            </m:e>
                          </m:acc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553" y="2540696"/>
                <a:ext cx="3269741" cy="4184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7665" y="3523198"/>
                <a:ext cx="2700739" cy="7548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𝐉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𝚺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𝚪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𝛟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665" y="3523198"/>
                <a:ext cx="2700739" cy="7548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42925" y="4278020"/>
                <a:ext cx="3306098" cy="886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 i="0" smtClean="0">
                                      <a:latin typeface="Cambria Math" panose="02040503050406030204" pitchFamily="18" charset="0"/>
                                    </a:rPr>
                                    <m:t>𝐂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1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925" y="4278020"/>
                <a:ext cx="3306098" cy="8867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18271" y="5262548"/>
                <a:ext cx="3437159" cy="937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0" smtClean="0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b="1" i="0" smtClean="0">
                                      <a:latin typeface="Cambria Math" panose="02040503050406030204" pitchFamily="18" charset="0"/>
                                    </a:rPr>
                                    <m:t>𝐂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b="1" i="0" smtClean="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271" y="5262548"/>
                <a:ext cx="3437159" cy="9379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673269" y="3071491"/>
            <a:ext cx="3145486" cy="1550603"/>
            <a:chOff x="5195588" y="4968238"/>
            <a:chExt cx="3145486" cy="1550603"/>
          </a:xfrm>
        </p:grpSpPr>
        <p:pic>
          <p:nvPicPr>
            <p:cNvPr id="11" name="Picture 2" descr="http://www-cdn.sciencebuddies.org/Files/4518/7/Physics-Springs-Tutorial_Figure1_im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5601">
              <a:off x="6339739" y="5252987"/>
              <a:ext cx="1103573" cy="419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5195588" y="4968238"/>
              <a:ext cx="3145486" cy="1550603"/>
              <a:chOff x="4344633" y="1680063"/>
              <a:chExt cx="3145486" cy="1550603"/>
            </a:xfrm>
          </p:grpSpPr>
          <p:sp>
            <p:nvSpPr>
              <p:cNvPr id="13" name="Rectangle 12"/>
              <p:cNvSpPr/>
              <p:nvPr/>
            </p:nvSpPr>
            <p:spPr>
              <a:xfrm rot="1788169">
                <a:off x="6271242" y="2449728"/>
                <a:ext cx="1218877" cy="78093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435745">
                <a:off x="4344633" y="1680063"/>
                <a:ext cx="1239326" cy="87661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98000"/>
                </a:schemeClr>
              </a:solidFill>
              <a:ln w="15875">
                <a:solidFill>
                  <a:schemeClr val="tx1">
                    <a:alpha val="96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912010" y="2084023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803977" y="2757942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ea typeface="Cambria Math" panose="02040503050406030204" pitchFamily="18" charset="0"/>
                </a:endParaRP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00000">
            <a:off x="9837484" y="3886354"/>
            <a:ext cx="774478" cy="1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6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stabilization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Dampen cable oscillations that occur during high tension</a:t>
            </a:r>
          </a:p>
          <a:p>
            <a:r>
              <a:rPr lang="en-US"/>
              <a:t>Adaptive: Give engineers a slope and x-intercept to tune (linear)</a:t>
            </a:r>
            <a:endParaRPr lang="en-US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3967737" y="4256129"/>
            <a:ext cx="0" cy="152400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3967737" y="5819002"/>
            <a:ext cx="4377651" cy="8037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870668" y="4491892"/>
            <a:ext cx="2741493" cy="1386428"/>
            <a:chOff x="1965960" y="3551589"/>
            <a:chExt cx="2056120" cy="1039821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011680" y="3551589"/>
              <a:ext cx="2010400" cy="98075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1965960" y="449997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225032" y="5756399"/>
            <a:ext cx="1012072" cy="42056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chemeClr val="bg2">
                    <a:lumMod val="10000"/>
                  </a:schemeClr>
                </a:solidFill>
              </a:rPr>
              <a:t>tension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03601" y="4517861"/>
            <a:ext cx="512897" cy="1065356"/>
          </a:xfrm>
          <a:prstGeom prst="rect">
            <a:avLst/>
          </a:prstGeom>
        </p:spPr>
        <p:txBody>
          <a:bodyPr vert="vert270" wrap="none" rtlCol="0">
            <a:spAutoFit/>
          </a:bodyPr>
          <a:lstStyle/>
          <a:p>
            <a:r>
              <a:rPr lang="en-US" sz="2133" dirty="0">
                <a:solidFill>
                  <a:schemeClr val="bg2">
                    <a:lumMod val="10000"/>
                  </a:schemeClr>
                </a:solidFill>
              </a:rPr>
              <a:t>damping</a:t>
            </a:r>
          </a:p>
        </p:txBody>
      </p:sp>
    </p:spTree>
    <p:extLst>
      <p:ext uri="{BB962C8B-B14F-4D97-AF65-F5344CB8AC3E}">
        <p14:creationId xmlns:p14="http://schemas.microsoft.com/office/powerpoint/2010/main" val="229267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able_drop_10k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6083" t="6718" r="23448" b="5156"/>
          <a:stretch/>
        </p:blipFill>
        <p:spPr>
          <a:xfrm>
            <a:off x="662786" y="2420343"/>
            <a:ext cx="3077020" cy="3979312"/>
          </a:xfrm>
          <a:prstGeom prst="rect">
            <a:avLst/>
          </a:prstGeom>
        </p:spPr>
      </p:pic>
      <p:pic>
        <p:nvPicPr>
          <p:cNvPr id="20" name="cable_drop_25k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8415" t="6661" r="24069" b="4921"/>
          <a:stretch/>
        </p:blipFill>
        <p:spPr>
          <a:xfrm>
            <a:off x="4980840" y="2413751"/>
            <a:ext cx="2896980" cy="3992497"/>
          </a:xfrm>
          <a:prstGeom prst="rect">
            <a:avLst/>
          </a:prstGeom>
        </p:spPr>
      </p:pic>
      <p:pic>
        <p:nvPicPr>
          <p:cNvPr id="21" name="cable_drop_50k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6188" t="6079" r="28089" b="4920"/>
          <a:stretch/>
        </p:blipFill>
        <p:spPr>
          <a:xfrm>
            <a:off x="9118854" y="2400588"/>
            <a:ext cx="2787663" cy="401882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 with large mass ratios, stiff constraints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54889" y="5985644"/>
            <a:ext cx="68480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10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6928" y="5985644"/>
            <a:ext cx="68480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25 kg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0283" y="5985644"/>
            <a:ext cx="68480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50 kg</a:t>
            </a:r>
          </a:p>
        </p:txBody>
      </p:sp>
    </p:spTree>
    <p:extLst>
      <p:ext uri="{BB962C8B-B14F-4D97-AF65-F5344CB8AC3E}">
        <p14:creationId xmlns:p14="http://schemas.microsoft.com/office/powerpoint/2010/main" val="32800365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3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4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31000" cy="1325563"/>
          </a:xfrm>
        </p:spPr>
        <p:txBody>
          <a:bodyPr>
            <a:normAutofit/>
          </a:bodyPr>
          <a:lstStyle/>
          <a:p>
            <a:r>
              <a:rPr lang="en-US" dirty="0"/>
              <a:t>Our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31000" cy="4351338"/>
          </a:xfrm>
        </p:spPr>
        <p:txBody>
          <a:bodyPr>
            <a:noAutofit/>
          </a:bodyPr>
          <a:lstStyle/>
          <a:p>
            <a:r>
              <a:rPr lang="en-US" dirty="0"/>
              <a:t>Damping technique based on the geometric stiffness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Adaptively dampen based on stability analysis of a </a:t>
            </a:r>
            <a:r>
              <a:rPr lang="en-US" dirty="0" err="1"/>
              <a:t>symplectic</a:t>
            </a:r>
            <a:r>
              <a:rPr lang="en-US" dirty="0"/>
              <a:t> Euler integrator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Linear system has appealing numerical properties</a:t>
            </a:r>
          </a:p>
          <a:p>
            <a:pPr lvl="1"/>
            <a:r>
              <a:rPr lang="en-US" dirty="0"/>
              <a:t>Symmetric, positive definite, diagonal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35" y="365125"/>
            <a:ext cx="3345365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35" y="2286779"/>
            <a:ext cx="3345365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34" y="4208433"/>
            <a:ext cx="3345365" cy="1828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86047" y="1901798"/>
            <a:ext cx="86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h=0.1s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86047" y="3823452"/>
            <a:ext cx="1141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h=0.01s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86047" y="5745106"/>
            <a:ext cx="1074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h=0.001s</a:t>
            </a:r>
          </a:p>
        </p:txBody>
      </p:sp>
    </p:spTree>
    <p:extLst>
      <p:ext uri="{BB962C8B-B14F-4D97-AF65-F5344CB8AC3E}">
        <p14:creationId xmlns:p14="http://schemas.microsoft.com/office/powerpoint/2010/main" val="129226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0948" y="5496805"/>
            <a:ext cx="2479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Baraff</a:t>
            </a:r>
            <a:r>
              <a:rPr lang="en-US" dirty="0"/>
              <a:t> and </a:t>
            </a:r>
            <a:r>
              <a:rPr lang="en-US" dirty="0" err="1"/>
              <a:t>Witkin</a:t>
            </a:r>
            <a:r>
              <a:rPr lang="en-US" dirty="0"/>
              <a:t> (1998)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52547" y="5486400"/>
            <a:ext cx="2050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Cline and </a:t>
            </a:r>
            <a:r>
              <a:rPr lang="en-US" dirty="0" err="1"/>
              <a:t>Pai</a:t>
            </a:r>
            <a:r>
              <a:rPr lang="en-US" dirty="0"/>
              <a:t> (2003)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0979" y="1828800"/>
            <a:ext cx="2538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Constraint drift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096" r="1629"/>
          <a:stretch/>
        </p:blipFill>
        <p:spPr>
          <a:xfrm>
            <a:off x="4747491" y="2859666"/>
            <a:ext cx="2965704" cy="2170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89" y="2336537"/>
            <a:ext cx="2490075" cy="31869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200" y="1828800"/>
            <a:ext cx="321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Implicit integration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6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39678" y="5486400"/>
            <a:ext cx="198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Müller et al. (2005)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10780" y="1828800"/>
            <a:ext cx="303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Integration scheme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33353" r="33559"/>
          <a:stretch/>
        </p:blipFill>
        <p:spPr>
          <a:xfrm>
            <a:off x="8510780" y="2671061"/>
            <a:ext cx="284302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2549" y="1828800"/>
            <a:ext cx="351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Higher-order models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2060" y="5486400"/>
            <a:ext cx="1947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Servin</a:t>
            </a:r>
            <a:r>
              <a:rPr lang="en-US" dirty="0"/>
              <a:t> et al. (2011)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541" y="1828800"/>
            <a:ext cx="3392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Adaptive simulation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99" r="2956"/>
          <a:stretch/>
        </p:blipFill>
        <p:spPr>
          <a:xfrm>
            <a:off x="608896" y="2880519"/>
            <a:ext cx="3473591" cy="2286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7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26401" y="5829792"/>
            <a:ext cx="2150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Tournier</a:t>
            </a:r>
            <a:r>
              <a:rPr lang="en-US" dirty="0"/>
              <a:t> et al. (2015)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6718" t="8970" r="30919" b="3975"/>
          <a:stretch/>
        </p:blipFill>
        <p:spPr>
          <a:xfrm>
            <a:off x="9088436" y="2603161"/>
            <a:ext cx="2426585" cy="16294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7622" t="8970" r="526" b="3975"/>
          <a:stretch/>
        </p:blipFill>
        <p:spPr>
          <a:xfrm>
            <a:off x="9122352" y="4108464"/>
            <a:ext cx="2388198" cy="16294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839200" y="1834914"/>
            <a:ext cx="3214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Geometric stiffness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882" y="2558755"/>
            <a:ext cx="2630624" cy="26266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87970" y="5392103"/>
            <a:ext cx="2200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Kaufman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312397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Constrained Dynamics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20674" y="4636408"/>
            <a:ext cx="2150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Tournier</a:t>
            </a:r>
            <a:r>
              <a:rPr lang="en-US" dirty="0"/>
              <a:t> et al. (2015)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719" t="8970" r="-1132" b="3975"/>
          <a:stretch/>
        </p:blipFill>
        <p:spPr>
          <a:xfrm>
            <a:off x="2885291" y="2341370"/>
            <a:ext cx="6421419" cy="2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1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geometric stiffness?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Accounts for geometric non-</a:t>
            </a:r>
            <a:r>
              <a:rPr lang="en-US" dirty="0" err="1"/>
              <a:t>linearities</a:t>
            </a:r>
            <a:r>
              <a:rPr lang="en-US" dirty="0"/>
              <a:t> in the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90351" y="2806682"/>
                <a:ext cx="1819793" cy="996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r>
                        <a:rPr lang="en-US" sz="2800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num>
                            <m:den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den>
                          </m:f>
                        </m:e>
                        <m:sup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>
                          <a:latin typeface="Cambria Math" panose="02040503050406030204" pitchFamily="18" charset="0"/>
                        </a:rPr>
                        <m:t>𝛌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351" y="2806682"/>
                <a:ext cx="1819793" cy="9969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45017" y="5747960"/>
                <a:ext cx="5221558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acc>
                            <m:accPr>
                              <m:chr m:val="̃"/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0" smtClean="0"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𝛌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017" y="5747960"/>
                <a:ext cx="5221558" cy="486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Andrews et al. "Geometric Stiffness for Real-time Constrained Multibody Dynamics 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0B88-0DB8-4D54-8B1B-2C33C0EFF05A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00993" y="5633708"/>
            <a:ext cx="5309607" cy="7149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2" idx="1"/>
            <a:endCxn id="20" idx="3"/>
          </p:cNvCxnSpPr>
          <p:nvPr/>
        </p:nvCxnSpPr>
        <p:spPr>
          <a:xfrm flipH="1">
            <a:off x="4536867" y="3297192"/>
            <a:ext cx="2249614" cy="38916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  <a:endCxn id="13" idx="3"/>
          </p:cNvCxnSpPr>
          <p:nvPr/>
        </p:nvCxnSpPr>
        <p:spPr>
          <a:xfrm flipH="1" flipV="1">
            <a:off x="4620386" y="2956597"/>
            <a:ext cx="2166095" cy="34059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 flipV="1">
            <a:off x="5578376" y="3126894"/>
            <a:ext cx="1208105" cy="170298"/>
          </a:xfrm>
          <a:prstGeom prst="straightConnector1">
            <a:avLst/>
          </a:prstGeom>
          <a:ln w="5080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</p:cNvCxnSpPr>
          <p:nvPr/>
        </p:nvCxnSpPr>
        <p:spPr>
          <a:xfrm flipH="1">
            <a:off x="5578376" y="3297192"/>
            <a:ext cx="1208105" cy="220646"/>
          </a:xfrm>
          <a:prstGeom prst="straightConnector1">
            <a:avLst/>
          </a:prstGeom>
          <a:ln w="50800">
            <a:solidFill>
              <a:schemeClr val="accent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300994" y="3313382"/>
            <a:ext cx="1239326" cy="876610"/>
            <a:chOff x="3391872" y="3231102"/>
            <a:chExt cx="1239326" cy="876610"/>
          </a:xfrm>
        </p:grpSpPr>
        <p:sp>
          <p:nvSpPr>
            <p:cNvPr id="20" name="Rectangle 19"/>
            <p:cNvSpPr/>
            <p:nvPr/>
          </p:nvSpPr>
          <p:spPr>
            <a:xfrm rot="21236893">
              <a:off x="3391872" y="3231102"/>
              <a:ext cx="1239326" cy="87661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 w="15875">
              <a:solidFill>
                <a:schemeClr val="tx1">
                  <a:alpha val="96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20801148">
              <a:off x="3959249" y="3635062"/>
              <a:ext cx="91440" cy="91440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001386" y="2559164"/>
                <a:ext cx="822405" cy="516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386" y="2559164"/>
                <a:ext cx="822405" cy="5162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3386031" y="2439958"/>
            <a:ext cx="1239326" cy="876610"/>
            <a:chOff x="3386031" y="2439958"/>
            <a:chExt cx="1239326" cy="876610"/>
          </a:xfrm>
        </p:grpSpPr>
        <p:sp>
          <p:nvSpPr>
            <p:cNvPr id="13" name="Rectangle 12"/>
            <p:cNvSpPr/>
            <p:nvPr/>
          </p:nvSpPr>
          <p:spPr>
            <a:xfrm rot="435745">
              <a:off x="3386031" y="2439958"/>
              <a:ext cx="1239326" cy="87661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8000"/>
              </a:schemeClr>
            </a:solidFill>
            <a:ln w="15875">
              <a:solidFill>
                <a:schemeClr val="tx1">
                  <a:alpha val="96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ea typeface="Cambria Math" panose="020405030504060302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953408" y="284391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71011" y="2527812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705877" y="3209624"/>
            <a:ext cx="1218877" cy="780938"/>
            <a:chOff x="6705877" y="3209624"/>
            <a:chExt cx="1218877" cy="780938"/>
          </a:xfrm>
        </p:grpSpPr>
        <p:sp>
          <p:nvSpPr>
            <p:cNvPr id="12" name="Rectangle 11"/>
            <p:cNvSpPr/>
            <p:nvPr/>
          </p:nvSpPr>
          <p:spPr>
            <a:xfrm rot="1788169">
              <a:off x="6705877" y="3209624"/>
              <a:ext cx="1218877" cy="78093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238612" y="351783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ea typeface="Cambria Math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84332" y="342461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30071" y="3445366"/>
                <a:ext cx="63350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071" y="3445366"/>
                <a:ext cx="63350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 flipH="1">
            <a:off x="5535262" y="3097025"/>
            <a:ext cx="52482" cy="42081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272566" y="3609278"/>
                <a:ext cx="1282467" cy="508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1" i="0" smtClean="0">
                              <a:latin typeface="Cambria Math" panose="02040503050406030204" pitchFamily="18" charset="0"/>
                            </a:rPr>
                            <m:t>𝐉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lang="en-US" sz="2600" b="1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566" y="3609278"/>
                <a:ext cx="1282467" cy="5085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13" idx="3"/>
          </p:cNvCxnSpPr>
          <p:nvPr/>
        </p:nvCxnSpPr>
        <p:spPr>
          <a:xfrm flipH="1">
            <a:off x="4552733" y="2956597"/>
            <a:ext cx="67653" cy="71357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7"/>
          <p:cNvSpPr txBox="1">
            <a:spLocks/>
          </p:cNvSpPr>
          <p:nvPr/>
        </p:nvSpPr>
        <p:spPr>
          <a:xfrm>
            <a:off x="838200" y="4451251"/>
            <a:ext cx="10515600" cy="643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Straightforward to compute in its explicit form (</a:t>
            </a:r>
            <a:r>
              <a:rPr lang="en-US" dirty="0" err="1"/>
              <a:t>Tournier</a:t>
            </a:r>
            <a:r>
              <a:rPr lang="en-US" dirty="0"/>
              <a:t> et al., 2015)</a:t>
            </a:r>
          </a:p>
        </p:txBody>
      </p:sp>
      <p:sp>
        <p:nvSpPr>
          <p:cNvPr id="34" name="Content Placeholder 7"/>
          <p:cNvSpPr txBox="1">
            <a:spLocks/>
          </p:cNvSpPr>
          <p:nvPr/>
        </p:nvSpPr>
        <p:spPr>
          <a:xfrm>
            <a:off x="838200" y="4996623"/>
            <a:ext cx="10515600" cy="76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Augmented equations of motion: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81070" y="5399903"/>
            <a:ext cx="2569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Improves stability!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… but there are problems</a:t>
            </a:r>
          </a:p>
        </p:txBody>
      </p:sp>
    </p:spTree>
    <p:extLst>
      <p:ext uri="{BB962C8B-B14F-4D97-AF65-F5344CB8AC3E}">
        <p14:creationId xmlns:p14="http://schemas.microsoft.com/office/powerpoint/2010/main" val="168888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 animBg="1"/>
      <p:bldP spid="22" grpId="0"/>
      <p:bldP spid="26" grpId="0"/>
      <p:bldP spid="28" grpId="0"/>
      <p:bldP spid="32" grpId="0"/>
      <p:bldP spid="3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5215</TotalTime>
  <Words>1726</Words>
  <Application>Microsoft Office PowerPoint</Application>
  <PresentationFormat>Widescreen</PresentationFormat>
  <Paragraphs>342</Paragraphs>
  <Slides>37</Slides>
  <Notes>27</Notes>
  <HiddenSlides>7</HiddenSlides>
  <MMClips>17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Office Theme</vt:lpstr>
      <vt:lpstr>Acrobat Document</vt:lpstr>
      <vt:lpstr>Geometric Stiffness for Real-time Constrained Multi-body Dynamics</vt:lpstr>
      <vt:lpstr>PowerPoint Presentation</vt:lpstr>
      <vt:lpstr>Background: Constrained multi-body physics</vt:lpstr>
      <vt:lpstr>Stability</vt:lpstr>
      <vt:lpstr>Our approach</vt:lpstr>
      <vt:lpstr>Related work</vt:lpstr>
      <vt:lpstr>Related work</vt:lpstr>
      <vt:lpstr>Stable Constrained Dynamics</vt:lpstr>
      <vt:lpstr>What is the geometric stiffness?</vt:lpstr>
      <vt:lpstr>Reduced system of equations</vt:lpstr>
      <vt:lpstr>Problem: Numerical issues</vt:lpstr>
      <vt:lpstr>Problem: Numerical issues</vt:lpstr>
      <vt:lpstr>Problem: Numerical issues</vt:lpstr>
      <vt:lpstr>Solution 1: Exploiting sparsity</vt:lpstr>
      <vt:lpstr>PowerPoint Presentation</vt:lpstr>
      <vt:lpstr>Sherman-Morrison vs. LU inverse </vt:lpstr>
      <vt:lpstr>Solution 2: Diagonalization</vt:lpstr>
      <vt:lpstr>Problem: Dampening</vt:lpstr>
      <vt:lpstr>Stability analysis of harmonic oscillator</vt:lpstr>
      <vt:lpstr>Stability analysis of transverse oscillations</vt:lpstr>
      <vt:lpstr>Adaptive inertial damping</vt:lpstr>
      <vt:lpstr>Mapping to constraint space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Limitation… and a fix</vt:lpstr>
      <vt:lpstr>Conclusion</vt:lpstr>
      <vt:lpstr>PowerPoint Presentation</vt:lpstr>
      <vt:lpstr>Extra slides</vt:lpstr>
      <vt:lpstr>Constraint space damping</vt:lpstr>
      <vt:lpstr>Cable stabilization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Articulated Dynamics … and other topics</dc:title>
  <dc:creator>Sheldon Andrews</dc:creator>
  <cp:lastModifiedBy>Sheldon Andrews</cp:lastModifiedBy>
  <cp:revision>437</cp:revision>
  <dcterms:created xsi:type="dcterms:W3CDTF">2016-12-07T01:56:49Z</dcterms:created>
  <dcterms:modified xsi:type="dcterms:W3CDTF">2017-05-03T15:29:04Z</dcterms:modified>
</cp:coreProperties>
</file>