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324" r:id="rId3"/>
    <p:sldId id="365" r:id="rId4"/>
    <p:sldId id="295" r:id="rId5"/>
    <p:sldId id="304" r:id="rId6"/>
    <p:sldId id="280" r:id="rId7"/>
    <p:sldId id="272" r:id="rId8"/>
    <p:sldId id="282" r:id="rId9"/>
    <p:sldId id="281" r:id="rId10"/>
    <p:sldId id="283" r:id="rId11"/>
    <p:sldId id="284" r:id="rId12"/>
    <p:sldId id="302" r:id="rId13"/>
    <p:sldId id="301" r:id="rId14"/>
    <p:sldId id="300" r:id="rId15"/>
    <p:sldId id="325" r:id="rId16"/>
    <p:sldId id="335" r:id="rId17"/>
    <p:sldId id="326" r:id="rId18"/>
    <p:sldId id="327" r:id="rId19"/>
    <p:sldId id="328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61" r:id="rId29"/>
    <p:sldId id="362" r:id="rId30"/>
    <p:sldId id="363" r:id="rId31"/>
    <p:sldId id="36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0"/>
    <a:srgbClr val="FF1C00"/>
    <a:srgbClr val="9452D1"/>
    <a:srgbClr val="6E6E6E"/>
    <a:srgbClr val="593880"/>
    <a:srgbClr val="8B78A2"/>
    <a:srgbClr val="7F60A2"/>
    <a:srgbClr val="7B4DA2"/>
    <a:srgbClr val="9F64D0"/>
    <a:srgbClr val="C2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7" autoAdjust="0"/>
    <p:restoredTop sz="84442" autoAdjust="0"/>
  </p:normalViewPr>
  <p:slideViewPr>
    <p:cSldViewPr snapToGrid="0" snapToObjects="1">
      <p:cViewPr>
        <p:scale>
          <a:sx n="140" d="100"/>
          <a:sy n="140" d="100"/>
        </p:scale>
        <p:origin x="9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3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77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43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83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19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63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878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016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0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625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99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21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98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4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873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22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4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3D6C5-1F85-7040-8DDE-27689443E0FD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197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Polynomial Parity Arguments on Directed graphs</a:t>
            </a:r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919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378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258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97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28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012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689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7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12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15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9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41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00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7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2.emf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7" Type="http://schemas.openxmlformats.org/officeDocument/2006/relationships/image" Target="../media/image3.emf"/><Relationship Id="rId8" Type="http://schemas.openxmlformats.org/officeDocument/2006/relationships/image" Target="../media/image4.emf"/><Relationship Id="rId9" Type="http://schemas.openxmlformats.org/officeDocument/2006/relationships/image" Target="../media/image5.emf"/><Relationship Id="rId10" Type="http://schemas.openxmlformats.org/officeDocument/2006/relationships/image" Target="../media/image6.emf"/><Relationship Id="rId11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12.emf"/><Relationship Id="rId8" Type="http://schemas.openxmlformats.org/officeDocument/2006/relationships/image" Target="../media/image11.png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7.emf"/><Relationship Id="rId13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2.emf"/><Relationship Id="rId5" Type="http://schemas.openxmlformats.org/officeDocument/2006/relationships/image" Target="../media/image12.emf"/><Relationship Id="rId6" Type="http://schemas.openxmlformats.org/officeDocument/2006/relationships/image" Target="../media/image16.emf"/><Relationship Id="rId7" Type="http://schemas.openxmlformats.org/officeDocument/2006/relationships/image" Target="../media/image11.png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6" Type="http://schemas.openxmlformats.org/officeDocument/2006/relationships/image" Target="../media/image31.emf"/><Relationship Id="rId17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0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8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0" Type="http://schemas.openxmlformats.org/officeDocument/2006/relationships/image" Target="../media/image7.emf"/><Relationship Id="rId11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8.emf"/><Relationship Id="rId13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en.wikipedia.org/wiki/Heine-Cantor_theorem" TargetMode="External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10.emf"/><Relationship Id="rId10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hyperlink" Target="http://en.wikipedia.org/wiki/Heine-Cantor_theorem" TargetMode="External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0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110" y="2163860"/>
            <a:ext cx="837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63BEFF"/>
                </a:solidFill>
                <a:latin typeface="Times New Roman"/>
                <a:cs typeface="Times New Roman"/>
              </a:rPr>
              <a:t>COMP/MATH </a:t>
            </a:r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553: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2016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0" y="4657276"/>
            <a:ext cx="165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Yang Cai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9800" y="2895600"/>
            <a:ext cx="22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34741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07190" y="3292684"/>
            <a:ext cx="44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0" name="Group 120"/>
          <p:cNvGrpSpPr/>
          <p:nvPr/>
        </p:nvGrpSpPr>
        <p:grpSpPr>
          <a:xfrm>
            <a:off x="827405" y="1861384"/>
            <a:ext cx="1631062" cy="1208624"/>
            <a:chOff x="5928548" y="5135247"/>
            <a:chExt cx="2080390" cy="1790384"/>
          </a:xfrm>
        </p:grpSpPr>
        <p:pic>
          <p:nvPicPr>
            <p:cNvPr id="131" name="Picture 130" descr="colors2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0" y="3707558"/>
            <a:ext cx="3022600" cy="838200"/>
          </a:xfrm>
          <a:prstGeom prst="rect">
            <a:avLst/>
          </a:prstGeom>
        </p:spPr>
      </p:pic>
      <p:grpSp>
        <p:nvGrpSpPr>
          <p:cNvPr id="125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8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8" name="Picture 137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4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63" name="TextBox 62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68" name="Picture 67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69" name="Picture 68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20" name="Picture 119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22" name="Picture 12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Proof of Claim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25410" y="1143000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400" y="902732"/>
            <a:ext cx="3022600" cy="8382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225410" y="1664732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r>
              <a:rPr lang="en-US" dirty="0" smtClean="0">
                <a:latin typeface="Times New Roman"/>
                <a:cs typeface="Times New Roman"/>
              </a:rPr>
              <a:t> Let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R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B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the yellow/red/blue corners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87156" y="2031484"/>
            <a:ext cx="82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By the definition of the coloring, observe that the product of  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28" name="Group 120"/>
          <p:cNvGrpSpPr/>
          <p:nvPr/>
        </p:nvGrpSpPr>
        <p:grpSpPr>
          <a:xfrm>
            <a:off x="7512938" y="1796504"/>
            <a:ext cx="1631062" cy="1208624"/>
            <a:chOff x="5928548" y="5135247"/>
            <a:chExt cx="2080390" cy="1790384"/>
          </a:xfrm>
        </p:grpSpPr>
        <p:pic>
          <p:nvPicPr>
            <p:cNvPr id="129" name="Picture 128" descr="colors2b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33" name="Picture 13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350" y="2216150"/>
            <a:ext cx="4660900" cy="800100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4200351" y="2875002"/>
            <a:ext cx="8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Hence:</a:t>
            </a:r>
            <a:endParaRPr lang="en-US" dirty="0"/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6600" y="3181350"/>
            <a:ext cx="4368800" cy="2120900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>
          <a:xfrm>
            <a:off x="4434166" y="5106804"/>
            <a:ext cx="240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Similarly, we can show: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 bwMode="auto">
          <a:xfrm>
            <a:off x="7950200" y="6165850"/>
            <a:ext cx="127000" cy="1519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5302250"/>
            <a:ext cx="2882900" cy="1079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39" grpId="0"/>
      <p:bldP spid="143" grpId="0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07190" y="3292684"/>
            <a:ext cx="44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r>
              <a:rPr lang="en-US" dirty="0" smtClean="0">
                <a:latin typeface="Times New Roman"/>
                <a:cs typeface="Times New Roman"/>
              </a:rPr>
              <a:t> If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baseline="30000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is the yellow corner of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then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7" name="Picture 1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0" y="3707558"/>
            <a:ext cx="3022600" cy="838200"/>
          </a:xfrm>
          <a:prstGeom prst="rect">
            <a:avLst/>
          </a:prstGeom>
        </p:spPr>
      </p:pic>
      <p:pic>
        <p:nvPicPr>
          <p:cNvPr id="137" name="Picture 13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295900"/>
            <a:ext cx="2743200" cy="838200"/>
          </a:xfrm>
          <a:prstGeom prst="rect">
            <a:avLst/>
          </a:prstGeom>
        </p:spPr>
      </p:pic>
      <p:grpSp>
        <p:nvGrpSpPr>
          <p:cNvPr id="125" name="Group 120"/>
          <p:cNvGrpSpPr/>
          <p:nvPr/>
        </p:nvGrpSpPr>
        <p:grpSpPr>
          <a:xfrm>
            <a:off x="827405" y="1861384"/>
            <a:ext cx="1631062" cy="1208624"/>
            <a:chOff x="5928548" y="5135247"/>
            <a:chExt cx="2080390" cy="1790384"/>
          </a:xfrm>
        </p:grpSpPr>
        <p:pic>
          <p:nvPicPr>
            <p:cNvPr id="126" name="Picture 125" descr="colors2b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129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30" name="TextBox 129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33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3" name="Picture 142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4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5" name="Group 142"/>
          <p:cNvGraphicFramePr>
            <a:graphicFrameLocks noGrp="1"/>
          </p:cNvGraphicFramePr>
          <p:nvPr/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6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7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7190" y="4648200"/>
            <a:ext cx="4290695" cy="420860"/>
            <a:chOff x="4607190" y="4648200"/>
            <a:chExt cx="4290695" cy="420860"/>
          </a:xfrm>
        </p:grpSpPr>
        <p:sp>
          <p:nvSpPr>
            <p:cNvPr id="2" name="TextBox 1"/>
            <p:cNvSpPr txBox="1"/>
            <p:nvPr/>
          </p:nvSpPr>
          <p:spPr>
            <a:xfrm>
              <a:off x="4607190" y="4699728"/>
              <a:ext cx="429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Choosing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800" y="4648200"/>
              <a:ext cx="2082800" cy="4064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74700" y="1422400"/>
            <a:ext cx="290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pick a sequence of epsilons: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181100"/>
            <a:ext cx="2717800" cy="8128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74700" y="1906032"/>
            <a:ext cx="47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define a sequence of triangulations of diameter: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4885" y="2489200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- pick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 in each triangulation, and call its yellow corner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2559050"/>
            <a:ext cx="2108200" cy="838200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296203" y="3808968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Claim: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742" y="927100"/>
            <a:ext cx="424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Finishing the proof  of </a:t>
            </a:r>
            <a:r>
              <a:rPr lang="en-US" dirty="0" err="1" smtClean="0">
                <a:latin typeface="Times New Roman"/>
                <a:cs typeface="Times New Roman"/>
              </a:rPr>
              <a:t>Brouwer’s</a:t>
            </a:r>
            <a:r>
              <a:rPr lang="en-US" dirty="0" smtClean="0">
                <a:latin typeface="Times New Roman"/>
                <a:cs typeface="Times New Roman"/>
              </a:rPr>
              <a:t> Theorem: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75" y="1728232"/>
            <a:ext cx="3454400" cy="7747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44885" y="3098800"/>
            <a:ext cx="7803815" cy="736600"/>
            <a:chOff x="844885" y="3022600"/>
            <a:chExt cx="7803815" cy="736600"/>
          </a:xfrm>
        </p:grpSpPr>
        <p:sp>
          <p:nvSpPr>
            <p:cNvPr id="142" name="TextBox 141"/>
            <p:cNvSpPr txBox="1"/>
            <p:nvPr/>
          </p:nvSpPr>
          <p:spPr>
            <a:xfrm>
              <a:off x="844885" y="3186668"/>
              <a:ext cx="5981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- by compactness, this sequence has a converging subsequence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5900" y="3022600"/>
              <a:ext cx="2082800" cy="7366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156325" y="3441700"/>
            <a:ext cx="2179807" cy="711200"/>
            <a:chOff x="2652543" y="3365500"/>
            <a:chExt cx="2179807" cy="711200"/>
          </a:xfrm>
        </p:grpSpPr>
        <p:sp>
          <p:nvSpPr>
            <p:cNvPr id="18" name="Rectangle 17"/>
            <p:cNvSpPr/>
            <p:nvPr/>
          </p:nvSpPr>
          <p:spPr>
            <a:xfrm>
              <a:off x="2652543" y="3549134"/>
              <a:ext cx="16338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with limit point </a:t>
              </a:r>
              <a:endParaRPr lang="en-US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7650" y="3365500"/>
              <a:ext cx="774700" cy="711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5" y="3625850"/>
            <a:ext cx="1739900" cy="774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6203" y="4330700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0127" y="4133850"/>
            <a:ext cx="7470948" cy="1028700"/>
            <a:chOff x="1130127" y="4133850"/>
            <a:chExt cx="7470948" cy="1028700"/>
          </a:xfrm>
        </p:grpSpPr>
        <p:sp>
          <p:nvSpPr>
            <p:cNvPr id="22" name="TextBox 21"/>
            <p:cNvSpPr txBox="1"/>
            <p:nvPr/>
          </p:nvSpPr>
          <p:spPr>
            <a:xfrm>
              <a:off x="1130127" y="4330700"/>
              <a:ext cx="7350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Define the function                                 . Clearly,    is continuous since              is continuous and so is    . It follows from continuity that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1475" y="4133850"/>
              <a:ext cx="2222500" cy="774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21325" y="4191000"/>
              <a:ext cx="635000" cy="6858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2375" y="4159250"/>
              <a:ext cx="1028700" cy="774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33725" y="4413250"/>
              <a:ext cx="660400" cy="7493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675" y="4857750"/>
            <a:ext cx="3543300" cy="7747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30127" y="5574784"/>
            <a:ext cx="730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But                                   . Hence,                       . It follows that                     .</a:t>
            </a:r>
            <a:endParaRPr lang="en-US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5353050"/>
            <a:ext cx="2336800" cy="8001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1950" y="5365750"/>
            <a:ext cx="1663700" cy="774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5150" y="5365750"/>
            <a:ext cx="1511300" cy="774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91219" y="6140450"/>
            <a:ext cx="115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Therefore, </a:t>
            </a:r>
            <a:endParaRPr lang="en-US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4550" y="5962650"/>
            <a:ext cx="4051300" cy="774700"/>
          </a:xfrm>
          <a:prstGeom prst="rect">
            <a:avLst/>
          </a:prstGeom>
        </p:spPr>
      </p:pic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019165" y="6450418"/>
            <a:ext cx="146685" cy="1385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140" grpId="0"/>
      <p:bldP spid="144" grpId="0"/>
      <p:bldP spid="21" grpId="0"/>
      <p:bldP spid="30" grpId="0"/>
      <p:bldP spid="34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40200" y="4329668"/>
            <a:ext cx="409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hard is computing a Nash Equilibrium?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27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NASH, BROUWER and SPERNER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99" y="1803400"/>
            <a:ext cx="72843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informally define three computational problems:</a:t>
            </a:r>
          </a:p>
          <a:p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NASH: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find a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appx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-) Nash equilibrium in a n player game.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BROUWER</a:t>
            </a:r>
            <a:r>
              <a:rPr lang="en-US" sz="2000" dirty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find a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appx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-) fixed point x for a continuous function f().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SPERNER</a:t>
            </a: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find a trichromatic triangle (panchromatic simplex) given a legal coloring.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6036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Function NP (FNP)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0340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search problem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defined by a relation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such that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000" y="2325132"/>
            <a:ext cx="427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  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a solution to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299599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belongs to FNP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exists an efficient algorithm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a polynomial function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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such that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5985" y="4712037"/>
            <a:ext cx="75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 if 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s.t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	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		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with |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| ≤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(|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|) such that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</a:t>
            </a:r>
            <a:endParaRPr lang="en-US" dirty="0" smtClean="0"/>
          </a:p>
          <a:p>
            <a:endParaRPr lang="en-US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960" y="5739368"/>
            <a:ext cx="3086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Clearly,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SPERNER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35985" y="4154964"/>
            <a:ext cx="735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if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 			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		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4526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is called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total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for all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such that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=1.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528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Reductions between Problems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562100"/>
            <a:ext cx="779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FNP, associated with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polynomial-time reducible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to another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FNP, associated with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 efficiently computable functions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such 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483" y="2704068"/>
            <a:ext cx="403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input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  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is input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283" y="3506232"/>
            <a:ext cx="363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))=1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283" y="3964464"/>
            <a:ext cx="38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)=0,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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  <a:sym typeface="Symbol"/>
              </a:rPr>
              <a:t>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6746" y="3244334"/>
            <a:ext cx="46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8000" y="5090636"/>
            <a:ext cx="400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FNP-complete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6815" y="59714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 is poly-time reducible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 all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6815" y="5602069"/>
            <a:ext cx="985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6600" y="5259913"/>
            <a:ext cx="1070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SAT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6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21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Our Reductions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(intuitively)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1255" y="1241279"/>
            <a:ext cx="9528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NASH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41600" y="1241279"/>
            <a:ext cx="2252983" cy="430887"/>
            <a:chOff x="2641600" y="1622279"/>
            <a:chExt cx="2252983" cy="430887"/>
          </a:xfrm>
        </p:grpSpPr>
        <p:sp>
          <p:nvSpPr>
            <p:cNvPr id="16" name="Rectangle 15"/>
            <p:cNvSpPr/>
            <p:nvPr/>
          </p:nvSpPr>
          <p:spPr>
            <a:xfrm>
              <a:off x="3299274" y="1622279"/>
              <a:ext cx="15953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BROUWER</a:t>
              </a:r>
              <a:endParaRPr lang="en-US" sz="2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41600" y="1696878"/>
              <a:ext cx="495300" cy="194734"/>
            </a:xfrm>
            <a:custGeom>
              <a:avLst/>
              <a:gdLst>
                <a:gd name="connsiteX0" fmla="*/ 0 w 495300"/>
                <a:gd name="connsiteY0" fmla="*/ 122767 h 194734"/>
                <a:gd name="connsiteX1" fmla="*/ 177800 w 495300"/>
                <a:gd name="connsiteY1" fmla="*/ 8467 h 194734"/>
                <a:gd name="connsiteX2" fmla="*/ 304800 w 495300"/>
                <a:gd name="connsiteY2" fmla="*/ 173567 h 194734"/>
                <a:gd name="connsiteX3" fmla="*/ 495300 w 495300"/>
                <a:gd name="connsiteY3" fmla="*/ 135467 h 19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94734">
                  <a:moveTo>
                    <a:pt x="0" y="122767"/>
                  </a:moveTo>
                  <a:cubicBezTo>
                    <a:pt x="63500" y="61383"/>
                    <a:pt x="127000" y="0"/>
                    <a:pt x="177800" y="8467"/>
                  </a:cubicBezTo>
                  <a:cubicBezTo>
                    <a:pt x="228600" y="16934"/>
                    <a:pt x="251883" y="152400"/>
                    <a:pt x="304800" y="173567"/>
                  </a:cubicBezTo>
                  <a:cubicBezTo>
                    <a:pt x="357717" y="194734"/>
                    <a:pt x="495300" y="135467"/>
                    <a:pt x="495300" y="13546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2366" y="1241279"/>
            <a:ext cx="2065638" cy="430887"/>
            <a:chOff x="4982366" y="1622279"/>
            <a:chExt cx="2065638" cy="430887"/>
          </a:xfrm>
        </p:grpSpPr>
        <p:sp>
          <p:nvSpPr>
            <p:cNvPr id="17" name="Rectangle 16"/>
            <p:cNvSpPr/>
            <p:nvPr/>
          </p:nvSpPr>
          <p:spPr>
            <a:xfrm>
              <a:off x="5619408" y="1622279"/>
              <a:ext cx="142859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SPERNER</a:t>
              </a:r>
              <a:endParaRPr lang="en-US" sz="2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82366" y="1696878"/>
              <a:ext cx="495300" cy="194734"/>
            </a:xfrm>
            <a:custGeom>
              <a:avLst/>
              <a:gdLst>
                <a:gd name="connsiteX0" fmla="*/ 0 w 495300"/>
                <a:gd name="connsiteY0" fmla="*/ 122767 h 194734"/>
                <a:gd name="connsiteX1" fmla="*/ 177800 w 495300"/>
                <a:gd name="connsiteY1" fmla="*/ 8467 h 194734"/>
                <a:gd name="connsiteX2" fmla="*/ 304800 w 495300"/>
                <a:gd name="connsiteY2" fmla="*/ 173567 h 194734"/>
                <a:gd name="connsiteX3" fmla="*/ 495300 w 495300"/>
                <a:gd name="connsiteY3" fmla="*/ 135467 h 19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94734">
                  <a:moveTo>
                    <a:pt x="0" y="122767"/>
                  </a:moveTo>
                  <a:cubicBezTo>
                    <a:pt x="63500" y="61383"/>
                    <a:pt x="127000" y="0"/>
                    <a:pt x="177800" y="8467"/>
                  </a:cubicBezTo>
                  <a:cubicBezTo>
                    <a:pt x="228600" y="16934"/>
                    <a:pt x="251883" y="152400"/>
                    <a:pt x="304800" y="173567"/>
                  </a:cubicBezTo>
                  <a:cubicBezTo>
                    <a:pt x="357717" y="194734"/>
                    <a:pt x="495300" y="135467"/>
                    <a:pt x="495300" y="13546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23302" y="1688468"/>
            <a:ext cx="4009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both Reductions are polynomial-time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800" y="2284455"/>
            <a:ext cx="380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then SPERNER  FNP-complete?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476" y="2781300"/>
            <a:ext cx="824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With our current notion of reduction the answer is no, because SPERNER always has a solution, while a SAT instance may not have a solution;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76" y="3451086"/>
            <a:ext cx="824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To attempt an answer to this question we need to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update our notion of reduction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. Suppose we try the following: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we require that a solution to SPERNER informs us about whether the SAT instance is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satisfiable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or not, and provides us with a solution to the SAT instance in the ``yes’’ case;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68143" y="1241279"/>
            <a:ext cx="92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876300" y="4603012"/>
            <a:ext cx="8267700" cy="1343166"/>
            <a:chOff x="863600" y="4843502"/>
            <a:chExt cx="8267700" cy="1484069"/>
          </a:xfrm>
        </p:grpSpPr>
        <p:sp>
          <p:nvSpPr>
            <p:cNvPr id="31" name="Rectangle 30"/>
            <p:cNvSpPr/>
            <p:nvPr/>
          </p:nvSpPr>
          <p:spPr>
            <a:xfrm>
              <a:off x="1056949" y="4843502"/>
              <a:ext cx="8074351" cy="1326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but if such a reduction existed, it could be turned into a non-deterministic algorithm for checking “no” answers to SAT: guess the solution to SPERNER; this will inform you about whether the answer to the SAT instance is “yes” or “no”, leading to</a:t>
              </a:r>
              <a:b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                              …</a:t>
              </a:r>
              <a:endParaRPr lang="en-US" dirty="0"/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600" y="5616371"/>
              <a:ext cx="2260600" cy="711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91476" y="5833070"/>
            <a:ext cx="8247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Another approach would be to turn SPERNER into a non-total problem, e.g. by removing the boundary conditions; this way, SPERNER can be easily shown FNP-complete, but all the structure of the original problem is lost in the reduction.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4349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4" grpId="0"/>
      <p:bldP spid="2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A Complexity </a:t>
            </a:r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heory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of Total Searc</a:t>
            </a:r>
            <a:r>
              <a:rPr lang="en-US" sz="3600" noProof="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Problems 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2232634"/>
            <a:ext cx="4914900" cy="3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5400000">
            <a:off x="4826000" y="1308100"/>
            <a:ext cx="2171700" cy="1790700"/>
          </a:xfrm>
          <a:prstGeom prst="straightConnector1">
            <a:avLst/>
          </a:prstGeom>
          <a:solidFill>
            <a:srgbClr val="9966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07200" y="90170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??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7347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WINE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" y="1042733"/>
            <a:ext cx="6903720" cy="4525963"/>
          </a:xfrm>
        </p:spPr>
      </p:pic>
      <p:sp>
        <p:nvSpPr>
          <p:cNvPr id="8" name="TextBox 7"/>
          <p:cNvSpPr txBox="1"/>
          <p:nvPr/>
        </p:nvSpPr>
        <p:spPr>
          <a:xfrm>
            <a:off x="685801" y="5788152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Dec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11-14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@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InterContinental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Hotel.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http://</a:t>
            </a:r>
            <a:r>
              <a:rPr lang="en-US" altLang="zh-CN" dirty="0" err="1">
                <a:solidFill>
                  <a:schemeClr val="bg1"/>
                </a:solidFill>
              </a:rPr>
              <a:t>cs.mcgill.ca</a:t>
            </a:r>
            <a:r>
              <a:rPr lang="en-US" altLang="zh-CN" dirty="0">
                <a:solidFill>
                  <a:schemeClr val="bg1"/>
                </a:solidFill>
              </a:rPr>
              <a:t>/~wine2016/</a:t>
            </a:r>
            <a:r>
              <a:rPr lang="en-US" altLang="zh-CN" dirty="0" err="1">
                <a:solidFill>
                  <a:schemeClr val="bg1"/>
                </a:solidFill>
              </a:rPr>
              <a:t>index.html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Feel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free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to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come.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Let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me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know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if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you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want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to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be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volunteer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917700"/>
            <a:ext cx="423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100-feet overview of our methodology: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2444690"/>
            <a:ext cx="82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1. identify the combinatorial argument of existence, responsible for making the problem total;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0" y="3254345"/>
            <a:ext cx="702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2. define a complexity class inspired by the argument of existence;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0" y="3841690"/>
            <a:ext cx="8255000" cy="73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3. make sure that the complexity of the problem was captured as tightly as possible (via a completeness result).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A Complexity </a:t>
            </a:r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heory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of Total Searc</a:t>
            </a:r>
            <a:r>
              <a:rPr lang="en-US" sz="3600" noProof="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Problems 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596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04799" y="1219200"/>
            <a:ext cx="8792309" cy="5207000"/>
            <a:chOff x="304799" y="1219200"/>
            <a:chExt cx="8792309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6934200" y="12827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Space of</a:t>
              </a:r>
              <a:r>
                <a:rPr lang="en-US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 Triangles</a:t>
              </a:r>
              <a:endParaRPr lang="en-US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304799" y="4511675"/>
              <a:ext cx="18424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Starting Triangle</a:t>
              </a:r>
              <a:endParaRPr lang="en-US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Recall 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9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Combinatorial argument of existence?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2232634"/>
            <a:ext cx="4914900" cy="3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Arrow Connector 64"/>
          <p:cNvCxnSpPr/>
          <p:nvPr/>
        </p:nvCxnSpPr>
        <p:spPr bwMode="auto">
          <a:xfrm rot="5400000">
            <a:off x="4826000" y="1308100"/>
            <a:ext cx="2171700" cy="1790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84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Non-Constructive Step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533400" y="1981200"/>
            <a:ext cx="789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Font typeface="Times New Roman" pitchFamily="26" charset="0"/>
              <a:buNone/>
            </a:pPr>
            <a:r>
              <a:rPr lang="en-US" sz="2000" i="1" dirty="0">
                <a:latin typeface="Times New Roman" pitchFamily="26" charset="0"/>
              </a:rPr>
              <a:t>a directed graph with an unbalanced node (a node with </a:t>
            </a:r>
            <a:r>
              <a:rPr lang="en-US" sz="2000" i="1" dirty="0" err="1">
                <a:latin typeface="Times New Roman" pitchFamily="26" charset="0"/>
              </a:rPr>
              <a:t>indegree</a:t>
            </a:r>
            <a:r>
              <a:rPr lang="en-US" sz="2000" i="1" dirty="0">
                <a:latin typeface="Times New Roman" pitchFamily="26" charset="0"/>
              </a:rPr>
              <a:t> </a:t>
            </a:r>
            <a:r>
              <a:rPr lang="en-US" sz="2000" i="1" dirty="0" err="1">
                <a:latin typeface="Times New Roman" pitchFamily="26" charset="0"/>
                <a:sym typeface="Symbol" pitchFamily="26" charset="2"/>
              </a:rPr>
              <a:t></a:t>
            </a:r>
            <a:r>
              <a:rPr lang="en-US" sz="2000" i="1" dirty="0">
                <a:latin typeface="Times New Roman" pitchFamily="26" charset="0"/>
                <a:sym typeface="Symbol" pitchFamily="26" charset="2"/>
              </a:rPr>
              <a:t> </a:t>
            </a:r>
            <a:r>
              <a:rPr lang="en-US" sz="2000" i="1" dirty="0" err="1">
                <a:latin typeface="Times New Roman" pitchFamily="26" charset="0"/>
                <a:sym typeface="Symbol" pitchFamily="26" charset="2"/>
              </a:rPr>
              <a:t>outdegree</a:t>
            </a:r>
            <a:r>
              <a:rPr lang="en-US" sz="2000" i="1" dirty="0">
                <a:latin typeface="Times New Roman" pitchFamily="26" charset="0"/>
                <a:sym typeface="Symbol" pitchFamily="26" charset="2"/>
              </a:rPr>
              <a:t>)</a:t>
            </a:r>
            <a:r>
              <a:rPr lang="en-US" sz="2000" i="1" dirty="0">
                <a:latin typeface="Times New Roman" pitchFamily="26" charset="0"/>
              </a:rPr>
              <a:t> must have another.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2438" y="3076575"/>
            <a:ext cx="2138362" cy="733425"/>
            <a:chOff x="1965" y="2784"/>
            <a:chExt cx="1347" cy="462"/>
          </a:xfrm>
        </p:grpSpPr>
        <p:sp>
          <p:nvSpPr>
            <p:cNvPr id="27657" name="Oval 14"/>
            <p:cNvSpPr>
              <a:spLocks noChangeArrowheads="1"/>
            </p:cNvSpPr>
            <p:nvPr/>
          </p:nvSpPr>
          <p:spPr bwMode="auto">
            <a:xfrm>
              <a:off x="2544" y="2913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Line 15"/>
            <p:cNvSpPr>
              <a:spLocks noChangeShapeType="1"/>
            </p:cNvSpPr>
            <p:nvPr/>
          </p:nvSpPr>
          <p:spPr bwMode="auto">
            <a:xfrm>
              <a:off x="2082" y="2784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16"/>
            <p:cNvSpPr>
              <a:spLocks noChangeShapeType="1"/>
            </p:cNvSpPr>
            <p:nvPr/>
          </p:nvSpPr>
          <p:spPr bwMode="auto">
            <a:xfrm>
              <a:off x="1965" y="3009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V="1">
              <a:off x="2049" y="315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 flipV="1">
              <a:off x="2832" y="2913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Line 19"/>
            <p:cNvSpPr>
              <a:spLocks noChangeShapeType="1"/>
            </p:cNvSpPr>
            <p:nvPr/>
          </p:nvSpPr>
          <p:spPr bwMode="auto">
            <a:xfrm>
              <a:off x="2832" y="3105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228600" y="1447800"/>
            <a:ext cx="2442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6" charset="0"/>
              </a:rPr>
              <a:t>an easy parity lemma:</a:t>
            </a:r>
            <a:endParaRPr lang="en-US" sz="2000" dirty="0"/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228600" y="3962400"/>
            <a:ext cx="3653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6" charset="0"/>
              </a:rPr>
              <a:t>but, why is this non-constructive?</a:t>
            </a:r>
            <a:endParaRPr lang="en-US" sz="2000" dirty="0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533400" y="4506913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Font typeface="Times New Roman" pitchFamily="26" charset="0"/>
              <a:buNone/>
            </a:pPr>
            <a:r>
              <a:rPr lang="en-US" sz="2000" i="1" dirty="0">
                <a:latin typeface="Times New Roman" pitchFamily="26" charset="0"/>
              </a:rPr>
              <a:t>given a directed graph and an unbalanced node, isn’t it trivial to find another unbalanced node?</a:t>
            </a:r>
          </a:p>
        </p:txBody>
      </p:sp>
      <p:sp>
        <p:nvSpPr>
          <p:cNvPr id="27656" name="Rectangle 14"/>
          <p:cNvSpPr>
            <a:spLocks noChangeArrowheads="1"/>
          </p:cNvSpPr>
          <p:nvPr/>
        </p:nvSpPr>
        <p:spPr bwMode="auto">
          <a:xfrm>
            <a:off x="228599" y="5791200"/>
            <a:ext cx="8613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6" charset="0"/>
              </a:rPr>
              <a:t>the graph</a:t>
            </a:r>
            <a:r>
              <a:rPr lang="en-US" sz="2000" dirty="0" smtClean="0">
                <a:latin typeface="Times New Roman" pitchFamily="26" charset="0"/>
              </a:rPr>
              <a:t> can be exponentially </a:t>
            </a:r>
            <a:r>
              <a:rPr lang="en-US" sz="2000" dirty="0">
                <a:latin typeface="Times New Roman" pitchFamily="26" charset="0"/>
              </a:rPr>
              <a:t>large, but</a:t>
            </a:r>
            <a:r>
              <a:rPr lang="en-US" sz="2000" dirty="0" smtClean="0">
                <a:latin typeface="Times New Roman" pitchFamily="26" charset="0"/>
              </a:rPr>
              <a:t> has succinct </a:t>
            </a:r>
            <a:r>
              <a:rPr lang="en-US" sz="2000" dirty="0">
                <a:latin typeface="Times New Roman" pitchFamily="26" charset="0"/>
              </a:rPr>
              <a:t>description</a:t>
            </a:r>
            <a:r>
              <a:rPr lang="en-US" sz="2000" dirty="0" smtClean="0">
                <a:latin typeface="Times New Roman" pitchFamily="26" charset="0"/>
              </a:rPr>
              <a:t>…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27654" grpId="0"/>
      <p:bldP spid="27655" grpId="0"/>
      <p:bldP spid="276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PPAD Class [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Papadimitriou </a:t>
            </a:r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549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an </a:t>
            </a:r>
            <a:r>
              <a:rPr lang="en-US" sz="2200" dirty="0">
                <a:latin typeface="Times New Roman" pitchFamily="26" charset="0"/>
              </a:rPr>
              <a:t>exponentially large </a:t>
            </a:r>
            <a:r>
              <a:rPr lang="en-US" sz="2200" dirty="0" smtClean="0"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</a:t>
            </a:r>
            <a:r>
              <a:rPr lang="en-US" sz="2200" dirty="0">
                <a:latin typeface="Times New Roman" pitchFamily="26" charset="0"/>
              </a:rPr>
              <a:t>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2692400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507202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P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3851275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53196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N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30876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42164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28305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396557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30781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4206875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2836863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3971925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530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635625" y="3835400"/>
            <a:ext cx="347663" cy="554038"/>
            <a:chOff x="5635625" y="4953000"/>
            <a:chExt cx="347663" cy="554038"/>
          </a:xfrm>
        </p:grpSpPr>
        <p:sp>
          <p:nvSpPr>
            <p:cNvPr id="54296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7" name="Picture 2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378200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45" name="Pictur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2789238"/>
            <a:ext cx="325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119013"/>
            <a:ext cx="273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THE LINE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770012" y="51397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P</a:t>
            </a:r>
            <a:r>
              <a:rPr lang="en-US" sz="2200" dirty="0" smtClean="0">
                <a:latin typeface="Times New Roman" pitchFamily="26" charset="0"/>
              </a:rPr>
              <a:t>  and  </a:t>
            </a:r>
            <a:r>
              <a:rPr lang="en-US" sz="2200" i="1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: If</a:t>
            </a:r>
            <a:r>
              <a:rPr lang="en-US" sz="2200" i="1" dirty="0" smtClean="0">
                <a:latin typeface="Times New Roman" pitchFamily="26" charset="0"/>
              </a:rPr>
              <a:t>  </a:t>
            </a:r>
            <a:r>
              <a:rPr lang="en-US" sz="2200" dirty="0" smtClean="0"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 is </a:t>
            </a:r>
            <a:r>
              <a:rPr lang="en-US" sz="2200" dirty="0">
                <a:latin typeface="Times New Roman" pitchFamily="26" charset="0"/>
              </a:rPr>
              <a:t>an unbalanced node, find another unbalanced node</a:t>
            </a:r>
            <a:r>
              <a:rPr lang="en-US" sz="2200" dirty="0" smtClean="0">
                <a:latin typeface="Times New Roman" pitchFamily="26" charset="0"/>
              </a:rPr>
              <a:t>. Otherwise say “yes”</a:t>
            </a:r>
            <a:r>
              <a:rPr lang="en-US" sz="2200" i="1" dirty="0" smtClean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3824" y="6137820"/>
            <a:ext cx="8486776" cy="430887"/>
            <a:chOff x="123824" y="6137820"/>
            <a:chExt cx="8486776" cy="430887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11473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PPAD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98899" y="6137820"/>
              <a:ext cx="73117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i="1" dirty="0" smtClean="0">
                  <a:latin typeface="Times New Roman" pitchFamily="26" charset="0"/>
                </a:rPr>
                <a:t>{ Search problems in FNP reducible to END OF THE LINE} </a:t>
              </a:r>
              <a:endParaRPr lang="en-US" sz="2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42167" y="2134175"/>
            <a:ext cx="2623689" cy="786825"/>
            <a:chOff x="2942167" y="2134175"/>
            <a:chExt cx="262368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793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previous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06183" y="4419600"/>
            <a:ext cx="2077990" cy="623332"/>
            <a:chOff x="2906183" y="4419600"/>
            <a:chExt cx="2077990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39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next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59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5" grpId="0"/>
      <p:bldP spid="52238" grpId="0"/>
      <p:bldP spid="52239" grpId="0"/>
      <p:bldP spid="24" grpId="0" animBg="1"/>
      <p:bldP spid="52246" grpId="0"/>
      <p:bldP spid="522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Inclusions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1643" y="2546350"/>
            <a:ext cx="6150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Sufficient to define appropriate circuits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as we have in our proof. </a:t>
            </a:r>
          </a:p>
          <a:p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Each triangle is associated with a node id.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 there is a red- yellow door such that red is on your left, then cross this door, you will enter the successor triangle.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If there is a red- yellow door such that red is on your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right, then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cross this door, you will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 the predecessor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triangle.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3200" y="2455902"/>
            <a:ext cx="179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PROOF (sketch):</a:t>
            </a:r>
            <a:endParaRPr lang="en-US" dirty="0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1625" y="1130300"/>
            <a:ext cx="2695575" cy="787400"/>
            <a:chOff x="301625" y="1295400"/>
            <a:chExt cx="2695575" cy="787400"/>
          </a:xfrm>
        </p:grpSpPr>
        <p:sp>
          <p:nvSpPr>
            <p:cNvPr id="30" name="TextBox 29"/>
            <p:cNvSpPr txBox="1"/>
            <p:nvPr/>
          </p:nvSpPr>
          <p:spPr>
            <a:xfrm>
              <a:off x="301625" y="1498600"/>
              <a:ext cx="41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600" y="1295400"/>
              <a:ext cx="2260600" cy="7874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01625" y="1797050"/>
            <a:ext cx="3432175" cy="749300"/>
            <a:chOff x="219075" y="1962150"/>
            <a:chExt cx="3432175" cy="749300"/>
          </a:xfrm>
        </p:grpSpPr>
        <p:sp>
          <p:nvSpPr>
            <p:cNvPr id="31" name="TextBox 30"/>
            <p:cNvSpPr txBox="1"/>
            <p:nvPr/>
          </p:nvSpPr>
          <p:spPr>
            <a:xfrm>
              <a:off x="219075" y="2133600"/>
              <a:ext cx="46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50" y="1962150"/>
              <a:ext cx="2984500" cy="7493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00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2571750"/>
            <a:ext cx="1308100" cy="749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36525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413250" y="2336800"/>
            <a:ext cx="6731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876550" y="3162300"/>
            <a:ext cx="1866900" cy="1365250"/>
            <a:chOff x="2876550" y="3162300"/>
            <a:chExt cx="1866900" cy="1365250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6550" y="3778250"/>
              <a:ext cx="1866900" cy="74930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 bwMode="auto">
            <a:xfrm flipV="1">
              <a:off x="3714750" y="316230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403600" y="3162300"/>
            <a:ext cx="2044700" cy="2203450"/>
            <a:chOff x="3403600" y="3162300"/>
            <a:chExt cx="2044700" cy="2203450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3600" y="4616450"/>
              <a:ext cx="2044700" cy="749300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 bwMode="auto">
            <a:xfrm rot="10800000">
              <a:off x="3879850" y="4368801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3965178" y="3940574"/>
              <a:ext cx="1562898" cy="6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4984750" y="3162300"/>
            <a:ext cx="1339850" cy="2990850"/>
            <a:chOff x="4984750" y="3162300"/>
            <a:chExt cx="1339850" cy="2990850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6500" y="5403850"/>
              <a:ext cx="1308100" cy="74930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 bwMode="auto">
            <a:xfrm rot="10800000">
              <a:off x="4984750" y="5226049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4171950" y="3975100"/>
              <a:ext cx="2419351" cy="793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35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45605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Hardness Results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47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395475" y="430540"/>
            <a:ext cx="2758440" cy="2865120"/>
            <a:chOff x="2876550" y="2381250"/>
            <a:chExt cx="3448050" cy="3581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5750" y="2381250"/>
              <a:ext cx="1308100" cy="749300"/>
            </a:xfrm>
            <a:prstGeom prst="rect">
              <a:avLst/>
            </a:prstGeom>
          </p:spPr>
        </p:pic>
        <p:grpSp>
          <p:nvGrpSpPr>
            <p:cNvPr id="2" name="Group 12"/>
            <p:cNvGrpSpPr/>
            <p:nvPr/>
          </p:nvGrpSpPr>
          <p:grpSpPr>
            <a:xfrm>
              <a:off x="2876550" y="2971800"/>
              <a:ext cx="1866900" cy="1365250"/>
              <a:chOff x="2876550" y="3162300"/>
              <a:chExt cx="1866900" cy="1365250"/>
            </a:xfrm>
          </p:grpSpPr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" name="Group 13"/>
            <p:cNvGrpSpPr/>
            <p:nvPr/>
          </p:nvGrpSpPr>
          <p:grpSpPr>
            <a:xfrm>
              <a:off x="3403600" y="2971800"/>
              <a:ext cx="2044700" cy="2203450"/>
              <a:chOff x="3403600" y="3162300"/>
              <a:chExt cx="2044700" cy="2203450"/>
            </a:xfrm>
          </p:grpSpPr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3600" y="4616450"/>
                <a:ext cx="2044700" cy="749300"/>
              </a:xfrm>
              <a:prstGeom prst="rect">
                <a:avLst/>
              </a:prstGeom>
            </p:spPr>
          </p:pic>
          <p:cxnSp>
            <p:nvCxnSpPr>
              <p:cNvPr id="45" name="Straight Arrow Connector 44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" name="Group 14"/>
            <p:cNvGrpSpPr/>
            <p:nvPr/>
          </p:nvGrpSpPr>
          <p:grpSpPr>
            <a:xfrm>
              <a:off x="4984750" y="2971800"/>
              <a:ext cx="1339850" cy="2990850"/>
              <a:chOff x="4984750" y="3162300"/>
              <a:chExt cx="1339850" cy="2990850"/>
            </a:xfrm>
          </p:grpSpPr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6500" y="540385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49" name="Straight Arrow Connector 48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342900" y="774700"/>
            <a:ext cx="436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Inclusions we have already established: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" y="4730690"/>
            <a:ext cx="1780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Our next goal: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875" y="3823982"/>
            <a:ext cx="1046480" cy="599440"/>
          </a:xfrm>
          <a:prstGeom prst="rect">
            <a:avLst/>
          </a:prstGeom>
        </p:spPr>
      </p:pic>
      <p:grpSp>
        <p:nvGrpSpPr>
          <p:cNvPr id="27" name="Group 12"/>
          <p:cNvGrpSpPr/>
          <p:nvPr/>
        </p:nvGrpSpPr>
        <p:grpSpPr>
          <a:xfrm>
            <a:off x="2683515" y="4296422"/>
            <a:ext cx="1493520" cy="1092200"/>
            <a:chOff x="2876550" y="3162300"/>
            <a:chExt cx="1866900" cy="1365250"/>
          </a:xfrm>
        </p:grpSpPr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6550" y="3778250"/>
              <a:ext cx="1866900" cy="749300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 bwMode="auto">
            <a:xfrm flipV="1">
              <a:off x="3714750" y="316230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28" name="Group 13"/>
          <p:cNvGrpSpPr/>
          <p:nvPr/>
        </p:nvGrpSpPr>
        <p:grpSpPr>
          <a:xfrm>
            <a:off x="3105155" y="4296422"/>
            <a:ext cx="1635760" cy="1762760"/>
            <a:chOff x="3403600" y="3162300"/>
            <a:chExt cx="2044700" cy="2203450"/>
          </a:xfrm>
        </p:grpSpPr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3600" y="4616450"/>
              <a:ext cx="2044700" cy="7493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rot="10800000">
              <a:off x="3879850" y="4368801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3965178" y="3940574"/>
              <a:ext cx="1562898" cy="6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29" name="Group 14"/>
          <p:cNvGrpSpPr/>
          <p:nvPr/>
        </p:nvGrpSpPr>
        <p:grpSpPr>
          <a:xfrm>
            <a:off x="4370075" y="4296422"/>
            <a:ext cx="1071880" cy="2392680"/>
            <a:chOff x="4984750" y="3162300"/>
            <a:chExt cx="1339850" cy="2990850"/>
          </a:xfrm>
        </p:grpSpPr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6500" y="5403850"/>
              <a:ext cx="1308100" cy="74930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 rot="10800000">
              <a:off x="4984750" y="5226049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V="1">
              <a:off x="4171950" y="3975100"/>
              <a:ext cx="2419351" cy="793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85560" y="3943362"/>
            <a:ext cx="2758440" cy="2865120"/>
            <a:chOff x="6385560" y="3943362"/>
            <a:chExt cx="2758440" cy="286512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0920" y="3943362"/>
              <a:ext cx="1046480" cy="599440"/>
            </a:xfrm>
            <a:prstGeom prst="rect">
              <a:avLst/>
            </a:prstGeom>
          </p:spPr>
        </p:pic>
        <p:grpSp>
          <p:nvGrpSpPr>
            <p:cNvPr id="40" name="Group 12"/>
            <p:cNvGrpSpPr/>
            <p:nvPr/>
          </p:nvGrpSpPr>
          <p:grpSpPr>
            <a:xfrm>
              <a:off x="6385560" y="4415802"/>
              <a:ext cx="1493520" cy="1092200"/>
              <a:chOff x="2876550" y="3162300"/>
              <a:chExt cx="1866900" cy="1365250"/>
            </a:xfrm>
          </p:grpSpPr>
          <p:pic>
            <p:nvPicPr>
              <p:cNvPr id="41" name="Picture 4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43" name="Group 13"/>
            <p:cNvGrpSpPr/>
            <p:nvPr/>
          </p:nvGrpSpPr>
          <p:grpSpPr>
            <a:xfrm>
              <a:off x="6807200" y="4415802"/>
              <a:ext cx="1635760" cy="1762760"/>
              <a:chOff x="3403600" y="3162300"/>
              <a:chExt cx="2044700" cy="2203450"/>
            </a:xfrm>
          </p:grpSpPr>
          <p:pic>
            <p:nvPicPr>
              <p:cNvPr id="44" name="Picture 4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3600" y="4616450"/>
                <a:ext cx="2044700" cy="749300"/>
              </a:xfrm>
              <a:prstGeom prst="rect">
                <a:avLst/>
              </a:prstGeom>
            </p:spPr>
          </p:pic>
          <p:cxnSp>
            <p:nvCxnSpPr>
              <p:cNvPr id="46" name="Straight Arrow Connector 4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48" name="Group 14"/>
            <p:cNvGrpSpPr/>
            <p:nvPr/>
          </p:nvGrpSpPr>
          <p:grpSpPr>
            <a:xfrm>
              <a:off x="8072120" y="4415802"/>
              <a:ext cx="1071880" cy="2392680"/>
              <a:chOff x="4984750" y="3162300"/>
              <a:chExt cx="1339850" cy="2990850"/>
            </a:xfrm>
          </p:grpSpPr>
          <p:pic>
            <p:nvPicPr>
              <p:cNvPr id="50" name="Picture 49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6500" y="540385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52" name="Straight Arrow Connector 5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</p:grpSp>
      <p:sp>
        <p:nvSpPr>
          <p:cNvPr id="55" name="Right Arrow 54"/>
          <p:cNvSpPr/>
          <p:nvPr/>
        </p:nvSpPr>
        <p:spPr bwMode="auto">
          <a:xfrm>
            <a:off x="5441955" y="5130800"/>
            <a:ext cx="447040" cy="2502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644535">
            <a:off x="6741159" y="3573779"/>
            <a:ext cx="447040" cy="2502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9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Main Result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684" y="2054352"/>
            <a:ext cx="867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Theorem [Daskalakis-Goldberg-Papadimitriou ’06, Chen-Deng ’06]:</a:t>
            </a:r>
            <a:r>
              <a:rPr lang="en-US" sz="2400" dirty="0" smtClean="0">
                <a:latin typeface="Times New Roman"/>
                <a:cs typeface="Times New Roman"/>
              </a:rPr>
              <a:t> Finding a Nash equilibrium of a 2-player game is a PPAD-complete problem.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(recap)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4" name="Right Brace 143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96727" y="5586968"/>
            <a:ext cx="8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51903" y="3308712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8" name="Right Brace 147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9" name="Left Brace 148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Proof Sketch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990600"/>
            <a:ext cx="3238500" cy="2743200"/>
            <a:chOff x="0" y="990600"/>
            <a:chExt cx="3238500" cy="27432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533400" y="32721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161" name="Left Arrow 160"/>
          <p:cNvSpPr>
            <a:spLocks noChangeArrowheads="1"/>
          </p:cNvSpPr>
          <p:nvPr/>
        </p:nvSpPr>
        <p:spPr bwMode="auto">
          <a:xfrm rot="-1601328">
            <a:off x="1808163" y="3538538"/>
            <a:ext cx="3168650" cy="320675"/>
          </a:xfrm>
          <a:prstGeom prst="leftArrow">
            <a:avLst>
              <a:gd name="adj1" fmla="val 50000"/>
              <a:gd name="adj2" fmla="val 4981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60"/>
          <p:cNvGrpSpPr>
            <a:grpSpLocks/>
          </p:cNvGrpSpPr>
          <p:nvPr/>
        </p:nvGrpSpPr>
        <p:grpSpPr bwMode="auto">
          <a:xfrm>
            <a:off x="3657600" y="990600"/>
            <a:ext cx="5519738" cy="2874963"/>
            <a:chOff x="3700200" y="990600"/>
            <a:chExt cx="5520000" cy="2874189"/>
          </a:xfrm>
        </p:grpSpPr>
        <p:pic>
          <p:nvPicPr>
            <p:cNvPr id="70" name="Picture 69" descr="brouwer3.eps"/>
            <p:cNvPicPr>
              <a:picLocks noChangeAspect="1"/>
            </p:cNvPicPr>
            <p:nvPr/>
          </p:nvPicPr>
          <p:blipFill>
            <a:blip r:embed="rId3">
              <a:alphaModFix amt="88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76800" y="990600"/>
              <a:ext cx="2971800" cy="2874189"/>
            </a:xfrm>
            <a:prstGeom prst="rect">
              <a:avLst/>
            </a:prstGeom>
            <a:effectLst>
              <a:glow rad="12700">
                <a:schemeClr val="accent1">
                  <a:alpha val="36000"/>
                </a:schemeClr>
              </a:glow>
            </a:effectLst>
          </p:spPr>
        </p:pic>
        <p:sp>
          <p:nvSpPr>
            <p:cNvPr id="73759" name="TextBox 72"/>
            <p:cNvSpPr txBox="1">
              <a:spLocks noChangeArrowheads="1"/>
            </p:cNvSpPr>
            <p:nvPr/>
          </p:nvSpPr>
          <p:spPr bwMode="auto">
            <a:xfrm>
              <a:off x="7315200" y="2438400"/>
              <a:ext cx="1905000" cy="64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Embed PPAD graph in [0,1]</a:t>
              </a:r>
              <a:r>
                <a:rPr lang="en-US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760" name="Left Arrow 161"/>
            <p:cNvSpPr>
              <a:spLocks noChangeArrowheads="1"/>
            </p:cNvSpPr>
            <p:nvPr/>
          </p:nvSpPr>
          <p:spPr bwMode="auto">
            <a:xfrm rot="10800000">
              <a:off x="3700200" y="1981200"/>
              <a:ext cx="871800" cy="341094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39700" y="63325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3D-SPERNER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Left Arrow 163"/>
          <p:cNvSpPr>
            <a:spLocks noChangeArrowheads="1"/>
          </p:cNvSpPr>
          <p:nvPr/>
        </p:nvSpPr>
        <p:spPr bwMode="auto">
          <a:xfrm rot="10800000">
            <a:off x="2100263" y="4953000"/>
            <a:ext cx="566737" cy="304800"/>
          </a:xfrm>
          <a:prstGeom prst="leftArrow">
            <a:avLst>
              <a:gd name="adj1" fmla="val 50000"/>
              <a:gd name="adj2" fmla="val 49962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7" name="Picture 6" descr="na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95775"/>
            <a:ext cx="13446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brou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95775"/>
            <a:ext cx="1439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667000" y="6019800"/>
            <a:ext cx="135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.w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linear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BROUWER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4829175" y="6061075"/>
            <a:ext cx="1724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multi-player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66" name="Left Arrow 165"/>
          <p:cNvSpPr>
            <a:spLocks noChangeArrowheads="1"/>
          </p:cNvSpPr>
          <p:nvPr/>
        </p:nvSpPr>
        <p:spPr bwMode="auto">
          <a:xfrm rot="10800000">
            <a:off x="4343400" y="4905375"/>
            <a:ext cx="609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7" name="Left Arrow 166"/>
          <p:cNvSpPr>
            <a:spLocks noChangeArrowheads="1"/>
          </p:cNvSpPr>
          <p:nvPr/>
        </p:nvSpPr>
        <p:spPr bwMode="auto">
          <a:xfrm rot="8903884">
            <a:off x="6462713" y="4381500"/>
            <a:ext cx="1038225" cy="241300"/>
          </a:xfrm>
          <a:prstGeom prst="leftArrow">
            <a:avLst>
              <a:gd name="adj1" fmla="val 50000"/>
              <a:gd name="adj2" fmla="val 4993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eft Arrow 167"/>
          <p:cNvSpPr>
            <a:spLocks noChangeArrowheads="1"/>
          </p:cNvSpPr>
          <p:nvPr/>
        </p:nvSpPr>
        <p:spPr bwMode="auto">
          <a:xfrm rot="10800000">
            <a:off x="6553200" y="5029200"/>
            <a:ext cx="990600" cy="304800"/>
          </a:xfrm>
          <a:prstGeom prst="leftArrow">
            <a:avLst>
              <a:gd name="adj1" fmla="val 50000"/>
              <a:gd name="adj2" fmla="val 49954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eft Arrow 168"/>
          <p:cNvSpPr>
            <a:spLocks noChangeArrowheads="1"/>
          </p:cNvSpPr>
          <p:nvPr/>
        </p:nvSpPr>
        <p:spPr bwMode="auto">
          <a:xfrm rot="-8903045">
            <a:off x="6503988" y="5737225"/>
            <a:ext cx="865187" cy="306388"/>
          </a:xfrm>
          <a:prstGeom prst="leftArrow">
            <a:avLst>
              <a:gd name="adj1" fmla="val 50000"/>
              <a:gd name="adj2" fmla="val 50149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7551738" y="3657600"/>
            <a:ext cx="121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4-player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7543800" y="4732338"/>
            <a:ext cx="121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3-player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551738" y="5875338"/>
            <a:ext cx="121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2-player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3505200" y="1657350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[Pap ’94]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505200" y="2133600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3200400" y="32718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1905000" y="516255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018652" y="5181600"/>
            <a:ext cx="1010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6248400" y="3886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248400" y="47815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[DP 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6248400" y="51244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172200" y="56959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06]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5194300" y="324366"/>
            <a:ext cx="3845123" cy="629622"/>
            <a:chOff x="5194300" y="324366"/>
            <a:chExt cx="3845123" cy="629622"/>
          </a:xfrm>
        </p:grpSpPr>
        <p:sp>
          <p:nvSpPr>
            <p:cNvPr id="236" name="Rectangle 235"/>
            <p:cNvSpPr/>
            <p:nvPr/>
          </p:nvSpPr>
          <p:spPr>
            <a:xfrm>
              <a:off x="5194300" y="324366"/>
              <a:ext cx="3845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DGP = Daskalakis, Goldberg, Papadimitriou</a:t>
              </a:r>
              <a:endParaRPr lang="en-US" sz="16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194300" y="615434"/>
              <a:ext cx="1668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CD = Chen, Deng</a:t>
              </a:r>
              <a:endParaRPr lang="en-US" sz="1600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-62992" y="4211983"/>
            <a:ext cx="2158492" cy="2454148"/>
            <a:chOff x="669985" y="655034"/>
            <a:chExt cx="2158492" cy="2454148"/>
          </a:xfrm>
        </p:grpSpPr>
        <p:grpSp>
          <p:nvGrpSpPr>
            <p:cNvPr id="200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2" name="Picture 24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243" name="Picture 24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244" name="Picture 24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245" name="Straight Connector 244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254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9" name="Oval 258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2" name="Oval 211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8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3" grpId="0"/>
      <p:bldP spid="164" grpId="0" animBg="1"/>
      <p:bldP spid="162" grpId="0"/>
      <p:bldP spid="165" grpId="0"/>
      <p:bldP spid="166" grpId="0" animBg="1"/>
      <p:bldP spid="167" grpId="0" animBg="1"/>
      <p:bldP spid="168" grpId="0" animBg="1"/>
      <p:bldP spid="169" grpId="0" animBg="1"/>
      <p:bldP spid="170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5236675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827393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814692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691688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4234488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4234488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903593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348788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4062528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691688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348788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305300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4234488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416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486880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699000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2203636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220363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399200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629408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604008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2229036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733404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733404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755172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758804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889436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270036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435136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781519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679317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5883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  <a:endParaRPr lang="en-US" i="1" dirty="0"/>
          </a:p>
        </p:txBody>
      </p:sp>
      <p:sp>
        <p:nvSpPr>
          <p:cNvPr id="129" name="Rectangle 128"/>
          <p:cNvSpPr/>
          <p:nvPr/>
        </p:nvSpPr>
        <p:spPr>
          <a:xfrm>
            <a:off x="7156137" y="3195256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Next we define a directed walk starting from the bottom-left triangle.</a:t>
            </a:r>
            <a:endParaRPr lang="en-US" i="1" dirty="0"/>
          </a:p>
        </p:txBody>
      </p:sp>
      <p:sp>
        <p:nvSpPr>
          <p:cNvPr id="130" name="Rectangle 129"/>
          <p:cNvSpPr/>
          <p:nvPr/>
        </p:nvSpPr>
        <p:spPr>
          <a:xfrm>
            <a:off x="7156137" y="4575780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Starting from other triangles we do the same going forward or backward.</a:t>
            </a:r>
            <a:endParaRPr 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-29647" y="1716508"/>
            <a:ext cx="21965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Claim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i="1" dirty="0" smtClean="0">
                <a:latin typeface="Times New Roman"/>
                <a:cs typeface="Times New Roman"/>
              </a:rPr>
              <a:t> The walk cannot exit the square, nor can it loop around itself in a rho-shape. Hence, it must stop somewhere inside. This can only happen at tri-chromatic triangle…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0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9200" y="4145002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Proof of </a:t>
            </a:r>
            <a:r>
              <a:rPr lang="en-US" sz="24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0700" y="4759067"/>
            <a:ext cx="577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show that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Sperner’s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Lemma implies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Brouwer’s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Theorem. We start with the 2-dimensional </a:t>
            </a:r>
            <a:r>
              <a:rPr lang="en-US"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problem on the square.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3689346"/>
              </a:tblGrid>
              <a:tr h="31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" name="TextBox 11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Freeform 62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540500" y="3352800"/>
            <a:ext cx="2273529" cy="1033819"/>
            <a:chOff x="6540500" y="3035300"/>
            <a:chExt cx="2273529" cy="1033819"/>
          </a:xfrm>
        </p:grpSpPr>
        <p:sp>
          <p:nvSpPr>
            <p:cNvPr id="64" name="TextBox 63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6" name="TextBox 1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Picture 1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TextBox 141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3" name="Picture 142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" y="3237751"/>
            <a:ext cx="1371600" cy="774700"/>
          </a:xfrm>
          <a:prstGeom prst="rect">
            <a:avLst/>
          </a:prstGeom>
        </p:spPr>
      </p:pic>
      <p:grpSp>
        <p:nvGrpSpPr>
          <p:cNvPr id="144" name="Group 120"/>
          <p:cNvGrpSpPr/>
          <p:nvPr/>
        </p:nvGrpSpPr>
        <p:grpSpPr>
          <a:xfrm>
            <a:off x="97660" y="3473017"/>
            <a:ext cx="2080390" cy="1790384"/>
            <a:chOff x="5928548" y="5135247"/>
            <a:chExt cx="2080390" cy="1790384"/>
          </a:xfrm>
        </p:grpSpPr>
        <p:pic>
          <p:nvPicPr>
            <p:cNvPr id="145" name="Picture 144" descr="colors2b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46" name="Rectangle 145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  <p:sp>
        <p:nvSpPr>
          <p:cNvPr id="121" name="Freeform 120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540500" y="3352800"/>
            <a:ext cx="2273529" cy="1033819"/>
            <a:chOff x="6540500" y="3035300"/>
            <a:chExt cx="2273529" cy="1033819"/>
          </a:xfrm>
        </p:grpSpPr>
        <p:sp>
          <p:nvSpPr>
            <p:cNvPr id="123" name="TextBox 122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36" name="Picture 135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137" name="Picture 13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2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3137674" y="4715930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2D-Brouwer on the Square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1402" y="1466337"/>
            <a:ext cx="650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must be uniformly continuous (by the </a:t>
            </a:r>
            <a:r>
              <a:rPr lang="en-US" sz="2000" dirty="0" smtClean="0">
                <a:latin typeface="Times New Roman"/>
                <a:cs typeface="Times New Roman"/>
                <a:hlinkClick r:id="rId7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3237751"/>
            <a:ext cx="1371600" cy="774700"/>
          </a:xfrm>
          <a:prstGeom prst="rect">
            <a:avLst/>
          </a:prstGeom>
        </p:spPr>
      </p:pic>
      <p:grpSp>
        <p:nvGrpSpPr>
          <p:cNvPr id="6" name="Group 120"/>
          <p:cNvGrpSpPr/>
          <p:nvPr/>
        </p:nvGrpSpPr>
        <p:grpSpPr>
          <a:xfrm>
            <a:off x="97660" y="3473017"/>
            <a:ext cx="2080390" cy="1790384"/>
            <a:chOff x="5928548" y="5135247"/>
            <a:chExt cx="2080390" cy="1790384"/>
          </a:xfrm>
        </p:grpSpPr>
        <p:pic>
          <p:nvPicPr>
            <p:cNvPr id="122" name="Picture 121" descr="colors2b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pic>
        <p:nvPicPr>
          <p:cNvPr id="124" name="Picture 12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129" y="583684"/>
            <a:ext cx="2628900" cy="74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6" name="TextBox 135"/>
          <p:cNvSpPr txBox="1"/>
          <p:nvPr/>
        </p:nvSpPr>
        <p:spPr>
          <a:xfrm>
            <a:off x="12699" y="5056611"/>
            <a:ext cx="2497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tie-break at the boundary angles, so that the resulting coloring respects the boundary conditions required by </a:t>
            </a:r>
            <a:r>
              <a:rPr lang="en-US" dirty="0" err="1" smtClean="0">
                <a:latin typeface="Times New Roman"/>
                <a:cs typeface="Times New Roman"/>
              </a:rPr>
              <a:t>Sperner’s</a:t>
            </a:r>
            <a:r>
              <a:rPr lang="en-US" dirty="0" smtClean="0">
                <a:latin typeface="Times New Roman"/>
                <a:cs typeface="Times New Roman"/>
              </a:rPr>
              <a:t> lemma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32598" y="5058886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find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guaranteed by </a:t>
            </a:r>
            <a:r>
              <a:rPr lang="en-US" dirty="0" err="1" smtClean="0">
                <a:latin typeface="Times New Roman"/>
                <a:cs typeface="Times New Roman"/>
              </a:rPr>
              <a:t>Sperner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6540500" y="3352800"/>
            <a:ext cx="2273529" cy="1033819"/>
            <a:chOff x="6540500" y="3035300"/>
            <a:chExt cx="2273529" cy="1033819"/>
          </a:xfrm>
        </p:grpSpPr>
        <p:sp>
          <p:nvSpPr>
            <p:cNvPr id="140" name="TextBox 139"/>
            <p:cNvSpPr txBox="1"/>
            <p:nvPr/>
          </p:nvSpPr>
          <p:spPr>
            <a:xfrm>
              <a:off x="6540500" y="3145789"/>
              <a:ext cx="2273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choose some       and </a:t>
              </a:r>
              <a:br>
                <a:rPr lang="en-US" dirty="0" smtClean="0">
                  <a:latin typeface="Times New Roman"/>
                  <a:cs typeface="Times New Roman"/>
                </a:rPr>
              </a:br>
              <a:r>
                <a:rPr lang="en-US" dirty="0" smtClean="0">
                  <a:latin typeface="Times New Roman"/>
                  <a:cs typeface="Times New Roman"/>
                </a:rPr>
                <a:t>triangulate so that the diameter of cells is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141" name="Picture 140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51750" y="3035300"/>
              <a:ext cx="622300" cy="635000"/>
            </a:xfrm>
            <a:prstGeom prst="rect">
              <a:avLst/>
            </a:prstGeom>
          </p:spPr>
        </p:pic>
      </p:grp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254500"/>
            <a:ext cx="1257300" cy="406400"/>
          </a:xfrm>
          <a:prstGeom prst="rect">
            <a:avLst/>
          </a:prstGeom>
        </p:spPr>
      </p:pic>
      <p:pic>
        <p:nvPicPr>
          <p:cNvPr id="143" name="Picture 14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66447"/>
            <a:ext cx="4648200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1611</Words>
  <Application>Microsoft Macintosh PowerPoint</Application>
  <PresentationFormat>On-screen Show (4:3)</PresentationFormat>
  <Paragraphs>236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Calibri</vt:lpstr>
      <vt:lpstr>Cambria</vt:lpstr>
      <vt:lpstr>ＭＳ Ｐゴシック</vt:lpstr>
      <vt:lpstr>Symbol</vt:lpstr>
      <vt:lpstr>Tahoma</vt:lpstr>
      <vt:lpstr>Times</vt:lpstr>
      <vt:lpstr>Times New Roman</vt:lpstr>
      <vt:lpstr>Wingdings</vt:lpstr>
      <vt:lpstr>宋体</vt:lpstr>
      <vt:lpstr>Arial</vt:lpstr>
      <vt:lpstr>Office Theme</vt:lpstr>
      <vt:lpstr>Compass</vt:lpstr>
      <vt:lpstr>PowerPoint Presentation</vt:lpstr>
      <vt:lpstr>WINE 2016</vt:lpstr>
      <vt:lpstr>Sperner’s Lemma (recap)</vt:lpstr>
      <vt:lpstr>Proof of Sperner’s Lemma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NASH, BROUWER and SPERNER</vt:lpstr>
      <vt:lpstr>Function NP (FNP)</vt:lpstr>
      <vt:lpstr>Reductions between Problems</vt:lpstr>
      <vt:lpstr>PowerPoint Presentation</vt:lpstr>
      <vt:lpstr>PowerPoint Presentation</vt:lpstr>
      <vt:lpstr>PowerPoint Presentation</vt:lpstr>
      <vt:lpstr>Recall Proof of Sperner’s Lemma</vt:lpstr>
      <vt:lpstr>Combinatorial argument of existence?</vt:lpstr>
      <vt:lpstr>The Non-Constructive Step</vt:lpstr>
      <vt:lpstr>The PPAD Class [Papadimitriou ’94]</vt:lpstr>
      <vt:lpstr>Inclusions</vt:lpstr>
      <vt:lpstr>PowerPoint Presentation</vt:lpstr>
      <vt:lpstr>PowerPoint Presentation</vt:lpstr>
      <vt:lpstr>PowerPoint Presentation</vt:lpstr>
      <vt:lpstr>The Main Result</vt:lpstr>
      <vt:lpstr>Proof Sketch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Yang Cai, Professor</cp:lastModifiedBy>
  <cp:revision>99</cp:revision>
  <dcterms:created xsi:type="dcterms:W3CDTF">2010-02-20T21:11:15Z</dcterms:created>
  <dcterms:modified xsi:type="dcterms:W3CDTF">2016-11-29T20:25:02Z</dcterms:modified>
</cp:coreProperties>
</file>