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88" r:id="rId2"/>
    <p:sldId id="549" r:id="rId3"/>
    <p:sldId id="616" r:id="rId4"/>
    <p:sldId id="617" r:id="rId5"/>
    <p:sldId id="612" r:id="rId6"/>
    <p:sldId id="613" r:id="rId7"/>
    <p:sldId id="614" r:id="rId8"/>
    <p:sldId id="618" r:id="rId9"/>
    <p:sldId id="610" r:id="rId10"/>
    <p:sldId id="619" r:id="rId11"/>
    <p:sldId id="620" r:id="rId12"/>
    <p:sldId id="621" r:id="rId13"/>
    <p:sldId id="622" r:id="rId14"/>
    <p:sldId id="623" r:id="rId15"/>
    <p:sldId id="624" r:id="rId16"/>
    <p:sldId id="62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A24"/>
    <a:srgbClr val="FF6600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5" autoAdjust="0"/>
    <p:restoredTop sz="90822" autoAdjust="0"/>
  </p:normalViewPr>
  <p:slideViewPr>
    <p:cSldViewPr>
      <p:cViewPr varScale="1">
        <p:scale>
          <a:sx n="105" d="100"/>
          <a:sy n="105" d="100"/>
        </p:scale>
        <p:origin x="136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EDD7-D340-4647-94E4-ED1EFAAA80E1}" type="slidenum">
              <a:rPr lang="en-US"/>
              <a:pPr/>
              <a:t>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  <a:cs typeface="ＭＳ Ｐゴシック" charset="-128"/>
              </a:rPr>
              <a:t>(Ex): Verify</a:t>
            </a:r>
            <a:r>
              <a:rPr lang="en-US" baseline="0" dirty="0" smtClean="0">
                <a:latin typeface="Times New Roman" charset="0"/>
                <a:ea typeface="ＭＳ Ｐゴシック" charset="-128"/>
                <a:cs typeface="ＭＳ Ｐゴシック" charset="-128"/>
              </a:rPr>
              <a:t> that the 50-50 split is the unique Nash equilibrium of the system shown above.</a:t>
            </a: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9858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EDD7-D340-4647-94E4-ED1EFAAA80E1}" type="slidenum">
              <a:rPr lang="en-US"/>
              <a:pPr/>
              <a:t>12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4092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EDD7-D340-4647-94E4-ED1EFAAA80E1}" type="slidenum">
              <a:rPr lang="en-US"/>
              <a:pPr/>
              <a:t>13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6496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EDD7-D340-4647-94E4-ED1EFAAA80E1}" type="slidenum">
              <a:rPr lang="en-US"/>
              <a:pPr/>
              <a:t>14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0919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EDD7-D340-4647-94E4-ED1EFAAA80E1}" type="slidenum">
              <a:rPr lang="en-US"/>
              <a:pPr/>
              <a:t>15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3003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EDD7-D340-4647-94E4-ED1EFAAA80E1}" type="slidenum">
              <a:rPr lang="en-US"/>
              <a:pPr/>
              <a:t>16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5703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EDD7-D340-4647-94E4-ED1EFAAA80E1}" type="slidenum">
              <a:rPr lang="en-US"/>
              <a:pPr/>
              <a:t>4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  <a:cs typeface="ＭＳ Ｐゴシック" charset="-128"/>
              </a:rPr>
              <a:t>(Ex): Verify</a:t>
            </a:r>
            <a:r>
              <a:rPr lang="en-US" baseline="0" dirty="0" smtClean="0">
                <a:latin typeface="Times New Roman" charset="0"/>
                <a:ea typeface="ＭＳ Ｐゴシック" charset="-128"/>
                <a:cs typeface="ＭＳ Ｐゴシック" charset="-128"/>
              </a:rPr>
              <a:t> that the 50-50 split is the unique Nash equilibrium of the system shown above.</a:t>
            </a: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5444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EDD7-D340-4647-94E4-ED1EFAAA80E1}" type="slidenum">
              <a:rPr lang="en-US"/>
              <a:pPr/>
              <a:t>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  <a:cs typeface="ＭＳ Ｐゴシック" charset="-128"/>
              </a:rPr>
              <a:t>(Ex): Verify</a:t>
            </a:r>
            <a:r>
              <a:rPr lang="en-US" baseline="0" dirty="0" smtClean="0">
                <a:latin typeface="Times New Roman" charset="0"/>
                <a:ea typeface="ＭＳ Ｐゴシック" charset="-128"/>
                <a:cs typeface="ＭＳ Ｐゴシック" charset="-128"/>
              </a:rPr>
              <a:t> that the 50-50 split is the unique Nash equilibrium of the system shown above.</a:t>
            </a: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4333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EDD7-D340-4647-94E4-ED1EFAAA80E1}" type="slidenum">
              <a:rPr lang="en-US"/>
              <a:pPr/>
              <a:t>6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0069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EDD7-D340-4647-94E4-ED1EFAAA80E1}" type="slidenum">
              <a:rPr lang="en-US"/>
              <a:pPr/>
              <a:t>7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9277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EDD7-D340-4647-94E4-ED1EFAAA80E1}" type="slidenum">
              <a:rPr lang="en-US"/>
              <a:pPr/>
              <a:t>8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7771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04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EEDD7-D340-4647-94E4-ED1EFAAA80E1}" type="slidenum">
              <a:rPr lang="en-US"/>
              <a:pPr/>
              <a:t>10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9886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6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6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19400" y="1828800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Comp/Math 553: Algorithmic Game Theory </a:t>
            </a:r>
            <a:r>
              <a:rPr lang="en-US" sz="3200" b="1" dirty="0" smtClean="0">
                <a:latin typeface="Arial"/>
                <a:cs typeface="Arial"/>
              </a:rPr>
              <a:t>Lecture 21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95600" y="3200400"/>
            <a:ext cx="24016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800" b="1" dirty="0" err="1" smtClean="0">
                <a:solidFill>
                  <a:srgbClr val="E7CA24"/>
                </a:solidFill>
                <a:latin typeface="Arial"/>
                <a:cs typeface="Arial"/>
              </a:rPr>
              <a:t>Mingfei</a:t>
            </a:r>
            <a:r>
              <a:rPr lang="en-US" sz="2800" b="1" dirty="0" smtClean="0">
                <a:solidFill>
                  <a:srgbClr val="E7CA24"/>
                </a:solidFill>
                <a:latin typeface="Arial"/>
                <a:cs typeface="Arial"/>
              </a:rPr>
              <a:t> Zhao</a:t>
            </a:r>
            <a:endParaRPr lang="en-US" sz="2800" b="1" dirty="0">
              <a:solidFill>
                <a:srgbClr val="E7CA2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069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Atomic Congestion Game</a:t>
            </a:r>
            <a:endParaRPr lang="en-US" dirty="0">
              <a:latin typeface="Arial"/>
              <a:cs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tangle 1"/>
              <p:cNvSpPr/>
              <p:nvPr/>
            </p:nvSpPr>
            <p:spPr>
              <a:xfrm>
                <a:off x="490537" y="838200"/>
                <a:ext cx="8686800" cy="50456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dirty="0" smtClean="0">
                    <a:latin typeface="Arial"/>
                    <a:cs typeface="Arial"/>
                  </a:rPr>
                  <a:t> </a:t>
                </a:r>
                <a:endParaRPr lang="en-US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/>
                      </a:rPr>
                      <m:t>𝐸</m:t>
                    </m:r>
                  </m:oMath>
                </a14:m>
                <a:r>
                  <a:rPr lang="en-US" dirty="0" smtClean="0">
                    <a:latin typeface="Arial"/>
                    <a:cs typeface="Arial"/>
                  </a:rPr>
                  <a:t>, a finite set of congestible elements.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 smtClean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b="1" dirty="0" smtClean="0">
                    <a:latin typeface="Arial"/>
                    <a:cs typeface="Arial"/>
                  </a:rPr>
                  <a:t>n</a:t>
                </a:r>
                <a:r>
                  <a:rPr lang="en-US" dirty="0" smtClean="0">
                    <a:latin typeface="Arial"/>
                    <a:cs typeface="Arial"/>
                  </a:rPr>
                  <a:t> players, each has a strategy set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𝑖</m:t>
                        </m:r>
                      </m:sub>
                    </m:sSub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⊆</m:t>
                    </m:r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𝐸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.</m:t>
                    </m:r>
                  </m:oMath>
                </a14:m>
                <a:endParaRPr lang="en-US" dirty="0" smtClean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 smtClean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For every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/>
                      </a:rPr>
                      <m:t>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𝐸</m:t>
                    </m:r>
                  </m:oMath>
                </a14:m>
                <a:r>
                  <a:rPr lang="en-US" dirty="0" smtClean="0">
                    <a:latin typeface="Arial"/>
                    <a:cs typeface="Arial"/>
                  </a:rPr>
                  <a:t>, a non-negative delay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𝑑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/>
                    <a:cs typeface="Arial"/>
                  </a:rPr>
                  <a:t>.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Given a set of strategy choices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𝑖</m:t>
                        </m:r>
                      </m:sub>
                    </m:sSub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∈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 </m:t>
                    </m:r>
                  </m:oMath>
                </a14:m>
                <a:r>
                  <a:rPr lang="en-US" dirty="0" smtClean="0">
                    <a:latin typeface="Arial"/>
                    <a:cs typeface="Arial"/>
                  </a:rPr>
                  <a:t>for each player i:</a:t>
                </a:r>
                <a:endParaRPr lang="en-US" altLang="zh-CN" dirty="0">
                  <a:latin typeface="Arial"/>
                  <a:cs typeface="Arial"/>
                </a:endParaRPr>
              </a:p>
              <a:p>
                <a:pPr marL="742950" lvl="1" indent="-285750">
                  <a:lnSpc>
                    <a:spcPct val="12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l"/>
                </a:pPr>
                <a:r>
                  <a:rPr lang="en-US" dirty="0" smtClean="0"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dirty="0" smtClean="0">
                    <a:latin typeface="Arial"/>
                    <a:cs typeface="Arial"/>
                  </a:rPr>
                  <a:t>:</a:t>
                </a:r>
                <a:r>
                  <a:rPr lang="en-US" altLang="zh-CN" dirty="0" smtClean="0">
                    <a:solidFill>
                      <a:srgbClr val="FF0000"/>
                    </a:solidFill>
                    <a:latin typeface="Arial"/>
                    <a:cs typeface="Arial"/>
                  </a:rPr>
                  <a:t> c</a:t>
                </a:r>
                <a:r>
                  <a:rPr lang="en-US" dirty="0" smtClean="0">
                    <a:solidFill>
                      <a:srgbClr val="FF0000"/>
                    </a:solidFill>
                    <a:latin typeface="Arial"/>
                    <a:cs typeface="Arial"/>
                  </a:rPr>
                  <a:t>ongestion</a:t>
                </a:r>
                <a:r>
                  <a:rPr lang="en-US" dirty="0" smtClean="0">
                    <a:latin typeface="Arial"/>
                    <a:cs typeface="Arial"/>
                  </a:rPr>
                  <a:t> on element </a:t>
                </a:r>
                <a:r>
                  <a:rPr lang="en-US" b="1" dirty="0" smtClean="0">
                    <a:latin typeface="Arial"/>
                    <a:cs typeface="Arial"/>
                  </a:rPr>
                  <a:t>e</a:t>
                </a:r>
                <a:r>
                  <a:rPr lang="en-US" dirty="0" smtClean="0">
                    <a:latin typeface="Arial"/>
                    <a:cs typeface="Arial"/>
                  </a:rPr>
                  <a:t>, number of players congesting this element.</a:t>
                </a:r>
              </a:p>
              <a:p>
                <a:pPr marL="742950" lvl="1" indent="-285750">
                  <a:lnSpc>
                    <a:spcPct val="12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l"/>
                </a:pPr>
                <a:r>
                  <a:rPr lang="en-US" altLang="zh-CN" b="1" i="1" dirty="0">
                    <a:solidFill>
                      <a:srgbClr val="000000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𝑑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  <a:cs typeface="Arial"/>
                      </a:rPr>
                      <m:t>)</m:t>
                    </m:r>
                  </m:oMath>
                </a14:m>
                <a:r>
                  <a:rPr lang="en-US" altLang="zh-CN" dirty="0" smtClean="0">
                    <a:latin typeface="Arial"/>
                    <a:cs typeface="Arial"/>
                  </a:rPr>
                  <a:t>:  </a:t>
                </a:r>
                <a:r>
                  <a:rPr lang="en-US" altLang="zh-CN" dirty="0" smtClean="0">
                    <a:solidFill>
                      <a:srgbClr val="FF0000"/>
                    </a:solidFill>
                    <a:latin typeface="Arial"/>
                    <a:cs typeface="Arial"/>
                  </a:rPr>
                  <a:t>delay</a:t>
                </a:r>
                <a:r>
                  <a:rPr lang="en-US" altLang="zh-CN" dirty="0" smtClean="0">
                    <a:latin typeface="Arial"/>
                    <a:cs typeface="Arial"/>
                  </a:rPr>
                  <a:t> </a:t>
                </a:r>
                <a:r>
                  <a:rPr lang="en-US" altLang="zh-CN" dirty="0">
                    <a:latin typeface="Arial"/>
                    <a:cs typeface="Arial"/>
                  </a:rPr>
                  <a:t>on element </a:t>
                </a:r>
                <a:r>
                  <a:rPr lang="en-US" altLang="zh-CN" b="1" dirty="0" smtClean="0">
                    <a:latin typeface="Arial"/>
                    <a:cs typeface="Arial"/>
                  </a:rPr>
                  <a:t>e.</a:t>
                </a:r>
              </a:p>
              <a:p>
                <a:pPr marL="742950" lvl="1" indent="-285750">
                  <a:lnSpc>
                    <a:spcPct val="12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l"/>
                </a:pPr>
                <a:r>
                  <a:rPr lang="en-US" dirty="0" smtClean="0">
                    <a:latin typeface="Arial"/>
                    <a:cs typeface="Arial"/>
                  </a:rPr>
                  <a:t> </a:t>
                </a:r>
                <a:r>
                  <a:rPr lang="en-US" dirty="0" smtClean="0">
                    <a:solidFill>
                      <a:srgbClr val="FF0000"/>
                    </a:solidFill>
                    <a:latin typeface="Arial"/>
                    <a:cs typeface="Arial"/>
                  </a:rPr>
                  <a:t>Cost</a:t>
                </a:r>
                <a:r>
                  <a:rPr lang="en-US" dirty="0" smtClean="0">
                    <a:latin typeface="Arial"/>
                    <a:cs typeface="Arial"/>
                  </a:rPr>
                  <a:t> for each player: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∈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 smtClean="0">
                    <a:latin typeface="Arial"/>
                    <a:cs typeface="Arial"/>
                  </a:rPr>
                  <a:t>.</a:t>
                </a:r>
                <a:endParaRPr lang="en-US" dirty="0">
                  <a:latin typeface="Arial"/>
                  <a:cs typeface="Arial"/>
                </a:endParaRPr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endParaRPr lang="en-US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47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37" y="838200"/>
                <a:ext cx="8686800" cy="5045677"/>
              </a:xfrm>
              <a:prstGeom prst="rect">
                <a:avLst/>
              </a:prstGeom>
              <a:blipFill rotWithShape="0">
                <a:blip r:embed="rId3"/>
                <a:stretch>
                  <a:fillRect l="-421" b="-21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491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8991600" cy="426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3400" y="9906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Comic Sans MS" pitchFamily="66" charset="0"/>
                <a:cs typeface="Arial" pitchFamily="34" charset="0"/>
              </a:rPr>
              <a:t>Theorem:</a:t>
            </a:r>
            <a:endParaRPr lang="en-US" sz="2400" dirty="0" smtClean="0">
              <a:solidFill>
                <a:schemeClr val="bg1"/>
              </a:solidFill>
              <a:latin typeface="Chalkboard"/>
              <a:cs typeface="Chalkboard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In an </a:t>
            </a:r>
            <a:r>
              <a:rPr lang="en-US" sz="2400" b="1" dirty="0" smtClean="0">
                <a:solidFill>
                  <a:schemeClr val="accent6"/>
                </a:solidFill>
                <a:latin typeface="Chalkboard"/>
                <a:cs typeface="Chalkboard"/>
              </a:rPr>
              <a:t>Atomic Congestion Game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, any iterative best response process will terminate and eventually converge to a PSNE.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		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	   </a:t>
            </a:r>
            <a:endParaRPr lang="en-US" sz="2400" b="1" dirty="0" smtClean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Proof of Theorem: Potential Function</a:t>
            </a:r>
            <a:endParaRPr lang="en-US" dirty="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1"/>
              <p:cNvSpPr/>
              <p:nvPr/>
            </p:nvSpPr>
            <p:spPr>
              <a:xfrm>
                <a:off x="457200" y="2971800"/>
                <a:ext cx="8686800" cy="39070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endParaRPr lang="en-US" dirty="0" smtClean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For 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𝑆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=(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cs typeface="Arial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/>
                    <a:cs typeface="Arial"/>
                  </a:rPr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𝑛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cs typeface="Arial"/>
                      </a:rPr>
                      <m:t>)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Arial"/>
                      </a:rPr>
                      <m:t>,  </m:t>
                    </m:r>
                  </m:oMath>
                </a14:m>
                <a:r>
                  <a:rPr lang="en-US" altLang="zh-CN" b="0" i="0" dirty="0" smtClean="0">
                    <a:latin typeface="Cambria Math" panose="02040503050406030204" pitchFamily="18" charset="0"/>
                    <a:cs typeface="Arial"/>
                  </a:rPr>
                  <a:t>define potential function </a:t>
                </a:r>
                <a14:m>
                  <m:oMath xmlns:m="http://schemas.openxmlformats.org/officeDocument/2006/math">
                    <m:r>
                      <a:rPr lang="zh-CN" altLang="en-US" b="0" i="1" smtClean="0">
                        <a:latin typeface="Cambria Math" panose="02040503050406030204" pitchFamily="18" charset="0"/>
                        <a:cs typeface="Arial"/>
                      </a:rPr>
                      <m:t>𝜙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/>
                      </a:rPr>
                      <m:t>𝑆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/>
                      </a:rPr>
                      <m:t>)</m:t>
                    </m:r>
                  </m:oMath>
                </a14:m>
                <a:r>
                  <a:rPr lang="en-US" altLang="zh-CN" b="0" i="0" dirty="0" smtClean="0">
                    <a:latin typeface="Cambria Math" panose="02040503050406030204" pitchFamily="18" charset="0"/>
                    <a:cs typeface="Arial"/>
                  </a:rPr>
                  <a:t>:</a:t>
                </a:r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  <a:cs typeface="Arial"/>
                        </a:rPr>
                        <m:t>𝜙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/>
                            </a:rPr>
                            <m:t>𝑆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  <a:cs typeface="Arial"/>
                            </a:rPr>
                            <m:t>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∈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𝐸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𝑖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𝑒</m:t>
                                  </m:r>
                                </m:sub>
                              </m:s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(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𝑆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)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𝑒</m:t>
                                  </m:r>
                                </m:sub>
                              </m:s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(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𝑖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>
                    <a:latin typeface="Arial"/>
                    <a:cs typeface="Arial"/>
                  </a:rPr>
                  <a:t>A</a:t>
                </a:r>
                <a:r>
                  <a:rPr lang="en-US" dirty="0" smtClean="0">
                    <a:latin typeface="Arial"/>
                    <a:cs typeface="Arial"/>
                  </a:rPr>
                  <a:t>fter each iteration, value of the potential function falls. (Proof on board)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The process will terminate since there is no loop.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When terminate, all best responses are same as current strategies </a:t>
                </a:r>
                <a:r>
                  <a:rPr lang="en-US" dirty="0" smtClean="0">
                    <a:latin typeface="Arial"/>
                    <a:cs typeface="Arial"/>
                    <a:sym typeface="Wingdings" panose="05000000000000000000" pitchFamily="2" charset="2"/>
                  </a:rPr>
                  <a:t> PSNE.</a:t>
                </a:r>
                <a:r>
                  <a:rPr lang="en-US" dirty="0" smtClean="0">
                    <a:latin typeface="Arial"/>
                    <a:cs typeface="Arial"/>
                  </a:rPr>
                  <a:t>  </a:t>
                </a:r>
                <a:endParaRPr lang="en-US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6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971800"/>
                <a:ext cx="8686800" cy="3907095"/>
              </a:xfrm>
              <a:prstGeom prst="rect">
                <a:avLst/>
              </a:prstGeom>
              <a:blipFill rotWithShape="0">
                <a:blip r:embed="rId4"/>
                <a:stretch>
                  <a:fillRect l="-421" b="-7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88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PoA</a:t>
            </a:r>
            <a:r>
              <a:rPr lang="en-US" dirty="0" smtClean="0">
                <a:latin typeface="Arial"/>
                <a:cs typeface="Arial"/>
              </a:rPr>
              <a:t> &amp; </a:t>
            </a:r>
            <a:r>
              <a:rPr lang="en-US" dirty="0" err="1" smtClean="0">
                <a:latin typeface="Arial"/>
                <a:cs typeface="Arial"/>
              </a:rPr>
              <a:t>PoS</a:t>
            </a:r>
            <a:endParaRPr lang="en-US" dirty="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1"/>
              <p:cNvSpPr/>
              <p:nvPr/>
            </p:nvSpPr>
            <p:spPr>
              <a:xfrm>
                <a:off x="490537" y="838200"/>
                <a:ext cx="8686800" cy="50666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dirty="0" smtClean="0">
                    <a:latin typeface="Arial"/>
                    <a:cs typeface="Arial"/>
                  </a:rPr>
                  <a:t> </a:t>
                </a:r>
                <a:endParaRPr lang="en-US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Question: how well can a Nash Equilibrium perform, compared to the optimal solution?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 </a:t>
                </a:r>
                <a:r>
                  <a:rPr lang="en-US" dirty="0" smtClean="0">
                    <a:solidFill>
                      <a:srgbClr val="FF0000"/>
                    </a:solidFill>
                    <a:latin typeface="Arial"/>
                    <a:cs typeface="Arial"/>
                  </a:rPr>
                  <a:t>Price of Anarchy</a:t>
                </a:r>
                <a:r>
                  <a:rPr lang="en-US" dirty="0" smtClean="0">
                    <a:latin typeface="Arial"/>
                    <a:cs typeface="Arial"/>
                  </a:rPr>
                  <a:t>: the ratio between the </a:t>
                </a:r>
                <a:r>
                  <a:rPr lang="en-US" dirty="0" smtClean="0">
                    <a:solidFill>
                      <a:srgbClr val="FF0000"/>
                    </a:solidFill>
                    <a:latin typeface="Arial"/>
                    <a:cs typeface="Arial"/>
                  </a:rPr>
                  <a:t>worst</a:t>
                </a:r>
                <a:r>
                  <a:rPr lang="en-US" dirty="0" smtClean="0">
                    <a:latin typeface="Arial"/>
                    <a:cs typeface="Arial"/>
                  </a:rPr>
                  <a:t> Nash Equilibrium and the optimal solution.</a:t>
                </a:r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/>
                        </a:rPr>
                        <m:t>𝑃𝑜𝐴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m</m:t>
                                  </m:r>
                                  <m: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𝑎𝑥</m:t>
                                  </m:r>
                                </m:e>
                                <m:lim>
                                  <m: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𝑎𝑙𝑙</m:t>
                                  </m:r>
                                  <m: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 </m:t>
                                  </m:r>
                                  <m: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𝑁𝐸</m:t>
                                  </m:r>
                                  <m: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 </m:t>
                                  </m:r>
                                  <m: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𝑃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  <m:t>𝑐𝑜𝑠𝑡</m:t>
                              </m:r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  <m:t>(</m:t>
                              </m:r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  <m:t>𝑃</m:t>
                              </m:r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m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𝑖𝑛</m:t>
                                  </m:r>
                                </m:e>
                                <m:lim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𝑆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Arial"/>
                                </a:rPr>
                                <m:t>𝑐𝑜𝑠𝑡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Arial"/>
                                </a:rPr>
                                <m:t>(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𝑆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Arial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 smtClean="0">
                  <a:solidFill>
                    <a:srgbClr val="FF0000"/>
                  </a:solidFill>
                  <a:latin typeface="Arial"/>
                  <a:cs typeface="Arial"/>
                </a:endParaRPr>
              </a:p>
              <a:p>
                <a:pPr marL="342900" lvl="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altLang="zh-CN" dirty="0" smtClean="0">
                    <a:latin typeface="Arial"/>
                    <a:cs typeface="Arial"/>
                  </a:rPr>
                  <a:t> </a:t>
                </a:r>
                <a:r>
                  <a:rPr lang="en-US" altLang="zh-CN" dirty="0" smtClean="0">
                    <a:solidFill>
                      <a:srgbClr val="FF0000"/>
                    </a:solidFill>
                    <a:latin typeface="Arial"/>
                    <a:cs typeface="Arial"/>
                  </a:rPr>
                  <a:t>Price </a:t>
                </a:r>
                <a:r>
                  <a:rPr lang="en-US" altLang="zh-CN" dirty="0">
                    <a:solidFill>
                      <a:srgbClr val="FF0000"/>
                    </a:solidFill>
                    <a:latin typeface="Arial"/>
                    <a:cs typeface="Arial"/>
                  </a:rPr>
                  <a:t>of </a:t>
                </a:r>
                <a:r>
                  <a:rPr lang="en-US" altLang="zh-CN" dirty="0" smtClean="0">
                    <a:solidFill>
                      <a:srgbClr val="FF0000"/>
                    </a:solidFill>
                    <a:latin typeface="Arial"/>
                    <a:cs typeface="Arial"/>
                  </a:rPr>
                  <a:t>Stability</a:t>
                </a:r>
                <a:r>
                  <a:rPr lang="en-US" altLang="zh-CN" dirty="0" smtClean="0">
                    <a:latin typeface="Arial"/>
                    <a:cs typeface="Arial"/>
                  </a:rPr>
                  <a:t>: </a:t>
                </a:r>
                <a:r>
                  <a:rPr lang="en-US" altLang="zh-CN" dirty="0">
                    <a:latin typeface="Arial"/>
                    <a:cs typeface="Arial"/>
                  </a:rPr>
                  <a:t>the ratio between the </a:t>
                </a:r>
                <a:r>
                  <a:rPr lang="en-US" altLang="zh-CN" dirty="0" smtClean="0">
                    <a:solidFill>
                      <a:srgbClr val="FF0000"/>
                    </a:solidFill>
                    <a:latin typeface="Arial"/>
                    <a:cs typeface="Arial"/>
                  </a:rPr>
                  <a:t>best</a:t>
                </a:r>
                <a:r>
                  <a:rPr lang="en-US" altLang="zh-CN" dirty="0" smtClean="0">
                    <a:latin typeface="Arial"/>
                    <a:cs typeface="Arial"/>
                  </a:rPr>
                  <a:t> </a:t>
                </a:r>
                <a:r>
                  <a:rPr lang="en-US" altLang="zh-CN" dirty="0">
                    <a:latin typeface="Arial"/>
                    <a:cs typeface="Arial"/>
                  </a:rPr>
                  <a:t>Nash Equilibrium and the optimal solution.</a:t>
                </a:r>
              </a:p>
              <a:p>
                <a:pPr lvl="0">
                  <a:lnSpc>
                    <a:spcPct val="12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/>
                        </a:rPr>
                        <m:t>𝑃𝑜</m:t>
                      </m:r>
                      <m:r>
                        <a:rPr lang="en-US" altLang="zh-CN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/>
                        </a:rPr>
                        <m:t>𝑆</m:t>
                      </m:r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f>
                        <m:f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m</m:t>
                                  </m:r>
                                  <m:r>
                                    <a:rPr lang="en-US" altLang="zh-CN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𝑖𝑛</m:t>
                                  </m:r>
                                </m:e>
                                <m:lim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𝑎𝑙𝑙</m:t>
                                  </m:r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 </m:t>
                                  </m:r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𝑁𝐸</m:t>
                                  </m:r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 </m:t>
                                  </m:r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𝑃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  <m:t>𝑐𝑜𝑠𝑡</m:t>
                              </m:r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  <m:t>(</m:t>
                              </m:r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  <m:t>𝑃</m:t>
                              </m:r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m</m:t>
                                  </m:r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𝑖𝑛</m:t>
                                  </m:r>
                                </m:e>
                                <m:lim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𝑆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  <m:t>𝑐𝑜𝑠𝑡</m:t>
                              </m:r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  <m:t>(</m:t>
                              </m:r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  <m:t>𝑆</m:t>
                              </m:r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47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37" y="838200"/>
                <a:ext cx="8686800" cy="5066643"/>
              </a:xfrm>
              <a:prstGeom prst="rect">
                <a:avLst/>
              </a:prstGeom>
              <a:blipFill rotWithShape="0">
                <a:blip r:embed="rId3"/>
                <a:stretch>
                  <a:fillRect l="-4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90026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PoS</a:t>
            </a:r>
            <a:r>
              <a:rPr lang="en-US" dirty="0" smtClean="0">
                <a:latin typeface="Arial"/>
                <a:cs typeface="Arial"/>
              </a:rPr>
              <a:t> for Atomic Congestion Game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8991600" cy="487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6"/>
              <p:cNvSpPr txBox="1"/>
              <p:nvPr/>
            </p:nvSpPr>
            <p:spPr>
              <a:xfrm>
                <a:off x="533400" y="990600"/>
                <a:ext cx="79248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FF00"/>
                    </a:solidFill>
                    <a:latin typeface="Comic Sans MS" pitchFamily="66" charset="0"/>
                    <a:cs typeface="Arial" pitchFamily="34" charset="0"/>
                  </a:rPr>
                  <a:t>Theorem 2:</a:t>
                </a:r>
                <a:endParaRPr lang="en-US" sz="2400" dirty="0" smtClean="0">
                  <a:solidFill>
                    <a:schemeClr val="bg1"/>
                  </a:solidFill>
                  <a:latin typeface="Chalkboard"/>
                  <a:cs typeface="Chalkboard"/>
                </a:endParaRPr>
              </a:p>
              <a:p>
                <a:r>
                  <a:rPr lang="en-US" sz="2400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Consider an Atomic Congestion Game</a:t>
                </a:r>
                <a:r>
                  <a:rPr lang="en-US" sz="2400" dirty="0">
                    <a:solidFill>
                      <a:schemeClr val="bg1"/>
                    </a:solidFill>
                    <a:latin typeface="Chalkboard"/>
                    <a:cs typeface="Chalkboard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with potential function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𝜙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halkboard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halkboard"/>
                          </a:rPr>
                          <m:t>∙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, 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suppose</a:t>
                </a:r>
                <a:r>
                  <a:rPr lang="en-US" sz="2400" dirty="0">
                    <a:solidFill>
                      <a:schemeClr val="bg1"/>
                    </a:solidFill>
                    <a:latin typeface="Chalkboard"/>
                    <a:cs typeface="Chalkboard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for any strategy S,</a:t>
                </a:r>
                <a:r>
                  <a:rPr lang="en-US" sz="2400" b="1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 		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Chalkboard"/>
                      </a:rPr>
                      <m:t>𝑨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∙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𝒄𝒐𝒔𝒕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(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𝑺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)≤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𝝓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(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𝑺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)≤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𝑩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∙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𝒄𝒐𝒔𝒕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(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𝑺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)</m:t>
                    </m:r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	  </a:t>
                </a:r>
              </a:p>
              <a:p>
                <a:r>
                  <a:rPr lang="en-US" sz="2400" dirty="0">
                    <a:solidFill>
                      <a:schemeClr val="bg1"/>
                    </a:solidFill>
                    <a:latin typeface="Chalkboard"/>
                    <a:cs typeface="Chalkboard"/>
                  </a:rPr>
                  <a:t>t</a:t>
                </a:r>
                <a:r>
                  <a:rPr lang="en-US" sz="2400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hen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Chalkboard"/>
                      </a:rPr>
                      <m:t>𝑃𝑜𝑆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≤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𝐵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/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𝐴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.</m:t>
                    </m:r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 </a:t>
                </a:r>
                <a:endParaRPr lang="en-US" sz="2400" b="1" dirty="0" smtClean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990600"/>
                <a:ext cx="7924800" cy="1938992"/>
              </a:xfrm>
              <a:prstGeom prst="rect">
                <a:avLst/>
              </a:prstGeom>
              <a:blipFill rotWithShape="0">
                <a:blip r:embed="rId4"/>
                <a:stretch>
                  <a:fillRect l="-1231" t="-2201" b="-4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33800"/>
            <a:ext cx="8991600" cy="487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6"/>
              <p:cNvSpPr txBox="1"/>
              <p:nvPr/>
            </p:nvSpPr>
            <p:spPr>
              <a:xfrm>
                <a:off x="533400" y="3886200"/>
                <a:ext cx="79248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FF00"/>
                    </a:solidFill>
                    <a:latin typeface="Comic Sans MS" pitchFamily="66" charset="0"/>
                    <a:cs typeface="Arial" pitchFamily="34" charset="0"/>
                  </a:rPr>
                  <a:t>Corollary 1:</a:t>
                </a:r>
                <a:endParaRPr lang="en-US" sz="2400" dirty="0" smtClean="0">
                  <a:solidFill>
                    <a:schemeClr val="bg1"/>
                  </a:solidFill>
                  <a:latin typeface="Chalkboard"/>
                  <a:cs typeface="Chalkboard"/>
                </a:endParaRPr>
              </a:p>
              <a:p>
                <a:r>
                  <a:rPr lang="en-US" sz="2400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For Atomic Congestion Game</a:t>
                </a:r>
                <a:r>
                  <a:rPr lang="en-US" sz="2400" dirty="0">
                    <a:solidFill>
                      <a:schemeClr val="bg1"/>
                    </a:solidFill>
                    <a:latin typeface="Chalkboard"/>
                    <a:cs typeface="Chalkboard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with </a:t>
                </a:r>
                <a:r>
                  <a:rPr lang="en-US" sz="2400" dirty="0" smtClean="0">
                    <a:solidFill>
                      <a:schemeClr val="accent6"/>
                    </a:solidFill>
                    <a:latin typeface="Chalkboard"/>
                    <a:cs typeface="Chalkboard"/>
                  </a:rPr>
                  <a:t>linear</a:t>
                </a:r>
                <a:r>
                  <a:rPr lang="en-US" sz="2400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 delays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d>
                      <m:dPr>
                        <m:ctrlPr>
                          <a:rPr lang="en-US" altLang="zh-CN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e>
                    </m:d>
                    <m:r>
                      <a:rPr lang="en-US" altLang="zh-CN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sSub>
                      <m:sSubPr>
                        <m:ctrlPr>
                          <a:rPr lang="en-US" altLang="zh-CN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altLang="zh-CN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),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Chalkboard"/>
                      </a:rPr>
                      <m:t>𝑃𝑜𝑆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≤2</m:t>
                    </m:r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 </a:t>
                </a:r>
                <a:endParaRPr lang="en-US" sz="2400" b="1" dirty="0" smtClean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886200"/>
                <a:ext cx="7924800" cy="1569660"/>
              </a:xfrm>
              <a:prstGeom prst="rect">
                <a:avLst/>
              </a:prstGeom>
              <a:blipFill rotWithShape="0">
                <a:blip r:embed="rId5"/>
                <a:stretch>
                  <a:fillRect l="-1231" t="-27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85469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Network Design Games</a:t>
            </a:r>
            <a:endParaRPr lang="en-US" dirty="0">
              <a:latin typeface="Arial"/>
              <a:cs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tangle 1"/>
              <p:cNvSpPr/>
              <p:nvPr/>
            </p:nvSpPr>
            <p:spPr>
              <a:xfrm>
                <a:off x="304800" y="2825453"/>
                <a:ext cx="8686800" cy="3443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dirty="0" smtClean="0">
                    <a:latin typeface="Arial"/>
                    <a:cs typeface="Arial"/>
                  </a:rPr>
                  <a:t> 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b="1" dirty="0" smtClean="0">
                    <a:latin typeface="Arial"/>
                    <a:cs typeface="Arial"/>
                  </a:rPr>
                  <a:t>n</a:t>
                </a:r>
                <a:r>
                  <a:rPr lang="en-US" dirty="0" smtClean="0">
                    <a:latin typeface="Arial"/>
                    <a:cs typeface="Arial"/>
                  </a:rPr>
                  <a:t> players, each has a strategy set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/>
                    <a:cs typeface="Arial"/>
                  </a:rPr>
                  <a:t> contains paths from A to B.</a:t>
                </a:r>
                <a:endParaRPr lang="en-US" dirty="0" smtClean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 smtClean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Each edge e has a cost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𝑐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/>
                    <a:cs typeface="Arial"/>
                  </a:rPr>
                  <a:t>.</a:t>
                </a:r>
                <a:endParaRPr lang="en-US" dirty="0" smtClean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𝑑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altLang="zh-CN" dirty="0">
                    <a:cs typeface="Arial"/>
                  </a:rPr>
                  <a:t>Fo</a:t>
                </a:r>
                <a:r>
                  <a:rPr lang="en-US" altLang="zh-CN" dirty="0">
                    <a:cs typeface="Arial"/>
                  </a:rPr>
                  <a:t>r</a:t>
                </a:r>
                <a:r>
                  <a:rPr lang="en-US" altLang="zh-CN" dirty="0">
                    <a:cs typeface="Arial"/>
                  </a:rPr>
                  <a:t> any S,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cs typeface="Arial"/>
                      </a:rPr>
                      <m:t>𝑐𝑜𝑠𝑡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𝑆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  <a:cs typeface="Arial"/>
                          </a:rPr>
                          <m:t>𝜖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𝑆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)</m:t>
                        </m:r>
                      </m:e>
                    </m:nary>
                    <m:r>
                      <a:rPr lang="en-US" altLang="zh-CN" i="1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  <a:cs typeface="Arial"/>
                          </a:rPr>
                          <m:t>𝜖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𝑆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sub>
                        </m:sSub>
                      </m:e>
                    </m:nary>
                  </m:oMath>
                </a14:m>
                <a:endParaRPr lang="en-US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47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825453"/>
                <a:ext cx="8686800" cy="3443571"/>
              </a:xfrm>
              <a:prstGeom prst="rect">
                <a:avLst/>
              </a:prstGeom>
              <a:blipFill rotWithShape="0">
                <a:blip r:embed="rId3"/>
                <a:stretch>
                  <a:fillRect l="-421" b="-184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2684675" y="1904999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5451477" y="1828799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3238922" y="1347787"/>
            <a:ext cx="183271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FFFFFF"/>
              </a:solidFill>
            </a:endParaRPr>
          </a:p>
        </p:txBody>
      </p:sp>
      <p:sp>
        <p:nvSpPr>
          <p:cNvPr id="7" name="TextBox 18"/>
          <p:cNvSpPr txBox="1"/>
          <p:nvPr/>
        </p:nvSpPr>
        <p:spPr>
          <a:xfrm>
            <a:off x="1655057" y="1892300"/>
            <a:ext cx="1082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Town A</a:t>
            </a:r>
            <a:endParaRPr lang="en-US" sz="2200" dirty="0">
              <a:latin typeface="Times New Roman"/>
              <a:cs typeface="Times New Roman"/>
            </a:endParaRPr>
          </a:p>
        </p:txBody>
      </p:sp>
      <p:sp>
        <p:nvSpPr>
          <p:cNvPr id="8" name="TextBox 19"/>
          <p:cNvSpPr txBox="1"/>
          <p:nvPr/>
        </p:nvSpPr>
        <p:spPr>
          <a:xfrm>
            <a:off x="6011819" y="1841499"/>
            <a:ext cx="10818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Town B</a:t>
            </a:r>
            <a:endParaRPr lang="en-US" sz="2200" dirty="0">
              <a:latin typeface="Times New Roman"/>
              <a:cs typeface="Times New Roman"/>
            </a:endParaRPr>
          </a:p>
        </p:txBody>
      </p:sp>
      <p:cxnSp>
        <p:nvCxnSpPr>
          <p:cNvPr id="9" name="曲线连接符 8"/>
          <p:cNvCxnSpPr>
            <a:stCxn id="4" idx="7"/>
            <a:endCxn id="5" idx="0"/>
          </p:cNvCxnSpPr>
          <p:nvPr/>
        </p:nvCxnSpPr>
        <p:spPr>
          <a:xfrm rot="5400000" flipH="1" flipV="1">
            <a:off x="4284577" y="592223"/>
            <a:ext cx="143155" cy="2616308"/>
          </a:xfrm>
          <a:prstGeom prst="curvedConnector3">
            <a:avLst>
              <a:gd name="adj1" fmla="val 4493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曲线连接符 9"/>
          <p:cNvCxnSpPr>
            <a:stCxn id="4" idx="5"/>
            <a:endCxn id="5" idx="4"/>
          </p:cNvCxnSpPr>
          <p:nvPr/>
        </p:nvCxnSpPr>
        <p:spPr>
          <a:xfrm rot="5400000" flipH="1" flipV="1">
            <a:off x="4351531" y="982468"/>
            <a:ext cx="9245" cy="2616308"/>
          </a:xfrm>
          <a:prstGeom prst="curvedConnector3">
            <a:avLst>
              <a:gd name="adj1" fmla="val -58241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3956043" y="920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6370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Network Design Games: </a:t>
            </a:r>
            <a:r>
              <a:rPr lang="en-US" dirty="0" err="1" smtClean="0">
                <a:latin typeface="Arial"/>
                <a:cs typeface="Arial"/>
              </a:rPr>
              <a:t>PoA</a:t>
            </a:r>
            <a:endParaRPr lang="en-US" dirty="0">
              <a:latin typeface="Arial"/>
              <a:cs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tangle 1"/>
              <p:cNvSpPr/>
              <p:nvPr/>
            </p:nvSpPr>
            <p:spPr>
              <a:xfrm>
                <a:off x="381000" y="2652712"/>
                <a:ext cx="8686800" cy="46958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dirty="0" smtClean="0">
                    <a:latin typeface="Arial"/>
                    <a:cs typeface="Arial"/>
                  </a:rPr>
                  <a:t> 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Two Nash for this game:</a:t>
                </a:r>
              </a:p>
              <a:p>
                <a:pPr marL="800100" lvl="1" indent="-342900">
                  <a:lnSpc>
                    <a:spcPct val="12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l"/>
                </a:pPr>
                <a:r>
                  <a:rPr lang="en-US" dirty="0" smtClean="0">
                    <a:latin typeface="Arial"/>
                    <a:cs typeface="Arial"/>
                  </a:rPr>
                  <a:t>All choose top: with delay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1+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  <a:cs typeface="Arial"/>
                          </a:rPr>
                          <m:t>𝜀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 smtClean="0">
                    <a:latin typeface="Arial"/>
                    <a:cs typeface="Arial"/>
                  </a:rPr>
                  <a:t>.</a:t>
                </a:r>
              </a:p>
              <a:p>
                <a:pPr marL="800100" lvl="1" indent="-342900">
                  <a:lnSpc>
                    <a:spcPct val="12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l"/>
                </a:pPr>
                <a:r>
                  <a:rPr lang="en-US" dirty="0" smtClean="0">
                    <a:latin typeface="Arial"/>
                    <a:cs typeface="Arial"/>
                  </a:rPr>
                  <a:t>All choose bottom: with delay 1.</a:t>
                </a:r>
                <a:endParaRPr lang="en-US" dirty="0" smtClean="0">
                  <a:latin typeface="Arial"/>
                  <a:cs typeface="Arial"/>
                </a:endParaRPr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endParaRPr lang="en-US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/>
                      </a:rPr>
                      <m:t>𝑃𝑜𝐴</m:t>
                    </m:r>
                  </m:oMath>
                </a14:m>
                <a:r>
                  <a:rPr lang="en-US" dirty="0" smtClean="0">
                    <a:latin typeface="Arial"/>
                    <a:cs typeface="Arial"/>
                  </a:rPr>
                  <a:t> can at most be n:</a:t>
                </a:r>
              </a:p>
              <a:p>
                <a:pPr lvl="1"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dirty="0" smtClean="0">
                    <a:latin typeface="Arial"/>
                    <a:cs typeface="Arial"/>
                  </a:rPr>
                  <a:t>For any 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/>
                      </a:rPr>
                      <m:t>𝑃</m:t>
                    </m:r>
                  </m:oMath>
                </a14:m>
                <a:r>
                  <a:rPr lang="en-US" dirty="0" smtClean="0">
                    <a:latin typeface="Arial"/>
                    <a:cs typeface="Arial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𝑐𝑜𝑠𝑡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/>
                      </a:rPr>
                      <m:t>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/>
                      </a:rPr>
                      <m:t>)≤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𝑐𝑜𝑠𝑡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𝑂𝑃𝑇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, 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)≤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𝑒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𝜖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𝑂𝑃𝑇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sub>
                        </m:sSub>
                      </m:e>
                    </m:nary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≤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𝑐𝑜𝑠𝑡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𝑂𝑃𝑇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)</m:t>
                    </m:r>
                  </m:oMath>
                </a14:m>
                <a:endParaRPr lang="en-US" dirty="0" smtClean="0">
                  <a:latin typeface="Arial"/>
                  <a:cs typeface="Arial"/>
                </a:endParaRPr>
              </a:p>
              <a:p>
                <a:pPr lvl="1">
                  <a:lnSpc>
                    <a:spcPct val="120000"/>
                  </a:lnSpc>
                  <a:spcAft>
                    <a:spcPts val="600"/>
                  </a:spcAft>
                </a:pPr>
                <a:endParaRPr lang="en-US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cs typeface="Arial"/>
                      </a:rPr>
                      <m:t>𝑃𝑜𝐴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/>
                      </a:rPr>
                      <m:t>𝑛</m:t>
                    </m:r>
                  </m:oMath>
                </a14:m>
                <a:endParaRPr lang="en-US" dirty="0" smtClean="0">
                  <a:latin typeface="Arial"/>
                  <a:cs typeface="Arial"/>
                </a:endParaRPr>
              </a:p>
              <a:p>
                <a:pPr marL="742950" lvl="1" indent="-285750">
                  <a:lnSpc>
                    <a:spcPct val="12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l"/>
                </a:pPr>
                <a:endParaRPr lang="en-US" dirty="0" smtClean="0">
                  <a:latin typeface="Arial"/>
                  <a:cs typeface="Arial"/>
                </a:endParaRPr>
              </a:p>
              <a:p>
                <a:pPr marL="742950" lvl="1" indent="-285750">
                  <a:lnSpc>
                    <a:spcPct val="12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l"/>
                </a:pPr>
                <a:endParaRPr lang="en-US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47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652712"/>
                <a:ext cx="8686800" cy="4695837"/>
              </a:xfrm>
              <a:prstGeom prst="rect">
                <a:avLst/>
              </a:prstGeom>
              <a:blipFill rotWithShape="0">
                <a:blip r:embed="rId3"/>
                <a:stretch>
                  <a:fillRect l="-4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2684675" y="1904999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5451477" y="1828799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3238922" y="1347787"/>
            <a:ext cx="183271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FFFFFF"/>
              </a:solidFill>
            </a:endParaRPr>
          </a:p>
        </p:txBody>
      </p:sp>
      <p:sp>
        <p:nvSpPr>
          <p:cNvPr id="7" name="TextBox 18"/>
          <p:cNvSpPr txBox="1"/>
          <p:nvPr/>
        </p:nvSpPr>
        <p:spPr>
          <a:xfrm>
            <a:off x="1655057" y="1892300"/>
            <a:ext cx="1082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Town A</a:t>
            </a:r>
            <a:endParaRPr lang="en-US" sz="2200" dirty="0">
              <a:latin typeface="Times New Roman"/>
              <a:cs typeface="Times New Roman"/>
            </a:endParaRPr>
          </a:p>
        </p:txBody>
      </p:sp>
      <p:sp>
        <p:nvSpPr>
          <p:cNvPr id="8" name="TextBox 19"/>
          <p:cNvSpPr txBox="1"/>
          <p:nvPr/>
        </p:nvSpPr>
        <p:spPr>
          <a:xfrm>
            <a:off x="6011819" y="1841499"/>
            <a:ext cx="10818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Town B</a:t>
            </a:r>
            <a:endParaRPr lang="en-US" sz="2200" dirty="0">
              <a:latin typeface="Times New Roman"/>
              <a:cs typeface="Times New Roman"/>
            </a:endParaRPr>
          </a:p>
        </p:txBody>
      </p:sp>
      <p:cxnSp>
        <p:nvCxnSpPr>
          <p:cNvPr id="9" name="曲线连接符 8"/>
          <p:cNvCxnSpPr>
            <a:stCxn id="4" idx="7"/>
            <a:endCxn id="5" idx="0"/>
          </p:cNvCxnSpPr>
          <p:nvPr/>
        </p:nvCxnSpPr>
        <p:spPr>
          <a:xfrm rot="5400000" flipH="1" flipV="1">
            <a:off x="4284577" y="592223"/>
            <a:ext cx="143155" cy="2616308"/>
          </a:xfrm>
          <a:prstGeom prst="curvedConnector3">
            <a:avLst>
              <a:gd name="adj1" fmla="val 4493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曲线连接符 9"/>
          <p:cNvCxnSpPr>
            <a:stCxn id="4" idx="5"/>
            <a:endCxn id="5" idx="4"/>
          </p:cNvCxnSpPr>
          <p:nvPr/>
        </p:nvCxnSpPr>
        <p:spPr>
          <a:xfrm rot="5400000" flipH="1" flipV="1">
            <a:off x="4351531" y="982468"/>
            <a:ext cx="9245" cy="2616308"/>
          </a:xfrm>
          <a:prstGeom prst="curvedConnector3">
            <a:avLst>
              <a:gd name="adj1" fmla="val -58241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3956043" y="920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3781474" y="920013"/>
                <a:ext cx="11493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zh-CN" altLang="en-US" b="0" i="1" smtClean="0"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474" y="920013"/>
                <a:ext cx="114935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本框 12"/>
              <p:cNvSpPr txBox="1"/>
              <p:nvPr/>
            </p:nvSpPr>
            <p:spPr>
              <a:xfrm>
                <a:off x="3786554" y="2452967"/>
                <a:ext cx="11493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554" y="2452967"/>
                <a:ext cx="114935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文本框 14"/>
              <p:cNvSpPr txBox="1"/>
              <p:nvPr/>
            </p:nvSpPr>
            <p:spPr>
              <a:xfrm>
                <a:off x="5257800" y="3721019"/>
                <a:ext cx="3390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−→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𝑃𝑜𝐴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721019"/>
                <a:ext cx="339039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3224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Network Design Games: </a:t>
            </a:r>
            <a:r>
              <a:rPr lang="en-US" dirty="0" err="1" smtClean="0">
                <a:latin typeface="Arial"/>
                <a:cs typeface="Arial"/>
              </a:rPr>
              <a:t>PoS</a:t>
            </a:r>
            <a:endParaRPr lang="en-US" dirty="0">
              <a:latin typeface="Arial"/>
              <a:cs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tangle 1"/>
              <p:cNvSpPr/>
              <p:nvPr/>
            </p:nvSpPr>
            <p:spPr>
              <a:xfrm>
                <a:off x="253358" y="817880"/>
                <a:ext cx="8686800" cy="26115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dirty="0" smtClean="0">
                    <a:latin typeface="Arial"/>
                    <a:cs typeface="Arial"/>
                  </a:rPr>
                  <a:t> 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Potential Function 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  <a:cs typeface="Arial"/>
                      </a:rPr>
                      <m:t>𝜙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𝑆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i="1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∈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𝑆</m:t>
                        </m:r>
                      </m:sub>
                      <m:sup/>
                      <m:e>
                        <m:nary>
                          <m:naryPr>
                            <m:chr m:val="∑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𝑖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=1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cs typeface="Arial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cs typeface="Arial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cs typeface="Arial"/>
                                  </a:rPr>
                                  <m:t>𝑒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(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𝑆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/>
                              </a:rPr>
                              <m:t>)</m:t>
                            </m:r>
                          </m:sup>
                          <m:e>
                            <m:f>
                              <m:fPr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  <a:cs typeface="Arial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  <a:cs typeface="Arial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  <a:cs typeface="Arial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  <a:cs typeface="Arial"/>
                                      </a:rPr>
                                      <m:t>𝑒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cs typeface="Arial"/>
                                  </a:rPr>
                                  <m:t>𝑖</m:t>
                                </m:r>
                              </m:den>
                            </m:f>
                          </m:e>
                        </m:nary>
                      </m:e>
                    </m:nary>
                    <m:r>
                      <a:rPr lang="en-US" altLang="zh-CN" b="0" i="1" smtClean="0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  <a:cs typeface="Arial"/>
                          </a:rPr>
                          <m:t>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/>
                          </a:rPr>
                          <m:t>𝑆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∙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𝐻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/>
                                  </a:rPr>
                                  <m:t>𝑒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(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𝑆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)</m:t>
                            </m:r>
                          </m:sub>
                        </m:sSub>
                      </m:e>
                    </m:nary>
                  </m:oMath>
                </a14:m>
                <a:endParaRPr lang="en-US" dirty="0">
                  <a:latin typeface="Arial"/>
                  <a:cs typeface="Arial"/>
                </a:endParaRPr>
              </a:p>
              <a:p>
                <a:pPr lvl="1">
                  <a:lnSpc>
                    <a:spcPct val="120000"/>
                  </a:lnSpc>
                  <a:spcAft>
                    <a:spcPts val="600"/>
                  </a:spcAft>
                </a:pPr>
                <a:endParaRPr lang="en-US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14:m>
                  <m:oMath xmlns:m="http://schemas.openxmlformats.org/officeDocument/2006/math"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𝑐𝑜𝑠𝑡</m:t>
                    </m:r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(</m:t>
                    </m:r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𝑆</m:t>
                    </m:r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)≤</m:t>
                    </m:r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𝜙</m:t>
                    </m:r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(</m:t>
                    </m:r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𝑆</m:t>
                    </m:r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)≤</m:t>
                    </m:r>
                    <m:sSub>
                      <m:sSubPr>
                        <m:ctrlP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∙</m:t>
                    </m:r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𝑐𝑜𝑠𝑡</m:t>
                    </m:r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(</m:t>
                    </m:r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𝑆</m:t>
                    </m:r>
                    <m:r>
                      <a:rPr lang="en-US" altLang="zh-CN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/>
                      </a:rPr>
                      <m:t>)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Arial"/>
                  <a:cs typeface="Arial"/>
                </a:endParaRPr>
              </a:p>
              <a:p>
                <a:pPr marL="742950" lvl="1" indent="-285750">
                  <a:lnSpc>
                    <a:spcPct val="12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l"/>
                </a:pPr>
                <a:endParaRPr lang="en-US" dirty="0" smtClean="0">
                  <a:latin typeface="Arial"/>
                  <a:cs typeface="Arial"/>
                </a:endParaRPr>
              </a:p>
              <a:p>
                <a:pPr marL="742950" lvl="1" indent="-285750">
                  <a:lnSpc>
                    <a:spcPct val="12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l"/>
                </a:pPr>
                <a:endParaRPr lang="en-US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47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58" y="817880"/>
                <a:ext cx="8686800" cy="2611549"/>
              </a:xfrm>
              <a:prstGeom prst="rect">
                <a:avLst/>
              </a:prstGeom>
              <a:blipFill rotWithShape="0">
                <a:blip r:embed="rId3"/>
                <a:stretch>
                  <a:fillRect l="-4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框 2"/>
          <p:cNvSpPr txBox="1"/>
          <p:nvPr/>
        </p:nvSpPr>
        <p:spPr>
          <a:xfrm>
            <a:off x="6705600" y="1143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Harmonic Number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6" name="Picture 3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58" y="3017460"/>
            <a:ext cx="8991600" cy="487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6"/>
              <p:cNvSpPr txBox="1"/>
              <p:nvPr/>
            </p:nvSpPr>
            <p:spPr>
              <a:xfrm>
                <a:off x="634358" y="3386279"/>
                <a:ext cx="79248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FF00"/>
                    </a:solidFill>
                    <a:latin typeface="Comic Sans MS" pitchFamily="66" charset="0"/>
                    <a:cs typeface="Arial" pitchFamily="34" charset="0"/>
                  </a:rPr>
                  <a:t>Corollary </a:t>
                </a:r>
                <a:r>
                  <a:rPr lang="en-US" sz="2400" b="1" dirty="0" smtClean="0">
                    <a:solidFill>
                      <a:srgbClr val="FFFF00"/>
                    </a:solidFill>
                    <a:latin typeface="Comic Sans MS" pitchFamily="66" charset="0"/>
                    <a:cs typeface="Arial" pitchFamily="34" charset="0"/>
                  </a:rPr>
                  <a:t>2:</a:t>
                </a:r>
                <a:endParaRPr lang="en-US" sz="2400" dirty="0" smtClean="0">
                  <a:solidFill>
                    <a:schemeClr val="bg1"/>
                  </a:solidFill>
                  <a:latin typeface="Chalkboard"/>
                  <a:cs typeface="Chalkboard"/>
                </a:endParaRPr>
              </a:p>
              <a:p>
                <a:r>
                  <a:rPr lang="en-US" sz="2400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For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Network Design Game with n players,</a:t>
                </a:r>
              </a:p>
              <a:p>
                <a:r>
                  <a:rPr lang="en-US" sz="2400" dirty="0" smtClean="0">
                    <a:solidFill>
                      <a:schemeClr val="bg1"/>
                    </a:solidFill>
                    <a:latin typeface="Chalkboard"/>
                    <a:cs typeface="Chalkboard"/>
                  </a:rPr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halkboard"/>
                        </a:rPr>
                        <m:t>𝑃𝑜𝑆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halkboard"/>
                        </a:rPr>
                        <m:t>≤</m:t>
                      </m:r>
                      <m:sSub>
                        <m:sSubPr>
                          <m:ctrlPr>
                            <a:rPr lang="en-US" altLang="zh-CN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halkboard"/>
                            </a:rPr>
                          </m:ctrlPr>
                        </m:sSubPr>
                        <m:e>
                          <m:r>
                            <a:rPr lang="en-US" altLang="zh-CN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halkboard"/>
                            </a:rPr>
                            <m:t>𝐻</m:t>
                          </m:r>
                        </m:e>
                        <m:sub>
                          <m:r>
                            <a:rPr lang="en-US" altLang="zh-CN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halkboard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800" i="1" dirty="0">
                  <a:solidFill>
                    <a:schemeClr val="bg1"/>
                  </a:solidFill>
                  <a:latin typeface="Cambria Math" panose="02040503050406030204" pitchFamily="18" charset="0"/>
                  <a:cs typeface="Chalkboard"/>
                </a:endParaRPr>
              </a:p>
            </p:txBody>
          </p:sp>
        </mc:Choice>
        <mc:Fallback>
          <p:sp>
            <p:nvSpPr>
              <p:cNvPr id="1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358" y="3386279"/>
                <a:ext cx="7924800" cy="1631216"/>
              </a:xfrm>
              <a:prstGeom prst="rect">
                <a:avLst/>
              </a:prstGeom>
              <a:blipFill rotWithShape="0">
                <a:blip r:embed="rId5"/>
                <a:stretch>
                  <a:fillRect l="-1154" t="-26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9813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6900" y="808335"/>
            <a:ext cx="10551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Menu</a:t>
            </a:r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42712" y="1371600"/>
            <a:ext cx="1204118" cy="914400"/>
            <a:chOff x="1459706" y="1270794"/>
            <a:chExt cx="686594" cy="560388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2438112" y="2057400"/>
            <a:ext cx="3105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rgbClr val="FFFFFF"/>
                </a:solidFill>
                <a:latin typeface="Arial"/>
                <a:cs typeface="Arial"/>
              </a:rPr>
              <a:t>Atomic Congestion Game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112" y="2819400"/>
            <a:ext cx="2308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rgbClr val="FFFFFF"/>
                </a:solidFill>
                <a:latin typeface="Arial"/>
                <a:cs typeface="Arial"/>
              </a:rPr>
              <a:t>Potential Function</a:t>
            </a:r>
            <a:endParaRPr lang="en-US" altLang="zh-CN" sz="2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142712" y="1372394"/>
            <a:ext cx="1204118" cy="1675606"/>
            <a:chOff x="1459706" y="1270794"/>
            <a:chExt cx="686594" cy="560388"/>
          </a:xfrm>
        </p:grpSpPr>
        <p:cxnSp>
          <p:nvCxnSpPr>
            <p:cNvPr id="14" name="Straight Connector 13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142712" y="1932782"/>
            <a:ext cx="1204118" cy="1877218"/>
            <a:chOff x="1459706" y="1270794"/>
            <a:chExt cx="686594" cy="560388"/>
          </a:xfrm>
        </p:grpSpPr>
        <p:cxnSp>
          <p:nvCxnSpPr>
            <p:cNvPr id="17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Box 10"/>
          <p:cNvSpPr txBox="1"/>
          <p:nvPr/>
        </p:nvSpPr>
        <p:spPr>
          <a:xfrm>
            <a:off x="2438112" y="3604625"/>
            <a:ext cx="1454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err="1" smtClean="0">
                <a:solidFill>
                  <a:srgbClr val="FFFFFF"/>
                </a:solidFill>
                <a:latin typeface="Arial"/>
                <a:cs typeface="Arial"/>
              </a:rPr>
              <a:t>PoA</a:t>
            </a:r>
            <a:r>
              <a:rPr lang="en-US" altLang="zh-CN" sz="2000" dirty="0" smtClean="0">
                <a:solidFill>
                  <a:srgbClr val="FFFFFF"/>
                </a:solidFill>
                <a:latin typeface="Arial"/>
                <a:cs typeface="Arial"/>
              </a:rPr>
              <a:t> &amp; </a:t>
            </a:r>
            <a:r>
              <a:rPr lang="en-US" altLang="zh-CN" sz="2000" dirty="0" err="1" smtClean="0">
                <a:solidFill>
                  <a:srgbClr val="FFFFFF"/>
                </a:solidFill>
                <a:latin typeface="Arial"/>
                <a:cs typeface="Arial"/>
              </a:rPr>
              <a:t>PoS</a:t>
            </a:r>
            <a:endParaRPr lang="en-US" altLang="zh-CN" sz="2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pSp>
        <p:nvGrpSpPr>
          <p:cNvPr id="20" name="Group 15"/>
          <p:cNvGrpSpPr/>
          <p:nvPr/>
        </p:nvGrpSpPr>
        <p:grpSpPr>
          <a:xfrm>
            <a:off x="1142712" y="2736647"/>
            <a:ext cx="1204118" cy="1877218"/>
            <a:chOff x="1459706" y="1270794"/>
            <a:chExt cx="686594" cy="560388"/>
          </a:xfrm>
        </p:grpSpPr>
        <p:cxnSp>
          <p:nvCxnSpPr>
            <p:cNvPr id="21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TextBox 10"/>
          <p:cNvSpPr txBox="1"/>
          <p:nvPr/>
        </p:nvSpPr>
        <p:spPr>
          <a:xfrm>
            <a:off x="2438111" y="4389850"/>
            <a:ext cx="27638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rgbClr val="FFFFFF"/>
                </a:solidFill>
                <a:latin typeface="Arial"/>
                <a:cs typeface="Arial"/>
              </a:rPr>
              <a:t>Network Design Game</a:t>
            </a:r>
            <a:endParaRPr lang="en-US" altLang="zh-CN" sz="200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00144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2413918" y="2477294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5180720" y="2401094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968165" y="1920082"/>
            <a:ext cx="183271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84300" y="2464595"/>
            <a:ext cx="1082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Town A</a:t>
            </a:r>
            <a:endParaRPr lang="en-US" sz="2200" dirty="0">
              <a:latin typeface="Times New Roman"/>
              <a:cs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41062" y="2413794"/>
            <a:ext cx="10818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Town B</a:t>
            </a:r>
            <a:endParaRPr lang="en-US" sz="2200" dirty="0"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4700" y="4000500"/>
            <a:ext cx="5992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Suppose 100 drivers leave from town A towards town B.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4700" y="4833442"/>
            <a:ext cx="3755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What is the traffic on the network?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019300" y="4400610"/>
            <a:ext cx="5561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Every driver wants to minimize her own travel time.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2019300" y="5332968"/>
            <a:ext cx="6823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In any unbalanced traffic pattern, all drivers on the most loaded path have incentive to switch their path.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37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Traffic Routing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" name="曲线连接符 2"/>
          <p:cNvCxnSpPr>
            <a:stCxn id="9" idx="7"/>
            <a:endCxn id="12" idx="0"/>
          </p:cNvCxnSpPr>
          <p:nvPr/>
        </p:nvCxnSpPr>
        <p:spPr>
          <a:xfrm rot="5400000" flipH="1" flipV="1">
            <a:off x="4013820" y="1164518"/>
            <a:ext cx="143155" cy="2616308"/>
          </a:xfrm>
          <a:prstGeom prst="curvedConnector3">
            <a:avLst>
              <a:gd name="adj1" fmla="val 4493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曲线连接符 4"/>
          <p:cNvCxnSpPr>
            <a:stCxn id="9" idx="5"/>
            <a:endCxn id="12" idx="4"/>
          </p:cNvCxnSpPr>
          <p:nvPr/>
        </p:nvCxnSpPr>
        <p:spPr>
          <a:xfrm rot="5400000" flipH="1" flipV="1">
            <a:off x="4080774" y="1554763"/>
            <a:ext cx="9245" cy="2616308"/>
          </a:xfrm>
          <a:prstGeom prst="curvedConnector3">
            <a:avLst>
              <a:gd name="adj1" fmla="val -58241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3685286" y="150165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hour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3506045" y="3492544"/>
            <a:ext cx="130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x/100 hours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53156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2413918" y="2477294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5180720" y="2401094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968165" y="1920082"/>
            <a:ext cx="183271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84300" y="2464595"/>
            <a:ext cx="1082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Town A</a:t>
            </a:r>
            <a:endParaRPr lang="en-US" sz="2200" dirty="0">
              <a:latin typeface="Times New Roman"/>
              <a:cs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41062" y="2413794"/>
            <a:ext cx="10818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Town B</a:t>
            </a:r>
            <a:endParaRPr lang="en-US" sz="2200" dirty="0">
              <a:latin typeface="Times New Roman"/>
              <a:cs typeface="Times New Roman"/>
            </a:endParaRPr>
          </a:p>
        </p:txBody>
      </p:sp>
      <p:sp>
        <p:nvSpPr>
          <p:cNvPr id="37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Traffic Routing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" name="曲线连接符 2"/>
          <p:cNvCxnSpPr>
            <a:stCxn id="9" idx="7"/>
            <a:endCxn id="12" idx="0"/>
          </p:cNvCxnSpPr>
          <p:nvPr/>
        </p:nvCxnSpPr>
        <p:spPr>
          <a:xfrm rot="5400000" flipH="1" flipV="1">
            <a:off x="4013820" y="1164518"/>
            <a:ext cx="143155" cy="2616308"/>
          </a:xfrm>
          <a:prstGeom prst="curvedConnector3">
            <a:avLst>
              <a:gd name="adj1" fmla="val 4493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曲线连接符 4"/>
          <p:cNvCxnSpPr>
            <a:stCxn id="9" idx="5"/>
            <a:endCxn id="12" idx="4"/>
          </p:cNvCxnSpPr>
          <p:nvPr/>
        </p:nvCxnSpPr>
        <p:spPr>
          <a:xfrm rot="5400000" flipH="1" flipV="1">
            <a:off x="4080774" y="1554763"/>
            <a:ext cx="9245" cy="2616308"/>
          </a:xfrm>
          <a:prstGeom prst="curvedConnector3">
            <a:avLst>
              <a:gd name="adj1" fmla="val -58241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"/>
          <p:cNvSpPr/>
          <p:nvPr/>
        </p:nvSpPr>
        <p:spPr>
          <a:xfrm>
            <a:off x="452437" y="3825877"/>
            <a:ext cx="8686800" cy="2471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If both paths have 50, average delay is 0.75 hours.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In a NE, every one goes bottom. Average delay is 1 hour.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NE leads to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slower</a:t>
            </a:r>
            <a:r>
              <a:rPr lang="en-US" dirty="0" smtClean="0">
                <a:latin typeface="Arial"/>
                <a:cs typeface="Arial"/>
              </a:rPr>
              <a:t> travel times !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685286" y="150165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hour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3506045" y="3492544"/>
            <a:ext cx="130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x/100 hours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23824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2413918" y="2477294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3832791" y="1867694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832791" y="3010694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5180720" y="2401094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13" name="AutoShape 8"/>
          <p:cNvCxnSpPr>
            <a:cxnSpLocks noChangeShapeType="1"/>
            <a:stCxn id="9" idx="7"/>
            <a:endCxn id="10" idx="2"/>
          </p:cNvCxnSpPr>
          <p:nvPr/>
        </p:nvCxnSpPr>
        <p:spPr bwMode="auto">
          <a:xfrm flipV="1">
            <a:off x="2777504" y="2096294"/>
            <a:ext cx="1055287" cy="4476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9"/>
          <p:cNvCxnSpPr>
            <a:cxnSpLocks noChangeShapeType="1"/>
            <a:stCxn id="10" idx="6"/>
            <a:endCxn id="12" idx="1"/>
          </p:cNvCxnSpPr>
          <p:nvPr/>
        </p:nvCxnSpPr>
        <p:spPr bwMode="auto">
          <a:xfrm>
            <a:off x="4258453" y="2096294"/>
            <a:ext cx="984343" cy="37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0"/>
          <p:cNvCxnSpPr>
            <a:cxnSpLocks noChangeShapeType="1"/>
            <a:stCxn id="9" idx="5"/>
            <a:endCxn id="11" idx="2"/>
          </p:cNvCxnSpPr>
          <p:nvPr/>
        </p:nvCxnSpPr>
        <p:spPr bwMode="auto">
          <a:xfrm>
            <a:off x="2777504" y="2867819"/>
            <a:ext cx="1055287" cy="37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1"/>
          <p:cNvCxnSpPr>
            <a:cxnSpLocks noChangeShapeType="1"/>
            <a:stCxn id="11" idx="6"/>
            <a:endCxn id="12" idx="3"/>
          </p:cNvCxnSpPr>
          <p:nvPr/>
        </p:nvCxnSpPr>
        <p:spPr bwMode="auto">
          <a:xfrm flipV="1">
            <a:off x="4258453" y="2791619"/>
            <a:ext cx="984343" cy="4476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968165" y="1920082"/>
            <a:ext cx="183271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84300" y="2464595"/>
            <a:ext cx="1082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Town A</a:t>
            </a:r>
            <a:endParaRPr lang="en-US" sz="2200" dirty="0">
              <a:latin typeface="Times New Roman"/>
              <a:cs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41062" y="2413794"/>
            <a:ext cx="10818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Town B</a:t>
            </a:r>
            <a:endParaRPr lang="en-US" sz="2200" dirty="0">
              <a:latin typeface="Times New Roman"/>
              <a:cs typeface="Times New Roman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552700" y="1219200"/>
            <a:ext cx="2768600" cy="1028700"/>
            <a:chOff x="2552700" y="1219200"/>
            <a:chExt cx="2768600" cy="1028700"/>
          </a:xfrm>
        </p:grpSpPr>
        <p:sp>
          <p:nvSpPr>
            <p:cNvPr id="31" name="Freeform 30"/>
            <p:cNvSpPr/>
            <p:nvPr/>
          </p:nvSpPr>
          <p:spPr bwMode="auto">
            <a:xfrm>
              <a:off x="2552700" y="1515533"/>
              <a:ext cx="2768600" cy="732367"/>
            </a:xfrm>
            <a:custGeom>
              <a:avLst/>
              <a:gdLst>
                <a:gd name="connsiteX0" fmla="*/ 0 w 2768600"/>
                <a:gd name="connsiteY0" fmla="*/ 732367 h 732367"/>
                <a:gd name="connsiteX1" fmla="*/ 1333500 w 2768600"/>
                <a:gd name="connsiteY1" fmla="*/ 21167 h 732367"/>
                <a:gd name="connsiteX2" fmla="*/ 2768600 w 2768600"/>
                <a:gd name="connsiteY2" fmla="*/ 605367 h 73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8600" h="732367">
                  <a:moveTo>
                    <a:pt x="0" y="732367"/>
                  </a:moveTo>
                  <a:cubicBezTo>
                    <a:pt x="436033" y="387350"/>
                    <a:pt x="872067" y="42334"/>
                    <a:pt x="1333500" y="21167"/>
                  </a:cubicBezTo>
                  <a:cubicBezTo>
                    <a:pt x="1794933" y="0"/>
                    <a:pt x="2768600" y="605367"/>
                    <a:pt x="2768600" y="605367"/>
                  </a:cubicBezTo>
                </a:path>
              </a:pathLst>
            </a:custGeom>
            <a:noFill/>
            <a:ln w="44450" cap="flat" cmpd="sng" algn="ctr">
              <a:solidFill>
                <a:srgbClr val="63BE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63BEFF"/>
                </a:solidFill>
                <a:effectLst/>
                <a:latin typeface="Tahoma" pitchFamily="-112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040109" y="1219200"/>
              <a:ext cx="4366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63BEFF"/>
                  </a:solidFill>
                </a:rPr>
                <a:t>50</a:t>
              </a:r>
              <a:endParaRPr lang="en-US" dirty="0">
                <a:solidFill>
                  <a:srgbClr val="63BEFF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705100" y="3010694"/>
            <a:ext cx="2768600" cy="965438"/>
            <a:chOff x="2705100" y="3010694"/>
            <a:chExt cx="2768600" cy="965438"/>
          </a:xfrm>
        </p:grpSpPr>
        <p:sp>
          <p:nvSpPr>
            <p:cNvPr id="32" name="Freeform 31"/>
            <p:cNvSpPr/>
            <p:nvPr/>
          </p:nvSpPr>
          <p:spPr bwMode="auto">
            <a:xfrm flipV="1">
              <a:off x="2705100" y="3010694"/>
              <a:ext cx="2768600" cy="732367"/>
            </a:xfrm>
            <a:custGeom>
              <a:avLst/>
              <a:gdLst>
                <a:gd name="connsiteX0" fmla="*/ 0 w 2768600"/>
                <a:gd name="connsiteY0" fmla="*/ 732367 h 732367"/>
                <a:gd name="connsiteX1" fmla="*/ 1333500 w 2768600"/>
                <a:gd name="connsiteY1" fmla="*/ 21167 h 732367"/>
                <a:gd name="connsiteX2" fmla="*/ 2768600 w 2768600"/>
                <a:gd name="connsiteY2" fmla="*/ 605367 h 73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8600" h="732367">
                  <a:moveTo>
                    <a:pt x="0" y="732367"/>
                  </a:moveTo>
                  <a:cubicBezTo>
                    <a:pt x="436033" y="387350"/>
                    <a:pt x="872067" y="42334"/>
                    <a:pt x="1333500" y="21167"/>
                  </a:cubicBezTo>
                  <a:cubicBezTo>
                    <a:pt x="1794933" y="0"/>
                    <a:pt x="2768600" y="605367"/>
                    <a:pt x="2768600" y="605367"/>
                  </a:cubicBezTo>
                </a:path>
              </a:pathLst>
            </a:custGeom>
            <a:noFill/>
            <a:ln w="44450" cap="flat" cmpd="sng" algn="ctr">
              <a:solidFill>
                <a:srgbClr val="63BE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-112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58453" y="3606800"/>
              <a:ext cx="4366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63BEFF"/>
                  </a:solidFill>
                </a:rPr>
                <a:t>50</a:t>
              </a:r>
              <a:endParaRPr lang="en-US" dirty="0">
                <a:solidFill>
                  <a:srgbClr val="63BEFF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988761" y="4598841"/>
            <a:ext cx="713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/>
                <a:cs typeface="Times New Roman"/>
              </a:rPr>
              <a:t>Delay is 1.5 hours for everybody at the unique Nash equilibrium</a:t>
            </a:r>
            <a:endParaRPr lang="en-US" sz="2000" i="1" dirty="0">
              <a:latin typeface="Times New Roman"/>
              <a:cs typeface="Times New Roman"/>
            </a:endParaRPr>
          </a:p>
        </p:txBody>
      </p:sp>
      <p:sp>
        <p:nvSpPr>
          <p:cNvPr id="37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Traffic Routing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2368158" y="1808202"/>
            <a:ext cx="130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x/100 hours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4556771" y="1802077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hour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2606910" y="3197092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hour</a:t>
            </a:r>
            <a:endParaRPr lang="zh-CN" alt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4377326" y="3189141"/>
            <a:ext cx="130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x/100 hours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9125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2413918" y="2477294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3832791" y="1867694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4" name="Oval 6"/>
          <p:cNvSpPr>
            <a:spLocks noChangeArrowheads="1"/>
          </p:cNvSpPr>
          <p:nvPr/>
        </p:nvSpPr>
        <p:spPr bwMode="auto">
          <a:xfrm>
            <a:off x="3832791" y="3010694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5" name="Oval 7"/>
          <p:cNvSpPr>
            <a:spLocks noChangeArrowheads="1"/>
          </p:cNvSpPr>
          <p:nvPr/>
        </p:nvSpPr>
        <p:spPr bwMode="auto">
          <a:xfrm>
            <a:off x="5180720" y="2401094"/>
            <a:ext cx="425662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26" name="AutoShape 8"/>
          <p:cNvCxnSpPr>
            <a:cxnSpLocks noChangeShapeType="1"/>
            <a:stCxn id="22" idx="7"/>
            <a:endCxn id="23" idx="2"/>
          </p:cNvCxnSpPr>
          <p:nvPr/>
        </p:nvCxnSpPr>
        <p:spPr bwMode="auto">
          <a:xfrm flipV="1">
            <a:off x="2777504" y="2096294"/>
            <a:ext cx="1055287" cy="4476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9"/>
          <p:cNvCxnSpPr>
            <a:cxnSpLocks noChangeShapeType="1"/>
            <a:stCxn id="23" idx="6"/>
            <a:endCxn id="25" idx="1"/>
          </p:cNvCxnSpPr>
          <p:nvPr/>
        </p:nvCxnSpPr>
        <p:spPr bwMode="auto">
          <a:xfrm>
            <a:off x="4258453" y="2096294"/>
            <a:ext cx="984343" cy="37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" name="AutoShape 10"/>
          <p:cNvCxnSpPr>
            <a:cxnSpLocks noChangeShapeType="1"/>
            <a:stCxn id="22" idx="5"/>
            <a:endCxn id="24" idx="2"/>
          </p:cNvCxnSpPr>
          <p:nvPr/>
        </p:nvCxnSpPr>
        <p:spPr bwMode="auto">
          <a:xfrm>
            <a:off x="2777504" y="2867819"/>
            <a:ext cx="1055287" cy="37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AutoShape 11"/>
          <p:cNvCxnSpPr>
            <a:cxnSpLocks noChangeShapeType="1"/>
            <a:stCxn id="24" idx="6"/>
            <a:endCxn id="25" idx="3"/>
          </p:cNvCxnSpPr>
          <p:nvPr/>
        </p:nvCxnSpPr>
        <p:spPr bwMode="auto">
          <a:xfrm flipV="1">
            <a:off x="4258453" y="2791619"/>
            <a:ext cx="984343" cy="4476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968165" y="1920082"/>
            <a:ext cx="183271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84300" y="2464595"/>
            <a:ext cx="1082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Town A</a:t>
            </a:r>
            <a:endParaRPr lang="en-US" sz="2200" dirty="0">
              <a:latin typeface="Times New Roman"/>
              <a:cs typeface="Times New Roman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41062" y="2413794"/>
            <a:ext cx="10818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Town B</a:t>
            </a:r>
            <a:endParaRPr lang="en-US" sz="2200" dirty="0">
              <a:latin typeface="Times New Roman"/>
              <a:cs typeface="Times New Roman"/>
            </a:endParaRPr>
          </a:p>
        </p:txBody>
      </p:sp>
      <p:pic>
        <p:nvPicPr>
          <p:cNvPr id="33" name="Picture 32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300" y="1574800"/>
            <a:ext cx="1879600" cy="787400"/>
          </a:xfrm>
          <a:prstGeom prst="rect">
            <a:avLst/>
          </a:prstGeom>
        </p:spPr>
      </p:pic>
      <p:pic>
        <p:nvPicPr>
          <p:cNvPr id="34" name="Picture 33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8453" y="2858294"/>
            <a:ext cx="1879600" cy="787400"/>
          </a:xfrm>
          <a:prstGeom prst="rect">
            <a:avLst/>
          </a:prstGeom>
        </p:spPr>
      </p:pic>
      <p:pic>
        <p:nvPicPr>
          <p:cNvPr id="35" name="Picture 34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9100" y="1638300"/>
            <a:ext cx="1244600" cy="736600"/>
          </a:xfrm>
          <a:prstGeom prst="rect">
            <a:avLst/>
          </a:prstGeom>
        </p:spPr>
      </p:pic>
      <p:pic>
        <p:nvPicPr>
          <p:cNvPr id="36" name="Picture 35" descr="latex-image-1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1100" y="2870200"/>
            <a:ext cx="1244600" cy="736600"/>
          </a:xfrm>
          <a:prstGeom prst="rect">
            <a:avLst/>
          </a:prstGeom>
        </p:spPr>
      </p:pic>
      <p:sp>
        <p:nvSpPr>
          <p:cNvPr id="41" name="Down Arrow 40"/>
          <p:cNvSpPr/>
          <p:nvPr/>
        </p:nvSpPr>
        <p:spPr bwMode="auto">
          <a:xfrm>
            <a:off x="3924300" y="2337594"/>
            <a:ext cx="243840" cy="6858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-112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2371" y="3800444"/>
            <a:ext cx="72490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A benevolent mayor builds a superhighway connecting the fast highways of the network. 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1693" y="4557187"/>
            <a:ext cx="4260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What is now the traffic on the network?</a:t>
            </a:r>
            <a:endParaRPr lang="en-US" sz="2000" dirty="0">
              <a:latin typeface="Times New Roman"/>
              <a:cs typeface="Times New Roman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2705100" y="1268968"/>
            <a:ext cx="2413000" cy="1863699"/>
            <a:chOff x="2705100" y="1268968"/>
            <a:chExt cx="2413000" cy="1863699"/>
          </a:xfrm>
        </p:grpSpPr>
        <p:sp>
          <p:nvSpPr>
            <p:cNvPr id="44" name="Freeform 43"/>
            <p:cNvSpPr/>
            <p:nvPr/>
          </p:nvSpPr>
          <p:spPr bwMode="auto">
            <a:xfrm>
              <a:off x="2705100" y="1566333"/>
              <a:ext cx="2413000" cy="1566334"/>
            </a:xfrm>
            <a:custGeom>
              <a:avLst/>
              <a:gdLst>
                <a:gd name="connsiteX0" fmla="*/ 0 w 2413000"/>
                <a:gd name="connsiteY0" fmla="*/ 732367 h 1566334"/>
                <a:gd name="connsiteX1" fmla="*/ 1485900 w 2413000"/>
                <a:gd name="connsiteY1" fmla="*/ 110067 h 1566334"/>
                <a:gd name="connsiteX2" fmla="*/ 1574800 w 2413000"/>
                <a:gd name="connsiteY2" fmla="*/ 1392767 h 1566334"/>
                <a:gd name="connsiteX3" fmla="*/ 2413000 w 2413000"/>
                <a:gd name="connsiteY3" fmla="*/ 1151467 h 1566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13000" h="1566334">
                  <a:moveTo>
                    <a:pt x="0" y="732367"/>
                  </a:moveTo>
                  <a:cubicBezTo>
                    <a:pt x="611716" y="366183"/>
                    <a:pt x="1223433" y="0"/>
                    <a:pt x="1485900" y="110067"/>
                  </a:cubicBezTo>
                  <a:cubicBezTo>
                    <a:pt x="1748367" y="220134"/>
                    <a:pt x="1420283" y="1219200"/>
                    <a:pt x="1574800" y="1392767"/>
                  </a:cubicBezTo>
                  <a:cubicBezTo>
                    <a:pt x="1729317" y="1566334"/>
                    <a:pt x="2413000" y="1151467"/>
                    <a:pt x="2413000" y="1151467"/>
                  </a:cubicBezTo>
                </a:path>
              </a:pathLst>
            </a:custGeom>
            <a:noFill/>
            <a:ln w="41275" cap="flat" cmpd="sng" algn="ctr">
              <a:solidFill>
                <a:srgbClr val="63BE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63BEFF"/>
                </a:solidFill>
                <a:effectLst/>
                <a:latin typeface="Tahoma" pitchFamily="-112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104103" y="1268968"/>
              <a:ext cx="5626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63BEFF"/>
                  </a:solidFill>
                </a:rPr>
                <a:t>100</a:t>
              </a:r>
              <a:endParaRPr lang="en-US" dirty="0">
                <a:solidFill>
                  <a:srgbClr val="63BEFF"/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831258" y="4957297"/>
            <a:ext cx="6823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No matter what the other drivers are doing it is always better for me to follow the </a:t>
            </a:r>
            <a:r>
              <a:rPr lang="en-US" sz="2000" dirty="0" err="1" smtClean="0">
                <a:latin typeface="Times New Roman"/>
                <a:cs typeface="Times New Roman"/>
              </a:rPr>
              <a:t>zig-zag</a:t>
            </a:r>
            <a:r>
              <a:rPr lang="en-US" sz="2000" dirty="0" smtClean="0">
                <a:latin typeface="Times New Roman"/>
                <a:cs typeface="Times New Roman"/>
              </a:rPr>
              <a:t> path.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07608" y="5865238"/>
            <a:ext cx="7597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/>
                <a:cs typeface="Times New Roman"/>
              </a:rPr>
              <a:t>Delay is 2 hours for everybody at the unique Nash equilibrium.</a:t>
            </a:r>
            <a:endParaRPr lang="en-US" sz="2000" i="1" dirty="0">
              <a:latin typeface="Times New Roman"/>
              <a:cs typeface="Times New Roman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2368158" y="1808202"/>
            <a:ext cx="130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x/100 hours</a:t>
            </a:r>
            <a:endParaRPr lang="zh-CN" altLang="en-US" dirty="0"/>
          </a:p>
        </p:txBody>
      </p:sp>
      <p:sp>
        <p:nvSpPr>
          <p:cNvPr id="38" name="文本框 37"/>
          <p:cNvSpPr txBox="1"/>
          <p:nvPr/>
        </p:nvSpPr>
        <p:spPr>
          <a:xfrm>
            <a:off x="4556771" y="1802077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hour</a:t>
            </a:r>
            <a:endParaRPr lang="zh-CN" altLang="en-US" dirty="0"/>
          </a:p>
        </p:txBody>
      </p:sp>
      <p:sp>
        <p:nvSpPr>
          <p:cNvPr id="39" name="文本框 38"/>
          <p:cNvSpPr txBox="1"/>
          <p:nvPr/>
        </p:nvSpPr>
        <p:spPr>
          <a:xfrm>
            <a:off x="2606910" y="3197092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hour</a:t>
            </a:r>
            <a:endParaRPr lang="zh-CN" altLang="en-US" dirty="0"/>
          </a:p>
        </p:txBody>
      </p:sp>
      <p:sp>
        <p:nvSpPr>
          <p:cNvPr id="40" name="文本框 39"/>
          <p:cNvSpPr txBox="1"/>
          <p:nvPr/>
        </p:nvSpPr>
        <p:spPr>
          <a:xfrm>
            <a:off x="4377326" y="3189141"/>
            <a:ext cx="130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x/100 hours</a:t>
            </a:r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3693725" y="24110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49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Traffic Routing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01367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>
            <a:grpSpLocks noChangeAspect="1"/>
          </p:cNvGrpSpPr>
          <p:nvPr/>
        </p:nvGrpSpPr>
        <p:grpSpPr>
          <a:xfrm>
            <a:off x="5057108" y="1068609"/>
            <a:ext cx="3295004" cy="1901381"/>
            <a:chOff x="2019300" y="1268968"/>
            <a:chExt cx="4118753" cy="2376726"/>
          </a:xfrm>
        </p:grpSpPr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2413918" y="2477294"/>
              <a:ext cx="425662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3832791" y="1867694"/>
              <a:ext cx="425662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24" name="Oval 6"/>
            <p:cNvSpPr>
              <a:spLocks noChangeArrowheads="1"/>
            </p:cNvSpPr>
            <p:nvPr/>
          </p:nvSpPr>
          <p:spPr bwMode="auto">
            <a:xfrm>
              <a:off x="3832791" y="3010694"/>
              <a:ext cx="425662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5180720" y="2401094"/>
              <a:ext cx="425662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26" name="AutoShape 8"/>
            <p:cNvCxnSpPr>
              <a:cxnSpLocks noChangeShapeType="1"/>
              <a:stCxn id="22" idx="7"/>
              <a:endCxn id="23" idx="2"/>
            </p:cNvCxnSpPr>
            <p:nvPr/>
          </p:nvCxnSpPr>
          <p:spPr bwMode="auto">
            <a:xfrm flipV="1">
              <a:off x="2777504" y="2096294"/>
              <a:ext cx="1055287" cy="44767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7" name="AutoShape 9"/>
            <p:cNvCxnSpPr>
              <a:cxnSpLocks noChangeShapeType="1"/>
              <a:stCxn id="23" idx="6"/>
              <a:endCxn id="25" idx="1"/>
            </p:cNvCxnSpPr>
            <p:nvPr/>
          </p:nvCxnSpPr>
          <p:spPr bwMode="auto">
            <a:xfrm>
              <a:off x="4258453" y="2096294"/>
              <a:ext cx="984343" cy="3714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" name="AutoShape 10"/>
            <p:cNvCxnSpPr>
              <a:cxnSpLocks noChangeShapeType="1"/>
              <a:stCxn id="22" idx="5"/>
              <a:endCxn id="24" idx="2"/>
            </p:cNvCxnSpPr>
            <p:nvPr/>
          </p:nvCxnSpPr>
          <p:spPr bwMode="auto">
            <a:xfrm>
              <a:off x="2777504" y="2867819"/>
              <a:ext cx="1055287" cy="3714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" name="AutoShape 11"/>
            <p:cNvCxnSpPr>
              <a:cxnSpLocks noChangeShapeType="1"/>
              <a:stCxn id="24" idx="6"/>
              <a:endCxn id="25" idx="3"/>
            </p:cNvCxnSpPr>
            <p:nvPr/>
          </p:nvCxnSpPr>
          <p:spPr bwMode="auto">
            <a:xfrm flipV="1">
              <a:off x="4258453" y="2791619"/>
              <a:ext cx="984343" cy="44767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2968165" y="1920082"/>
              <a:ext cx="183271" cy="823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>
                <a:solidFill>
                  <a:srgbClr val="FFFFFF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417719" y="2450434"/>
              <a:ext cx="423286" cy="807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/>
                  <a:cs typeface="Times New Roman"/>
                </a:rPr>
                <a:t>A</a:t>
              </a:r>
              <a:endParaRPr lang="en-US" b="1" dirty="0">
                <a:latin typeface="Times New Roman"/>
                <a:cs typeface="Times New Roman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185437" y="2326609"/>
              <a:ext cx="466054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latin typeface="Times New Roman"/>
                  <a:cs typeface="Times New Roman"/>
                </a:rPr>
                <a:t>B</a:t>
              </a:r>
              <a:endParaRPr lang="en-US" sz="2200" dirty="0">
                <a:latin typeface="Times New Roman"/>
                <a:cs typeface="Times New Roman"/>
              </a:endParaRPr>
            </a:p>
          </p:txBody>
        </p:sp>
        <p:pic>
          <p:nvPicPr>
            <p:cNvPr id="33" name="Picture 32" descr="latex-image-1.pd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9300" y="1574800"/>
              <a:ext cx="1879600" cy="787400"/>
            </a:xfrm>
            <a:prstGeom prst="rect">
              <a:avLst/>
            </a:prstGeom>
          </p:spPr>
        </p:pic>
        <p:pic>
          <p:nvPicPr>
            <p:cNvPr id="34" name="Picture 33" descr="latex-image-1.pd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58453" y="2858294"/>
              <a:ext cx="1879600" cy="787400"/>
            </a:xfrm>
            <a:prstGeom prst="rect">
              <a:avLst/>
            </a:prstGeom>
          </p:spPr>
        </p:pic>
        <p:pic>
          <p:nvPicPr>
            <p:cNvPr id="35" name="Picture 34" descr="latex-image-1.pd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29100" y="1638300"/>
              <a:ext cx="1244600" cy="736600"/>
            </a:xfrm>
            <a:prstGeom prst="rect">
              <a:avLst/>
            </a:prstGeom>
          </p:spPr>
        </p:pic>
        <p:pic>
          <p:nvPicPr>
            <p:cNvPr id="36" name="Picture 35" descr="latex-image-1.pd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51100" y="2870200"/>
              <a:ext cx="1244600" cy="736600"/>
            </a:xfrm>
            <a:prstGeom prst="rect">
              <a:avLst/>
            </a:prstGeom>
          </p:spPr>
        </p:pic>
        <p:sp>
          <p:nvSpPr>
            <p:cNvPr id="41" name="Down Arrow 40"/>
            <p:cNvSpPr/>
            <p:nvPr/>
          </p:nvSpPr>
          <p:spPr bwMode="auto">
            <a:xfrm>
              <a:off x="3924300" y="2337594"/>
              <a:ext cx="243840" cy="685800"/>
            </a:xfrm>
            <a:prstGeom prst="down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-112" charset="0"/>
              </a:endParaRPr>
            </a:p>
          </p:txBody>
        </p:sp>
        <p:sp>
          <p:nvSpPr>
            <p:cNvPr id="44" name="Freeform 43"/>
            <p:cNvSpPr/>
            <p:nvPr/>
          </p:nvSpPr>
          <p:spPr bwMode="auto">
            <a:xfrm>
              <a:off x="2705100" y="1566333"/>
              <a:ext cx="2413000" cy="1566334"/>
            </a:xfrm>
            <a:custGeom>
              <a:avLst/>
              <a:gdLst>
                <a:gd name="connsiteX0" fmla="*/ 0 w 2413000"/>
                <a:gd name="connsiteY0" fmla="*/ 732367 h 1566334"/>
                <a:gd name="connsiteX1" fmla="*/ 1485900 w 2413000"/>
                <a:gd name="connsiteY1" fmla="*/ 110067 h 1566334"/>
                <a:gd name="connsiteX2" fmla="*/ 1574800 w 2413000"/>
                <a:gd name="connsiteY2" fmla="*/ 1392767 h 1566334"/>
                <a:gd name="connsiteX3" fmla="*/ 2413000 w 2413000"/>
                <a:gd name="connsiteY3" fmla="*/ 1151467 h 1566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13000" h="1566334">
                  <a:moveTo>
                    <a:pt x="0" y="732367"/>
                  </a:moveTo>
                  <a:cubicBezTo>
                    <a:pt x="611716" y="366183"/>
                    <a:pt x="1223433" y="0"/>
                    <a:pt x="1485900" y="110067"/>
                  </a:cubicBezTo>
                  <a:cubicBezTo>
                    <a:pt x="1748367" y="220134"/>
                    <a:pt x="1420283" y="1219200"/>
                    <a:pt x="1574800" y="1392767"/>
                  </a:cubicBezTo>
                  <a:cubicBezTo>
                    <a:pt x="1729317" y="1566334"/>
                    <a:pt x="2413000" y="1151467"/>
                    <a:pt x="2413000" y="1151467"/>
                  </a:cubicBezTo>
                </a:path>
              </a:pathLst>
            </a:custGeom>
            <a:noFill/>
            <a:ln w="41275" cap="flat" cmpd="sng" algn="ctr">
              <a:solidFill>
                <a:srgbClr val="63BE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-112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104104" y="1268968"/>
              <a:ext cx="7033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63BEFF"/>
                  </a:solidFill>
                </a:rPr>
                <a:t>100</a:t>
              </a:r>
              <a:endParaRPr lang="en-US" dirty="0">
                <a:solidFill>
                  <a:srgbClr val="63BEFF"/>
                </a:solidFill>
              </a:endParaRPr>
            </a:p>
          </p:txBody>
        </p:sp>
      </p:grpSp>
      <p:grpSp>
        <p:nvGrpSpPr>
          <p:cNvPr id="65" name="Group 64"/>
          <p:cNvGrpSpPr>
            <a:grpSpLocks noChangeAspect="1"/>
          </p:cNvGrpSpPr>
          <p:nvPr/>
        </p:nvGrpSpPr>
        <p:grpSpPr>
          <a:xfrm>
            <a:off x="350631" y="1092200"/>
            <a:ext cx="3295003" cy="2279412"/>
            <a:chOff x="834795" y="2845595"/>
            <a:chExt cx="4118753" cy="2849265"/>
          </a:xfrm>
        </p:grpSpPr>
        <p:sp>
          <p:nvSpPr>
            <p:cNvPr id="38" name="Oval 4"/>
            <p:cNvSpPr>
              <a:spLocks noChangeArrowheads="1"/>
            </p:cNvSpPr>
            <p:nvPr/>
          </p:nvSpPr>
          <p:spPr bwMode="auto">
            <a:xfrm>
              <a:off x="1229413" y="4103689"/>
              <a:ext cx="425662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39" name="Oval 5"/>
            <p:cNvSpPr>
              <a:spLocks noChangeArrowheads="1"/>
            </p:cNvSpPr>
            <p:nvPr/>
          </p:nvSpPr>
          <p:spPr bwMode="auto">
            <a:xfrm>
              <a:off x="2648286" y="3494089"/>
              <a:ext cx="425662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40" name="Oval 6"/>
            <p:cNvSpPr>
              <a:spLocks noChangeArrowheads="1"/>
            </p:cNvSpPr>
            <p:nvPr/>
          </p:nvSpPr>
          <p:spPr bwMode="auto">
            <a:xfrm>
              <a:off x="2648286" y="4637089"/>
              <a:ext cx="425662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46" name="Oval 7"/>
            <p:cNvSpPr>
              <a:spLocks noChangeArrowheads="1"/>
            </p:cNvSpPr>
            <p:nvPr/>
          </p:nvSpPr>
          <p:spPr bwMode="auto">
            <a:xfrm>
              <a:off x="3996215" y="4027489"/>
              <a:ext cx="425662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50" name="AutoShape 8"/>
            <p:cNvCxnSpPr>
              <a:cxnSpLocks noChangeShapeType="1"/>
              <a:stCxn id="38" idx="7"/>
              <a:endCxn id="39" idx="2"/>
            </p:cNvCxnSpPr>
            <p:nvPr/>
          </p:nvCxnSpPr>
          <p:spPr bwMode="auto">
            <a:xfrm flipV="1">
              <a:off x="1592999" y="3722689"/>
              <a:ext cx="1055287" cy="44767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1" name="AutoShape 9"/>
            <p:cNvCxnSpPr>
              <a:cxnSpLocks noChangeShapeType="1"/>
              <a:stCxn id="39" idx="6"/>
              <a:endCxn id="46" idx="1"/>
            </p:cNvCxnSpPr>
            <p:nvPr/>
          </p:nvCxnSpPr>
          <p:spPr bwMode="auto">
            <a:xfrm>
              <a:off x="3073948" y="3722689"/>
              <a:ext cx="984343" cy="3714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2" name="AutoShape 10"/>
            <p:cNvCxnSpPr>
              <a:cxnSpLocks noChangeShapeType="1"/>
              <a:stCxn id="38" idx="5"/>
              <a:endCxn id="40" idx="2"/>
            </p:cNvCxnSpPr>
            <p:nvPr/>
          </p:nvCxnSpPr>
          <p:spPr bwMode="auto">
            <a:xfrm>
              <a:off x="1592999" y="4494214"/>
              <a:ext cx="1055287" cy="3714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3" name="AutoShape 11"/>
            <p:cNvCxnSpPr>
              <a:cxnSpLocks noChangeShapeType="1"/>
              <a:stCxn id="40" idx="6"/>
              <a:endCxn id="46" idx="3"/>
            </p:cNvCxnSpPr>
            <p:nvPr/>
          </p:nvCxnSpPr>
          <p:spPr bwMode="auto">
            <a:xfrm flipV="1">
              <a:off x="3073948" y="4418014"/>
              <a:ext cx="984343" cy="44767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4" name="Text Box 13"/>
            <p:cNvSpPr txBox="1">
              <a:spLocks noChangeArrowheads="1"/>
            </p:cNvSpPr>
            <p:nvPr/>
          </p:nvSpPr>
          <p:spPr bwMode="auto">
            <a:xfrm>
              <a:off x="1783660" y="3546477"/>
              <a:ext cx="183271" cy="823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>
                <a:solidFill>
                  <a:srgbClr val="FFFFFF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199920" y="4027490"/>
              <a:ext cx="487312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Times New Roman"/>
                  <a:cs typeface="Times New Roman"/>
                </a:rPr>
                <a:t>A</a:t>
              </a:r>
              <a:endParaRPr lang="en-US" sz="2200" dirty="0">
                <a:latin typeface="Times New Roman"/>
                <a:cs typeface="Times New Roman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985057" y="3960814"/>
              <a:ext cx="466054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Times New Roman"/>
                  <a:cs typeface="Times New Roman"/>
                </a:rPr>
                <a:t>B</a:t>
              </a:r>
              <a:endParaRPr lang="en-US" sz="2200" dirty="0">
                <a:latin typeface="Times New Roman"/>
                <a:cs typeface="Times New Roman"/>
              </a:endParaRPr>
            </a:p>
          </p:txBody>
        </p:sp>
        <p:pic>
          <p:nvPicPr>
            <p:cNvPr id="57" name="Picture 56" descr="latex-image-1.pd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4795" y="3201195"/>
              <a:ext cx="1879600" cy="787400"/>
            </a:xfrm>
            <a:prstGeom prst="rect">
              <a:avLst/>
            </a:prstGeom>
          </p:spPr>
        </p:pic>
        <p:pic>
          <p:nvPicPr>
            <p:cNvPr id="58" name="Picture 57" descr="latex-image-1.pd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3948" y="4484689"/>
              <a:ext cx="1879600" cy="787400"/>
            </a:xfrm>
            <a:prstGeom prst="rect">
              <a:avLst/>
            </a:prstGeom>
          </p:spPr>
        </p:pic>
        <p:pic>
          <p:nvPicPr>
            <p:cNvPr id="59" name="Picture 58" descr="latex-image-1.pd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44595" y="3264695"/>
              <a:ext cx="1244600" cy="736600"/>
            </a:xfrm>
            <a:prstGeom prst="rect">
              <a:avLst/>
            </a:prstGeom>
          </p:spPr>
        </p:pic>
        <p:pic>
          <p:nvPicPr>
            <p:cNvPr id="60" name="Picture 59" descr="latex-image-1.pd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6595" y="4496595"/>
              <a:ext cx="1244600" cy="736600"/>
            </a:xfrm>
            <a:prstGeom prst="rect">
              <a:avLst/>
            </a:prstGeom>
          </p:spPr>
        </p:pic>
        <p:sp>
          <p:nvSpPr>
            <p:cNvPr id="61" name="Freeform 60"/>
            <p:cNvSpPr/>
            <p:nvPr/>
          </p:nvSpPr>
          <p:spPr bwMode="auto">
            <a:xfrm>
              <a:off x="1368195" y="3141928"/>
              <a:ext cx="2768600" cy="732367"/>
            </a:xfrm>
            <a:custGeom>
              <a:avLst/>
              <a:gdLst>
                <a:gd name="connsiteX0" fmla="*/ 0 w 2768600"/>
                <a:gd name="connsiteY0" fmla="*/ 732367 h 732367"/>
                <a:gd name="connsiteX1" fmla="*/ 1333500 w 2768600"/>
                <a:gd name="connsiteY1" fmla="*/ 21167 h 732367"/>
                <a:gd name="connsiteX2" fmla="*/ 2768600 w 2768600"/>
                <a:gd name="connsiteY2" fmla="*/ 605367 h 73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8600" h="732367">
                  <a:moveTo>
                    <a:pt x="0" y="732367"/>
                  </a:moveTo>
                  <a:cubicBezTo>
                    <a:pt x="436033" y="387350"/>
                    <a:pt x="872067" y="42334"/>
                    <a:pt x="1333500" y="21167"/>
                  </a:cubicBezTo>
                  <a:cubicBezTo>
                    <a:pt x="1794933" y="0"/>
                    <a:pt x="2768600" y="605367"/>
                    <a:pt x="2768600" y="605367"/>
                  </a:cubicBezTo>
                </a:path>
              </a:pathLst>
            </a:custGeom>
            <a:noFill/>
            <a:ln w="44450" cap="flat" cmpd="sng" algn="ctr">
              <a:solidFill>
                <a:srgbClr val="63BE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-112" charset="0"/>
              </a:endParaRPr>
            </a:p>
          </p:txBody>
        </p:sp>
        <p:sp>
          <p:nvSpPr>
            <p:cNvPr id="62" name="Freeform 61"/>
            <p:cNvSpPr/>
            <p:nvPr/>
          </p:nvSpPr>
          <p:spPr bwMode="auto">
            <a:xfrm flipV="1">
              <a:off x="1520595" y="4637089"/>
              <a:ext cx="2768600" cy="732367"/>
            </a:xfrm>
            <a:custGeom>
              <a:avLst/>
              <a:gdLst>
                <a:gd name="connsiteX0" fmla="*/ 0 w 2768600"/>
                <a:gd name="connsiteY0" fmla="*/ 732367 h 732367"/>
                <a:gd name="connsiteX1" fmla="*/ 1333500 w 2768600"/>
                <a:gd name="connsiteY1" fmla="*/ 21167 h 732367"/>
                <a:gd name="connsiteX2" fmla="*/ 2768600 w 2768600"/>
                <a:gd name="connsiteY2" fmla="*/ 605367 h 73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8600" h="732367">
                  <a:moveTo>
                    <a:pt x="0" y="732367"/>
                  </a:moveTo>
                  <a:cubicBezTo>
                    <a:pt x="436033" y="387350"/>
                    <a:pt x="872067" y="42334"/>
                    <a:pt x="1333500" y="21167"/>
                  </a:cubicBezTo>
                  <a:cubicBezTo>
                    <a:pt x="1794933" y="0"/>
                    <a:pt x="2768600" y="605367"/>
                    <a:pt x="2768600" y="605367"/>
                  </a:cubicBezTo>
                </a:path>
              </a:pathLst>
            </a:custGeom>
            <a:noFill/>
            <a:ln w="44450" cap="flat" cmpd="sng" algn="ctr">
              <a:solidFill>
                <a:srgbClr val="63BE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-112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855603" y="2845595"/>
              <a:ext cx="5458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63BEFF"/>
                  </a:solidFill>
                </a:rPr>
                <a:t>50</a:t>
              </a:r>
              <a:endParaRPr lang="en-US" dirty="0">
                <a:solidFill>
                  <a:srgbClr val="63BEFF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73948" y="5233195"/>
              <a:ext cx="5458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63BEFF"/>
                  </a:solidFill>
                </a:rPr>
                <a:t>50</a:t>
              </a:r>
              <a:endParaRPr lang="en-US" dirty="0">
                <a:solidFill>
                  <a:srgbClr val="63BEFF"/>
                </a:solidFill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4064000" y="2020030"/>
            <a:ext cx="402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vs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01625" y="3492500"/>
            <a:ext cx="7960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Adding a fast road on a road-network is not always a good idea!</a:t>
            </a:r>
            <a:endParaRPr lang="en-US" sz="20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616266" y="3854510"/>
            <a:ext cx="1929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6600"/>
                </a:solidFill>
                <a:latin typeface="Times New Roman"/>
                <a:cs typeface="Times New Roman"/>
              </a:rPr>
              <a:t>Braess’s</a:t>
            </a:r>
            <a:r>
              <a:rPr lang="en-US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paradox</a:t>
            </a:r>
            <a:endParaRPr lang="en-US" sz="2000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0631" y="4475778"/>
            <a:ext cx="79606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In the RHS network there exists a traffic pattern where all players have delay 1.5 hours.</a:t>
            </a:r>
            <a:endParaRPr lang="en-US" sz="20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70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Traffic Routing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4" name="TextBox 66"/>
          <p:cNvSpPr txBox="1"/>
          <p:nvPr/>
        </p:nvSpPr>
        <p:spPr>
          <a:xfrm>
            <a:off x="350631" y="5560353"/>
            <a:ext cx="79606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Question: How well can a Nash Equilibrium perform, compared to the optimal solution?</a:t>
            </a:r>
            <a:endParaRPr lang="en-US" sz="20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74200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Traffic Routing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Rectangle 1"/>
          <p:cNvSpPr/>
          <p:nvPr/>
        </p:nvSpPr>
        <p:spPr>
          <a:xfrm>
            <a:off x="490537" y="838200"/>
            <a:ext cx="8686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Do a pure strategy NE </a:t>
            </a:r>
            <a:r>
              <a:rPr lang="en-US" dirty="0" smtClean="0">
                <a:latin typeface="Arial"/>
                <a:cs typeface="Arial"/>
              </a:rPr>
              <a:t>always exist </a:t>
            </a:r>
            <a:r>
              <a:rPr lang="en-US" dirty="0" smtClean="0">
                <a:latin typeface="Arial"/>
                <a:cs typeface="Arial"/>
              </a:rPr>
              <a:t>in traffic routing games?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Given others’ paths, the driver will choose </a:t>
            </a:r>
            <a:r>
              <a:rPr lang="en-US" dirty="0" smtClean="0">
                <a:latin typeface="Arial"/>
                <a:cs typeface="Arial"/>
              </a:rPr>
              <a:t>a best path to minimize travel time</a:t>
            </a:r>
            <a:r>
              <a:rPr lang="en-US" dirty="0" smtClean="0">
                <a:latin typeface="Arial"/>
                <a:cs typeface="Arial"/>
              </a:rPr>
              <a:t>.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    (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best response dynamics</a:t>
            </a:r>
            <a:r>
              <a:rPr lang="en-US" dirty="0" smtClean="0">
                <a:latin typeface="Arial"/>
                <a:cs typeface="Arial"/>
              </a:rPr>
              <a:t>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Aim to find a PSNE: </a:t>
            </a:r>
            <a:r>
              <a:rPr lang="en-US" dirty="0">
                <a:latin typeface="Arial"/>
                <a:cs typeface="Arial"/>
              </a:rPr>
              <a:t>s</a:t>
            </a:r>
            <a:r>
              <a:rPr lang="en-US" dirty="0" smtClean="0">
                <a:latin typeface="Arial"/>
                <a:cs typeface="Arial"/>
              </a:rPr>
              <a:t>tart at some circumstance and perform best response dynamics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iteratively</a:t>
            </a:r>
            <a:r>
              <a:rPr lang="en-US" dirty="0" smtClean="0">
                <a:latin typeface="Arial"/>
                <a:cs typeface="Arial"/>
              </a:rPr>
              <a:t>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Will this process stop?</a:t>
            </a:r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81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8991600" cy="708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3400" y="15240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Comic Sans MS" pitchFamily="66" charset="0"/>
                <a:cs typeface="Arial" pitchFamily="34" charset="0"/>
              </a:rPr>
              <a:t>Theorem 1:</a:t>
            </a:r>
          </a:p>
          <a:p>
            <a:endParaRPr lang="en-US" sz="2400" dirty="0" smtClean="0">
              <a:solidFill>
                <a:schemeClr val="bg1"/>
              </a:solidFill>
              <a:latin typeface="Chalkboard"/>
              <a:cs typeface="Chalkboard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In an </a:t>
            </a:r>
            <a:r>
              <a:rPr lang="en-US" sz="2400" b="1" dirty="0" smtClean="0">
                <a:solidFill>
                  <a:schemeClr val="accent6"/>
                </a:solidFill>
                <a:latin typeface="Chalkboard"/>
                <a:cs typeface="Chalkboard"/>
              </a:rPr>
              <a:t>Atomic Congestion Game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, any iterative best response process will terminate and eventually converge to a PSNE.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		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	   </a:t>
            </a:r>
            <a:endParaRPr lang="en-US" sz="2400" b="1" dirty="0" smtClean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The Existence of PSNE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3400" y="510540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Traffic routing game is an atomic congestion game. 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7945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20352</TotalTime>
  <Words>642</Words>
  <Application>Microsoft Office PowerPoint</Application>
  <PresentationFormat>全屏显示(4:3)</PresentationFormat>
  <Paragraphs>174</Paragraphs>
  <Slides>16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9" baseType="lpstr">
      <vt:lpstr>Chalkboard</vt:lpstr>
      <vt:lpstr>ＭＳ Ｐゴシック</vt:lpstr>
      <vt:lpstr>宋体</vt:lpstr>
      <vt:lpstr>Agency FB</vt:lpstr>
      <vt:lpstr>Arial</vt:lpstr>
      <vt:lpstr>Arial Black</vt:lpstr>
      <vt:lpstr>Calibri</vt:lpstr>
      <vt:lpstr>Cambria Math</vt:lpstr>
      <vt:lpstr>Comic Sans MS</vt:lpstr>
      <vt:lpstr>Tahoma</vt:lpstr>
      <vt:lpstr>Times New Roman</vt:lpstr>
      <vt:lpstr>Wingdings</vt:lpstr>
      <vt:lpstr>Office Theme</vt:lpstr>
      <vt:lpstr>PowerPoint 演示文稿</vt:lpstr>
      <vt:lpstr>PowerPoint 演示文稿</vt:lpstr>
      <vt:lpstr>Traffic Routing</vt:lpstr>
      <vt:lpstr>Traffic Routing</vt:lpstr>
      <vt:lpstr>Traffic Routing</vt:lpstr>
      <vt:lpstr>Traffic Routing</vt:lpstr>
      <vt:lpstr>Traffic Routing</vt:lpstr>
      <vt:lpstr>Traffic Routing</vt:lpstr>
      <vt:lpstr>The Existence of PSNE</vt:lpstr>
      <vt:lpstr>Atomic Congestion Game</vt:lpstr>
      <vt:lpstr>Proof of Theorem: Potential Function</vt:lpstr>
      <vt:lpstr>PoA &amp; PoS</vt:lpstr>
      <vt:lpstr>PoS for Atomic Congestion Game</vt:lpstr>
      <vt:lpstr>Network Design Games</vt:lpstr>
      <vt:lpstr>Network Design Games: PoA</vt:lpstr>
      <vt:lpstr>Network Design Games: PoS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AutoBVT</cp:lastModifiedBy>
  <cp:revision>1121</cp:revision>
  <dcterms:created xsi:type="dcterms:W3CDTF">2015-04-20T18:42:35Z</dcterms:created>
  <dcterms:modified xsi:type="dcterms:W3CDTF">2016-11-15T17:52:33Z</dcterms:modified>
</cp:coreProperties>
</file>