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620" r:id="rId2"/>
    <p:sldId id="549" r:id="rId3"/>
    <p:sldId id="619" r:id="rId4"/>
    <p:sldId id="616" r:id="rId5"/>
    <p:sldId id="617" r:id="rId6"/>
    <p:sldId id="593" r:id="rId7"/>
    <p:sldId id="581" r:id="rId8"/>
    <p:sldId id="582" r:id="rId9"/>
    <p:sldId id="596" r:id="rId10"/>
    <p:sldId id="597" r:id="rId11"/>
    <p:sldId id="598" r:id="rId12"/>
    <p:sldId id="599" r:id="rId13"/>
    <p:sldId id="600" r:id="rId14"/>
    <p:sldId id="601" r:id="rId15"/>
    <p:sldId id="602" r:id="rId16"/>
    <p:sldId id="603" r:id="rId17"/>
    <p:sldId id="604" r:id="rId18"/>
    <p:sldId id="605" r:id="rId19"/>
    <p:sldId id="607" r:id="rId20"/>
    <p:sldId id="608" r:id="rId21"/>
    <p:sldId id="609" r:id="rId22"/>
    <p:sldId id="610" r:id="rId23"/>
    <p:sldId id="615" r:id="rId24"/>
    <p:sldId id="611" r:id="rId25"/>
    <p:sldId id="612" r:id="rId26"/>
    <p:sldId id="61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3" autoAdjust="0"/>
    <p:restoredTop sz="80343" autoAdjust="0"/>
  </p:normalViewPr>
  <p:slideViewPr>
    <p:cSldViewPr>
      <p:cViewPr>
        <p:scale>
          <a:sx n="100" d="100"/>
          <a:sy n="100" d="100"/>
        </p:scale>
        <p:origin x="2064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60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Proof:</a:t>
            </a:r>
            <a:r>
              <a:rPr lang="en-US" baseline="0" dirty="0" smtClean="0"/>
              <a:t> Reduction from independent set.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Items: edges of a graph</a:t>
            </a:r>
          </a:p>
          <a:p>
            <a:r>
              <a:rPr lang="en-US" baseline="0" dirty="0" smtClean="0"/>
              <a:t>Bidders: nodes of a graph</a:t>
            </a:r>
          </a:p>
          <a:p>
            <a:r>
              <a:rPr lang="en-US" baseline="0" dirty="0" smtClean="0"/>
              <a:t>Each bidder wants the bundle of edges adjacent to him at value 1, has 0 value for any bundle that doesn’t contain his neighborhood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Maximizing social welfare </a:t>
            </a:r>
            <a:r>
              <a:rPr lang="en-US" baseline="0" dirty="0" err="1" smtClean="0">
                <a:sym typeface="Wingdings"/>
              </a:rPr>
              <a:t></a:t>
            </a:r>
            <a:r>
              <a:rPr lang="en-US" baseline="0" dirty="0" smtClean="0">
                <a:sym typeface="Wingdings"/>
              </a:rPr>
              <a:t> finding maximum independent set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Pure Eq. works even for general valuations.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for mixed NE, the </a:t>
            </a:r>
            <a:r>
              <a:rPr lang="en-US" baseline="0" dirty="0" err="1" smtClean="0"/>
              <a:t>PoA</a:t>
            </a:r>
            <a:r>
              <a:rPr lang="en-US" baseline="0" dirty="0" smtClean="0"/>
              <a:t> could be very bad for complements.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17: VCG Mechanism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42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smtClean="0">
                <a:solidFill>
                  <a:schemeClr val="bg1"/>
                </a:solidFill>
                <a:latin typeface="Apple Symbols"/>
                <a:cs typeface="Apple Symbols"/>
              </a:rPr>
              <a:t>Nov 01,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2016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9700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(model)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153400" cy="4841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Bidders may value different bundles in complex ways.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Bidder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has a private value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(S)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for each subset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of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Each bidder needs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b="1" i="1" baseline="30000" dirty="0" smtClean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numbers to specify her valuation.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We make the following assumptions about bidders’ valuations: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(Ø) = 0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(normalization)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baseline="-250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(S) ≤ 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baseline="-250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(T)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, if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is a subset of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(free disposal)</a:t>
            </a:r>
            <a:endParaRPr lang="en-US" b="1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depending on application may make further assumptions about the valuations - simplifies auction design problem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 welfare of an outcome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i="1" baseline="-250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, S</a:t>
            </a:r>
            <a:r>
              <a:rPr lang="en-US" b="1" i="1" baseline="-25000" dirty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, ..., </a:t>
            </a:r>
            <a:r>
              <a:rPr lang="en-US" b="1" i="1" dirty="0" err="1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i="1" baseline="-25000" dirty="0" err="1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 is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Σ</a:t>
            </a:r>
            <a:r>
              <a:rPr lang="en-US" b="1" i="1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baseline="-25000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980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(challenges)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457200"/>
            <a:ext cx="8991600" cy="617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000" dirty="0" smtClean="0">
                <a:latin typeface="Arial"/>
                <a:cs typeface="Arial"/>
              </a:rPr>
              <a:t> </a:t>
            </a:r>
            <a:endParaRPr 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How to optimize social welfare in 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ombinatorial auction settings?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008000"/>
                </a:solidFill>
                <a:latin typeface="Arial"/>
                <a:cs typeface="Arial"/>
              </a:rPr>
              <a:t>Easy answer: Run VCG!</a:t>
            </a:r>
            <a:r>
              <a:rPr lang="en-US" sz="200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endParaRPr lang="en-US" sz="2000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000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Unfortunately, several impediments to implementing VCG.</a:t>
            </a:r>
            <a:endParaRPr lang="en-US" sz="1000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1000" dirty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  <a:latin typeface="Arial"/>
                <a:cs typeface="Arial"/>
              </a:rPr>
              <a:t>Challenge 1 -- Preference elicitation:</a:t>
            </a:r>
            <a:r>
              <a:rPr lang="en-US" sz="20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Is direct-revelation sealed-bid auction a good idea?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000" b="1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No! Each bidder needs </a:t>
            </a:r>
            <a:r>
              <a:rPr lang="en-US" sz="2000" b="1" i="1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sz="2000" b="1" i="1" baseline="30000" dirty="0" smtClean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 numbers to specify her type. When </a:t>
            </a:r>
            <a:r>
              <a:rPr lang="en-US" sz="2000" b="1" i="1" dirty="0" smtClean="0">
                <a:solidFill>
                  <a:srgbClr val="000000"/>
                </a:solidFill>
                <a:latin typeface="Arial"/>
                <a:cs typeface="Arial"/>
              </a:rPr>
              <a:t>m=20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, this means ~1 million numbers for every bidder.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Solutions: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Assume bidder valuations come from a simple to describe class, e.g. single-minded/additive/unit-demand bidders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Resort to indirect mechanisms - may be hard to argue about incentives</a:t>
            </a:r>
          </a:p>
        </p:txBody>
      </p:sp>
    </p:spTree>
    <p:extLst>
      <p:ext uri="{BB962C8B-B14F-4D97-AF65-F5344CB8AC3E}">
        <p14:creationId xmlns:p14="http://schemas.microsoft.com/office/powerpoint/2010/main" val="2350448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Indirect Mechanisms (example)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600441"/>
            <a:ext cx="876300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FF6600"/>
                </a:solidFill>
                <a:latin typeface="Arial"/>
                <a:cs typeface="Arial"/>
              </a:rPr>
              <a:t>Ascending English Auction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</a:pPr>
            <a:endParaRPr lang="en-US" sz="1000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Many variants, the Japanese variant is easy to argue about:</a:t>
            </a:r>
            <a:endParaRPr lang="en-US" sz="1000" dirty="0" smtClean="0">
              <a:latin typeface="Arial"/>
              <a:cs typeface="Arial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 auction starts with some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opening price, which is publicly displayed and increases at a steady rate.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Each bidder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either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chooses to stay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“in”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or drop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“out,” and once a bidder drops out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she cannot return.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winner is the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last remaining bidder,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and the sale price is the price at which the second-to-last bidder dropped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out.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Each bidder has a </a:t>
            </a:r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dominant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strategy: stay in until the price is higher than her value.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9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Applying the </a:t>
            </a:r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revelation principle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to this auction recovers the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Vickrey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auction with reserve price.</a:t>
            </a:r>
          </a:p>
        </p:txBody>
      </p:sp>
    </p:spTree>
    <p:extLst>
      <p:ext uri="{BB962C8B-B14F-4D97-AF65-F5344CB8AC3E}">
        <p14:creationId xmlns:p14="http://schemas.microsoft.com/office/powerpoint/2010/main" val="26583479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Indirect Mechanisms (discussion)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49129"/>
            <a:ext cx="8839200" cy="5729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000" dirty="0" smtClean="0">
                <a:latin typeface="Arial"/>
                <a:cs typeface="Arial"/>
              </a:rPr>
              <a:t> </a:t>
            </a:r>
            <a:endParaRPr 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We’d like to generalize the English auction to multi-item settings.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We’ll discuss auction formats used in practice for the spectrum auctions.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Main question: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 can indirect mechanism achieve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non-trivial welfare guarantees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Lots of work.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Short answer: depends on </a:t>
            </a:r>
            <a:r>
              <a:rPr lang="en-US" sz="2000" dirty="0" smtClean="0">
                <a:solidFill>
                  <a:srgbClr val="FF6600"/>
                </a:solidFill>
                <a:latin typeface="Arial"/>
                <a:cs typeface="Arial"/>
              </a:rPr>
              <a:t>bidders’ valuation functions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For simple valuations, qualified “yes”; for complex valuations, “no”.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1208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(challenges)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900" y="531040"/>
            <a:ext cx="8991600" cy="5106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Challenge 2: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Computational Intractability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even if bidder types are known to auctioneer, the auctioneer still needs to find a welfare-maximizing allocation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this is not always tractable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e.g. maximizing welfare for single-minded combinatorial bidders is NP-Hard (reduction from independent set)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Possible solution: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approximation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if welfare cannot be optimized exactly, use approximation algorithm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if bidder types are known to auctioneer </a:t>
            </a:r>
            <a:r>
              <a:rPr lang="en-US" dirty="0" smtClean="0">
                <a:solidFill>
                  <a:srgbClr val="000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if not, all bets are off</a:t>
            </a:r>
          </a:p>
          <a:p>
            <a:pPr marL="1657350" lvl="3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VCG mechanism does not remain DSIC if combined with approximation algorithm</a:t>
            </a:r>
          </a:p>
        </p:txBody>
      </p:sp>
    </p:spTree>
    <p:extLst>
      <p:ext uri="{BB962C8B-B14F-4D97-AF65-F5344CB8AC3E}">
        <p14:creationId xmlns:p14="http://schemas.microsoft.com/office/powerpoint/2010/main" val="17860424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(challenges)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533400"/>
            <a:ext cx="8915400" cy="595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Challenge 3: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Even if we can run VCG, it may have bad revenue and incentive properties, despite being DSIC.</a:t>
            </a:r>
            <a:endParaRPr lang="en-US" sz="9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Example: 2 bidders and 2 items, A and B.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Bidder 1 only wants both items: v</a:t>
            </a:r>
            <a:r>
              <a:rPr lang="en-US" baseline="-25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(AB) = 1 and is 0 otherwise.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Bidder 2 only wants item A: v</a:t>
            </a:r>
            <a:r>
              <a:rPr lang="en-US" baseline="-250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AB)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= v</a:t>
            </a:r>
            <a:r>
              <a:rPr lang="en-US" baseline="-250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(A)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1 and is 0 otherwise.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VCG gives both items to 1 and charges him 1 (or both items to 2 and charges him 1 or item A to 2 and charges him 1).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Suppose now there was a third bidder who only wanted item B: v</a:t>
            </a:r>
            <a:r>
              <a:rPr lang="en-US" baseline="-250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AB) =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aseline="-25000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(B) = 1 and is 0 otherwise.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VCG now gives A to 2 and B to 3, but charges them </a:t>
            </a: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!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What’s the issue with this?</a:t>
            </a:r>
            <a:endParaRPr lang="en-US" sz="9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First, competition increased but revenue dropped.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Vulnerable to collusion and false-name bidding, which is not an issue for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Vickrey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auction.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0658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(challenges)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533400"/>
            <a:ext cx="8458200" cy="634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Challenge 4: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Indirect mechanisms are usually iterative, which are hard to analyze and offer opportunities for strategic behavior.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9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Example: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bidders use the lower-order digits of their bids to send messages to each other.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#378 license (spectrum license for Rochester, MN) sold in a bigger spectrum auction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US West and Macleod are battling for it.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US West retaliates by bidding on many other licenses in which Macleod was the standing high bidder.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US West set all bids to be multiples of 1000 plus 378!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Message was clear: unless Macleod stopped competing for license 378, US West would try to win many of the other licenses Macleod wanted to buy.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95919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Spectrum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4960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Indirect Mechanisms for Spectrum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762000"/>
            <a:ext cx="8686800" cy="4063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Natural Approach: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Sell items separately using some single-item auction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Compose these auctions in some way (e.g. in sequence or in parallel)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Main take-away: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if items are 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substitutes </a:t>
            </a:r>
            <a:r>
              <a:rPr lang="en-US" dirty="0" smtClean="0">
                <a:latin typeface="Arial"/>
                <a:cs typeface="Arial"/>
              </a:rPr>
              <a:t>this may work quite well (if the single-item auctions and their composition is chosen carefully), but it will typically fail when the items are </a:t>
            </a: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complements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substitutes: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lang="en-US" dirty="0" err="1" smtClean="0">
                <a:sym typeface="Symbol"/>
              </a:rPr>
              <a:t></a:t>
            </a:r>
            <a:r>
              <a:rPr lang="en-US" dirty="0" smtClean="0">
                <a:sym typeface="Symbo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T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) ≤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dirty="0" err="1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) +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dirty="0" err="1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, for all bundles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T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complements: may have</a:t>
            </a:r>
            <a:r>
              <a:rPr lang="en-US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lang="en-US" dirty="0" err="1" smtClean="0">
                <a:sym typeface="Symbol"/>
              </a:rPr>
              <a:t></a:t>
            </a:r>
            <a:r>
              <a:rPr lang="en-US" dirty="0" smtClean="0">
                <a:sym typeface="Symbo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T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) &gt;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+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(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T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, for some bundles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sz="1000" b="1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58195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Sequential Single-Item Auctions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685800"/>
            <a:ext cx="84582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Run some single-item auction (e.g. first-price/second-price auction) sequentially, one item at a time.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Difficult to play/predict bidder behavior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Example: Suppose that </a:t>
            </a:r>
            <a:r>
              <a:rPr lang="en-US" i="1" dirty="0" err="1" smtClean="0">
                <a:latin typeface="Arial"/>
                <a:cs typeface="Arial"/>
              </a:rPr>
              <a:t>k</a:t>
            </a:r>
            <a:r>
              <a:rPr lang="en-US" dirty="0" smtClean="0">
                <a:latin typeface="Arial"/>
                <a:cs typeface="Arial"/>
              </a:rPr>
              <a:t> identical copies are sold to unit-demand bidders. </a:t>
            </a:r>
          </a:p>
          <a:p>
            <a:pPr marL="742950" lvl="1" indent="-285750">
              <a:lnSpc>
                <a:spcPct val="13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latin typeface="Arial"/>
                <a:cs typeface="Arial"/>
              </a:rPr>
              <a:t>VCG would give each of the top k bidders a copy of the item and charge them the (k+1)-th highest bid. </a:t>
            </a:r>
          </a:p>
          <a:p>
            <a:pPr marL="742950" lvl="1" indent="-285750">
              <a:lnSpc>
                <a:spcPct val="13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What if we run sequential second-price auctions?</a:t>
            </a:r>
          </a:p>
          <a:p>
            <a:pPr marL="1200150" lvl="2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Easy to see that truthful bidding is not a dominant strategy, as if everyone else is bidding truthfully, I should expect prices to drop</a:t>
            </a:r>
          </a:p>
          <a:p>
            <a:pPr marL="1200150" lvl="2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Bidders will try to shade their bids, but how?</a:t>
            </a:r>
          </a:p>
          <a:p>
            <a:pPr marL="1200150" lvl="2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Outcome is unpredictable.</a:t>
            </a:r>
          </a:p>
          <a:p>
            <a:pPr marL="285750" indent="-285750">
              <a:lnSpc>
                <a:spcPct val="13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Moving to more general settings only exacerbates issue. </a:t>
            </a:r>
          </a:p>
        </p:txBody>
      </p:sp>
    </p:spTree>
    <p:extLst>
      <p:ext uri="{BB962C8B-B14F-4D97-AF65-F5344CB8AC3E}">
        <p14:creationId xmlns:p14="http://schemas.microsoft.com/office/powerpoint/2010/main" val="21032072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01327" y="1183957"/>
            <a:ext cx="12560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Menu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4399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FFFFFF"/>
                </a:solidFill>
                <a:latin typeface="Arial"/>
                <a:cs typeface="Arial"/>
              </a:rPr>
              <a:t>Vickrey</a:t>
            </a:r>
            <a:r>
              <a:rPr lang="en-US" sz="2000" b="1" dirty="0">
                <a:solidFill>
                  <a:srgbClr val="FFFFFF"/>
                </a:solidFill>
                <a:latin typeface="Arial"/>
                <a:cs typeface="Arial"/>
              </a:rPr>
              <a:t>-Clarke-Groves Mechanism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30678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>Combinatorial Auctions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4080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Arial"/>
                <a:cs typeface="Arial"/>
              </a:rPr>
              <a:t>Case Study: Spectrum Auctions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Sequential Single-Item Auctions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90132"/>
            <a:ext cx="8458200" cy="4355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In March 2000, Switzerland auctioned 3 blocks of spectrum via a sequence of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Vickrey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auctions.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 first two were identical 28 MHz blocks, while the third was a larger 56MHz block.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What happened?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 first two sold for 121 million and 134 million Swiss Francs.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 third sold for 55 million.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So, twice as valuable block sold for less than half the price.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Also, hard to argue about achieved welfare.</a:t>
            </a:r>
          </a:p>
        </p:txBody>
      </p:sp>
    </p:spTree>
    <p:extLst>
      <p:ext uri="{BB962C8B-B14F-4D97-AF65-F5344CB8AC3E}">
        <p14:creationId xmlns:p14="http://schemas.microsoft.com/office/powerpoint/2010/main" val="23398932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Simultaneous Single-Item Auctions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09600"/>
            <a:ext cx="8763000" cy="5173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Run some single-item auction (e.g. first-price/second-price auction) simultaneously for all items.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Bidders submit one bid per item.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Issues for bidders: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Bidding on all items aggressively, may win too many items and over-pay (if, e.g., the bidder only has value for a few items)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Bidding on items conservatively may not win enough items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What to do?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Difficulty in bidding and coordinating gives low welfare and revenue.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66056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Simultaneous Single-Item Auctions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660223"/>
            <a:ext cx="8763000" cy="576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In 1990, the New Zealand government auctioned </a:t>
            </a:r>
            <a:r>
              <a:rPr lang="en-US" dirty="0">
                <a:latin typeface="Arial"/>
                <a:cs typeface="Arial"/>
              </a:rPr>
              <a:t>off essentially identical licenses for </a:t>
            </a:r>
            <a:r>
              <a:rPr lang="en-US" dirty="0" smtClean="0">
                <a:latin typeface="Arial"/>
                <a:cs typeface="Arial"/>
              </a:rPr>
              <a:t>television </a:t>
            </a:r>
            <a:r>
              <a:rPr lang="en-US" dirty="0">
                <a:latin typeface="Arial"/>
                <a:cs typeface="Arial"/>
              </a:rPr>
              <a:t>broadcasting using simultaneous (sealed-bid) </a:t>
            </a:r>
            <a:r>
              <a:rPr lang="en-US" dirty="0" err="1">
                <a:latin typeface="Arial"/>
                <a:cs typeface="Arial"/>
              </a:rPr>
              <a:t>Vickrey</a:t>
            </a:r>
            <a:r>
              <a:rPr lang="en-US" dirty="0">
                <a:latin typeface="Arial"/>
                <a:cs typeface="Arial"/>
              </a:rPr>
              <a:t> auctions. </a:t>
            </a:r>
            <a:endParaRPr lang="en-US" dirty="0" smtClean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Arial"/>
                <a:cs typeface="Arial"/>
              </a:rPr>
              <a:t>The revenue</a:t>
            </a:r>
            <a:r>
              <a:rPr lang="en-US" dirty="0" smtClean="0">
                <a:latin typeface="Arial"/>
                <a:cs typeface="Arial"/>
              </a:rPr>
              <a:t> was </a:t>
            </a:r>
            <a:r>
              <a:rPr lang="en-US" dirty="0">
                <a:latin typeface="Arial"/>
                <a:cs typeface="Arial"/>
              </a:rPr>
              <a:t>only $36 million, a</a:t>
            </a:r>
            <a:r>
              <a:rPr lang="en-US" dirty="0" smtClean="0">
                <a:latin typeface="Arial"/>
                <a:cs typeface="Arial"/>
              </a:rPr>
              <a:t> small fraction </a:t>
            </a:r>
            <a:r>
              <a:rPr lang="en-US" dirty="0">
                <a:latin typeface="Arial"/>
                <a:cs typeface="Arial"/>
              </a:rPr>
              <a:t>of the projected $250 </a:t>
            </a:r>
            <a:r>
              <a:rPr lang="en-US" dirty="0" smtClean="0">
                <a:latin typeface="Arial"/>
                <a:cs typeface="Arial"/>
              </a:rPr>
              <a:t>million.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For one </a:t>
            </a:r>
            <a:r>
              <a:rPr lang="en-US" dirty="0">
                <a:latin typeface="Arial"/>
                <a:cs typeface="Arial"/>
              </a:rPr>
              <a:t>license, the </a:t>
            </a:r>
            <a:r>
              <a:rPr lang="en-US" dirty="0" smtClean="0">
                <a:latin typeface="Arial"/>
                <a:cs typeface="Arial"/>
              </a:rPr>
              <a:t>highest </a:t>
            </a:r>
            <a:r>
              <a:rPr lang="en-US" dirty="0">
                <a:latin typeface="Arial"/>
                <a:cs typeface="Arial"/>
              </a:rPr>
              <a:t>bid was $100,000 while the second-highest bid (and selling price) was $6!</a:t>
            </a:r>
            <a:r>
              <a:rPr lang="en-US" dirty="0" smtClean="0">
                <a:latin typeface="Arial"/>
                <a:cs typeface="Arial"/>
              </a:rPr>
              <a:t> For another</a:t>
            </a:r>
            <a:r>
              <a:rPr lang="en-US" dirty="0">
                <a:latin typeface="Arial"/>
                <a:cs typeface="Arial"/>
              </a:rPr>
              <a:t>, the </a:t>
            </a:r>
            <a:r>
              <a:rPr lang="en-US" dirty="0" smtClean="0">
                <a:latin typeface="Arial"/>
                <a:cs typeface="Arial"/>
              </a:rPr>
              <a:t>highest </a:t>
            </a:r>
            <a:r>
              <a:rPr lang="en-US" dirty="0">
                <a:latin typeface="Arial"/>
                <a:cs typeface="Arial"/>
              </a:rPr>
              <a:t>bid was $7 million and the second-highest</a:t>
            </a:r>
            <a:r>
              <a:rPr lang="en-US" dirty="0" smtClean="0">
                <a:latin typeface="Arial"/>
                <a:cs typeface="Arial"/>
              </a:rPr>
              <a:t> bid was </a:t>
            </a:r>
            <a:r>
              <a:rPr lang="en-US" dirty="0">
                <a:latin typeface="Arial"/>
                <a:cs typeface="Arial"/>
              </a:rPr>
              <a:t>$5,000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Even worse: the top bids were made public so everyone could see how much money was left on the table.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They later switched to first-price auctions. Similar problems remain (but it is less embarrassing).</a:t>
            </a:r>
          </a:p>
        </p:txBody>
      </p:sp>
    </p:spTree>
    <p:extLst>
      <p:ext uri="{BB962C8B-B14F-4D97-AF65-F5344CB8AC3E}">
        <p14:creationId xmlns:p14="http://schemas.microsoft.com/office/powerpoint/2010/main" val="15892916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Simultaneous Single-Item Auctions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533400"/>
            <a:ext cx="8915400" cy="628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How to analyze theoretically?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Auction is not direct, has no dominant strategy equilibrium.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Hence need to make some further modeling assumptions, resort to some equilibrium concept.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E.g. assume a </a:t>
            </a:r>
            <a:r>
              <a:rPr lang="en-US" i="1" dirty="0" smtClean="0">
                <a:latin typeface="Arial"/>
                <a:cs typeface="Arial"/>
              </a:rPr>
              <a:t>complete information setting</a:t>
            </a:r>
            <a:r>
              <a:rPr lang="en-US" dirty="0" smtClean="0">
                <a:latin typeface="Arial"/>
                <a:cs typeface="Arial"/>
              </a:rPr>
              <a:t>: bidders know each other’s valuations (but auctioneer does not)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E.g.2 assume </a:t>
            </a:r>
            <a:r>
              <a:rPr lang="en-US" i="1" dirty="0" smtClean="0">
                <a:latin typeface="Arial"/>
                <a:cs typeface="Arial"/>
              </a:rPr>
              <a:t>Bayesian incomplete information setting</a:t>
            </a:r>
            <a:r>
              <a:rPr lang="en-US" dirty="0" smtClean="0">
                <a:latin typeface="Arial"/>
                <a:cs typeface="Arial"/>
              </a:rPr>
              <a:t>: bidders’ valuations are drawn from distributions known to every other bidder and the auctioneer, but each bidder’s realized valuation is private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</a:pPr>
            <a:r>
              <a:rPr lang="en-US" b="1" dirty="0" smtClean="0">
                <a:latin typeface="Arial"/>
                <a:cs typeface="Arial"/>
              </a:rPr>
              <a:t>Theorem [Feldman-Fu-Gravin-Lucier’13]:</a:t>
            </a:r>
            <a:r>
              <a:rPr lang="en-US" dirty="0" smtClean="0">
                <a:latin typeface="Arial"/>
                <a:cs typeface="Arial"/>
              </a:rPr>
              <a:t> If bidders’ valuations are subadditive, then the social welfare achieved at a mixed Nash equilibrium (under complete information), or a Bayesian Nash equilibrium (under incomplete information) of the simultaneous 1</a:t>
            </a:r>
            <a:r>
              <a:rPr lang="en-US" baseline="30000" dirty="0" smtClean="0">
                <a:latin typeface="Arial"/>
                <a:cs typeface="Arial"/>
              </a:rPr>
              <a:t>st</a:t>
            </a:r>
            <a:r>
              <a:rPr lang="en-US" dirty="0" smtClean="0">
                <a:latin typeface="Arial"/>
                <a:cs typeface="Arial"/>
              </a:rPr>
              <a:t>/2</a:t>
            </a:r>
            <a:r>
              <a:rPr lang="en-US" baseline="30000" dirty="0" smtClean="0">
                <a:latin typeface="Arial"/>
                <a:cs typeface="Arial"/>
              </a:rPr>
              <a:t>nd</a:t>
            </a:r>
            <a:r>
              <a:rPr lang="en-US" dirty="0" smtClean="0">
                <a:latin typeface="Arial"/>
                <a:cs typeface="Arial"/>
              </a:rPr>
              <a:t> price auction is within a factor of 2 or 4 of the optimal social welfare.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</a:pPr>
            <a:r>
              <a:rPr lang="en-US" b="1" dirty="0" smtClean="0">
                <a:latin typeface="Arial"/>
                <a:cs typeface="Arial"/>
              </a:rPr>
              <a:t>Theorem [Cai-Papadimitriou ’14]: </a:t>
            </a:r>
            <a:r>
              <a:rPr lang="en-US" dirty="0" smtClean="0">
                <a:latin typeface="Arial"/>
                <a:cs typeface="Arial"/>
              </a:rPr>
              <a:t>Finding a Bayesian Nash equilibrium in a Simultaneous Single-Item Auction is highly intractable.</a:t>
            </a:r>
          </a:p>
        </p:txBody>
      </p:sp>
    </p:spTree>
    <p:extLst>
      <p:ext uri="{BB962C8B-B14F-4D97-AF65-F5344CB8AC3E}">
        <p14:creationId xmlns:p14="http://schemas.microsoft.com/office/powerpoint/2010/main" val="15892916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609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Simultaneous Ascending Auctions (SAAs)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990600"/>
            <a:ext cx="8458200" cy="4610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Over the last 20 years, </a:t>
            </a:r>
            <a:r>
              <a:rPr lang="en-US" b="1" i="1" dirty="0">
                <a:solidFill>
                  <a:srgbClr val="008000"/>
                </a:solidFill>
                <a:latin typeface="Arial"/>
                <a:cs typeface="Arial"/>
              </a:rPr>
              <a:t>s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imultaneous </a:t>
            </a:r>
            <a:r>
              <a:rPr lang="en-US" b="1" i="1" dirty="0">
                <a:solidFill>
                  <a:srgbClr val="008000"/>
                </a:solidFill>
                <a:latin typeface="Arial"/>
                <a:cs typeface="Arial"/>
              </a:rPr>
              <a:t>ascending auctions </a:t>
            </a:r>
            <a:r>
              <a:rPr lang="en-US" dirty="0">
                <a:latin typeface="Arial"/>
                <a:cs typeface="Arial"/>
              </a:rPr>
              <a:t>(SAAs) form the basis of most spectrum </a:t>
            </a:r>
            <a:r>
              <a:rPr lang="en-US" dirty="0" smtClean="0">
                <a:latin typeface="Arial"/>
                <a:cs typeface="Arial"/>
              </a:rPr>
              <a:t>auctions.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Conceptually, the comprise several single-item English auctions running in parallel.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In every round, each bidder places a new bid on any subset of items that she wants, subject to an </a:t>
            </a:r>
            <a:r>
              <a:rPr lang="en-US" i="1" dirty="0" smtClean="0">
                <a:solidFill>
                  <a:srgbClr val="FF6600"/>
                </a:solidFill>
                <a:latin typeface="Arial"/>
                <a:cs typeface="Arial"/>
              </a:rPr>
              <a:t>activity rule</a:t>
            </a:r>
            <a:r>
              <a:rPr lang="en-US" dirty="0" smtClean="0">
                <a:latin typeface="Arial"/>
                <a:cs typeface="Arial"/>
              </a:rPr>
              <a:t> and some constraints on the bids.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i="1" dirty="0" smtClean="0">
              <a:solidFill>
                <a:srgbClr val="FF66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Essentially the activity rule says: the number of items you bid on should decrease over time as prices rise.</a:t>
            </a:r>
          </a:p>
        </p:txBody>
      </p:sp>
    </p:spTree>
    <p:extLst>
      <p:ext uri="{BB962C8B-B14F-4D97-AF65-F5344CB8AC3E}">
        <p14:creationId xmlns:p14="http://schemas.microsoft.com/office/powerpoint/2010/main" val="17503206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609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Simultaneous Ascending Auctions (SAAs)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143000"/>
            <a:ext cx="8458200" cy="3613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Big advantage: </a:t>
            </a:r>
            <a:r>
              <a:rPr lang="en-US" i="1" dirty="0" smtClean="0">
                <a:latin typeface="Arial"/>
                <a:cs typeface="Arial"/>
              </a:rPr>
              <a:t>price discovery.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This allows bidders to do mid-course correction.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</a:pPr>
            <a:endParaRPr lang="en-US" i="1" dirty="0" smtClean="0">
              <a:solidFill>
                <a:srgbClr val="FF66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Another advantage: value discovery.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Finding out valuations might be expensive. Only need to determine the value on a need-to-know basis.</a:t>
            </a:r>
          </a:p>
        </p:txBody>
      </p:sp>
    </p:spTree>
    <p:extLst>
      <p:ext uri="{BB962C8B-B14F-4D97-AF65-F5344CB8AC3E}">
        <p14:creationId xmlns:p14="http://schemas.microsoft.com/office/powerpoint/2010/main" val="38409891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609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Simultaneous Ascending Auctions (SAAs)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923019"/>
            <a:ext cx="89916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Poorly designed auctions still have issues.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E.g. in 1999 the German government auctioned 10 blocks of cell-phone spectrum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10 simultaneous ascending auctions, with the rule that each new bid on a license must be at least 10% larger than previous bid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Bidders: T-Mobile, </a:t>
            </a:r>
            <a:r>
              <a:rPr lang="en-US" dirty="0" err="1" smtClean="0">
                <a:latin typeface="Arial"/>
                <a:cs typeface="Arial"/>
              </a:rPr>
              <a:t>Mannesman</a:t>
            </a:r>
            <a:endParaRPr lang="en-US" dirty="0" smtClean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err="1" smtClean="0">
                <a:latin typeface="Arial"/>
                <a:cs typeface="Arial"/>
              </a:rPr>
              <a:t>Mannesman</a:t>
            </a:r>
            <a:r>
              <a:rPr lang="en-US" dirty="0" smtClean="0">
                <a:latin typeface="Arial"/>
                <a:cs typeface="Arial"/>
              </a:rPr>
              <a:t> first bid: 20 million Deutsche marks on blocks 1-5 and 18.18 on blocks 6-10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Interestingly 18.18 * 1.1 = 19.99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T-Mobile interpreted those bids as an offer to split the blocks evenly for 20 million each.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T-Mobile bid 20 million on licenses 6-10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The auction ended; German government </a:t>
            </a:r>
            <a:r>
              <a:rPr lang="en-US" smtClean="0">
                <a:latin typeface="Arial"/>
                <a:cs typeface="Arial"/>
              </a:rPr>
              <a:t>was unhappy.</a:t>
            </a: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09891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VCG Mechanism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7526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[The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Vickrey</a:t>
            </a:r>
            <a:r>
              <a:rPr lang="en-US" altLang="zh-CN" sz="2400" b="1" dirty="0">
                <a:solidFill>
                  <a:schemeClr val="bg1"/>
                </a:solidFill>
                <a:latin typeface="Comic Sans MS"/>
                <a:cs typeface="Comic Sans MS"/>
              </a:rPr>
              <a:t>-Clarke-</a:t>
            </a:r>
            <a:r>
              <a:rPr lang="en-US" altLang="zh-CN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Groves 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VCG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) Mechanism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]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In every general mechanism design environment, there is a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DSIC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 mechanism that maximizes the social welfare. In particular the allocation rule is</a:t>
            </a:r>
          </a:p>
          <a:p>
            <a:pPr marL="0" lvl="1"/>
            <a:r>
              <a:rPr lang="en-US" sz="2400" b="1" i="1" dirty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400" b="1" i="1" dirty="0" smtClean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400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x(b) = 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sz="2400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sz="24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4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4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sz="24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   (1)</a:t>
            </a:r>
            <a:r>
              <a:rPr lang="en-US" sz="2400" b="1" i="1" dirty="0">
                <a:solidFill>
                  <a:schemeClr val="bg1"/>
                </a:solidFill>
                <a:latin typeface="Comic Sans MS"/>
                <a:cs typeface="Comic Sans MS"/>
              </a:rPr>
              <a:t>;</a:t>
            </a:r>
            <a:endParaRPr lang="en-US" sz="24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endParaRPr lang="en-US" sz="20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sz="2000" dirty="0">
                <a:solidFill>
                  <a:schemeClr val="bg1"/>
                </a:solidFill>
                <a:latin typeface="Comic Sans MS"/>
                <a:cs typeface="Comic Sans MS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nd the payment rule is</a:t>
            </a:r>
          </a:p>
          <a:p>
            <a:pPr marL="0" lvl="1"/>
            <a:r>
              <a:rPr lang="en-US" sz="2400" b="1" i="1" dirty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sz="24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     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sz="24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(b) = 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h</a:t>
            </a:r>
            <a:r>
              <a:rPr lang="en-US" sz="2400" b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(b</a:t>
            </a:r>
            <a:r>
              <a:rPr lang="en-US" sz="2400" b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-</a:t>
            </a:r>
            <a:r>
              <a:rPr lang="en-US" sz="2400" b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)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– </a:t>
            </a:r>
            <a:r>
              <a:rPr lang="en-US" sz="24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4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sz="2400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≠i</a:t>
            </a:r>
            <a:r>
              <a:rPr lang="en-US" sz="2400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400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sz="2400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400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4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*)   (2)</a:t>
            </a:r>
            <a:r>
              <a:rPr lang="en-US" sz="24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,</a:t>
            </a:r>
          </a:p>
          <a:p>
            <a:pPr marL="0" lvl="1"/>
            <a:endParaRPr lang="en-US" sz="2000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where</a:t>
            </a:r>
            <a:r>
              <a:rPr lang="en-US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0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 = 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sz="2000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sz="20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000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sz="2000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000" b="1" i="1" dirty="0">
                <a:solidFill>
                  <a:srgbClr val="FFFF00"/>
                </a:solidFill>
                <a:latin typeface="Comic Sans MS"/>
                <a:cs typeface="Comic Sans MS"/>
              </a:rPr>
              <a:t> b</a:t>
            </a:r>
            <a:r>
              <a:rPr lang="en-US" sz="2000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sz="2000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sz="2000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sz="2000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is the outcome chosen in (1)</a:t>
            </a:r>
            <a:r>
              <a:rPr lang="en-US" sz="2000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.</a:t>
            </a:r>
            <a:endParaRPr lang="en-US" sz="2000" b="1" i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4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6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255" y="36653"/>
            <a:ext cx="7700639" cy="762000"/>
          </a:xfrm>
        </p:spPr>
        <p:txBody>
          <a:bodyPr/>
          <a:lstStyle/>
          <a:p>
            <a:r>
              <a:rPr lang="en-US" dirty="0"/>
              <a:t>Examples of VCG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034750" cy="5334000"/>
              </a:xfrm>
            </p:spPr>
            <p:txBody>
              <a:bodyPr>
                <a:normAutofit fontScale="77500" lnSpcReduction="20000"/>
              </a:bodyPr>
              <a:lstStyle/>
              <a:p>
                <a:pPr marL="342900" indent="-342900">
                  <a:buFont typeface="Wingdings" charset="2"/>
                  <a:buChar char="q"/>
                </a:pPr>
                <a:r>
                  <a:rPr lang="en-US" dirty="0" smtClean="0">
                    <a:latin typeface="Times New Roman"/>
                    <a:cs typeface="Times New Roman"/>
                  </a:rPr>
                  <a:t>Public Project Problem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bidders have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𝑣</m:t>
                        </m:r>
                      </m:e>
                      <m:sub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</m:sSub>
                    <m:r>
                      <a:rPr lang="en-US">
                        <a:latin typeface="Cambria Math" charset="0"/>
                        <a:cs typeface="Times New Roman"/>
                      </a:rPr>
                      <m:t>≥0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for bridge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social choice function: build bridge </a:t>
                </a:r>
                <a:r>
                  <a:rPr lang="en-US" dirty="0" err="1">
                    <a:latin typeface="Times New Roman"/>
                    <a:cs typeface="Times New Roman"/>
                  </a:rPr>
                  <a:t>iff</a:t>
                </a:r>
                <a:r>
                  <a:rPr lang="en-US" dirty="0">
                    <a:latin typeface="Times New Roman"/>
                    <a:cs typeface="Times New Roman"/>
                  </a:rPr>
                  <a:t> sum of bidders’ values for bridge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charset="0"/>
                                <a:cs typeface="Times New Roman"/>
                              </a:rPr>
                            </m:ctrlPr>
                          </m:naryPr>
                          <m:sub>
                            <m:r>
                              <a:rPr lang="en-US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charset="0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>
                                    <a:latin typeface="Cambria Math" charset="0"/>
                                    <a:cs typeface="Times New Roman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 charset="0"/>
                                    <a:cs typeface="Times New Roman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  <m:sub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exceeds cost 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of bridge. 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VCG does not apply directly, but can introduce dummy bidder representing the auctioneer, with cost </a:t>
                </a:r>
                <a14:m>
                  <m:oMath xmlns:m="http://schemas.openxmlformats.org/officeDocument/2006/math">
                    <m:r>
                      <a:rPr lang="en-US">
                        <a:latin typeface="Cambria Math" charset="0"/>
                        <a:cs typeface="Times New Roman"/>
                      </a:rPr>
                      <m:t>𝐶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 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 if bridge is built and 0 otherwise</a:t>
                </a:r>
              </a:p>
              <a:p>
                <a:pPr lvl="1">
                  <a:buFont typeface="Arial" charset="0"/>
                  <a:buChar char="•"/>
                </a:pPr>
                <a:r>
                  <a:rPr lang="en-US" dirty="0">
                    <a:latin typeface="Times New Roman"/>
                    <a:cs typeface="Times New Roman"/>
                  </a:rPr>
                  <a:t>VCG with Clarke payments: </a:t>
                </a:r>
              </a:p>
              <a:p>
                <a:pPr marL="1200150" lvl="2" indent="-285750">
                  <a:buFont typeface="Wingdings" charset="2"/>
                  <a:buChar char="§"/>
                </a:pPr>
                <a:r>
                  <a:rPr lang="en-US" dirty="0">
                    <a:latin typeface="Times New Roman"/>
                    <a:cs typeface="Times New Roman"/>
                  </a:rPr>
                  <a:t>build bridge </a:t>
                </a:r>
                <a:r>
                  <a:rPr lang="en-US" dirty="0" err="1">
                    <a:latin typeface="Times New Roman"/>
                    <a:cs typeface="Times New Roman"/>
                  </a:rPr>
                  <a:t>iff</a:t>
                </a:r>
                <a:r>
                  <a:rPr lang="en-US" dirty="0">
                    <a:latin typeface="Times New Roman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naryPr>
                      <m:sub>
                        <m:r>
                          <a:rPr lang="en-US"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 charset="0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charset="0"/>
                        <a:cs typeface="Times New Roman"/>
                      </a:rPr>
                      <m:t>≥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endParaRPr lang="en-US" dirty="0">
                  <a:latin typeface="Times New Roman"/>
                  <a:cs typeface="Times New Roman"/>
                </a:endParaRPr>
              </a:p>
              <a:p>
                <a:pPr marL="1200150" lvl="2" indent="-285750">
                  <a:buFont typeface="Wingdings" charset="2"/>
                  <a:buChar char="§"/>
                </a:pPr>
                <a:r>
                  <a:rPr lang="en-US" dirty="0">
                    <a:latin typeface="Times New Roman"/>
                    <a:cs typeface="Times New Roman"/>
                  </a:rPr>
                  <a:t>if bridge not built, no bidder pays anything</a:t>
                </a:r>
              </a:p>
              <a:p>
                <a:pPr marL="1200150" lvl="2" indent="-285750">
                  <a:buFont typeface="Wingdings" charset="2"/>
                  <a:buChar char="§"/>
                </a:pPr>
                <a:r>
                  <a:rPr lang="en-US" dirty="0">
                    <a:latin typeface="Times New Roman"/>
                    <a:cs typeface="Times New Roman"/>
                  </a:rPr>
                  <a:t>if bridge is built, only pivotal players </a:t>
                </a:r>
                <a:r>
                  <a:rPr lang="en-US" dirty="0" err="1">
                    <a:latin typeface="Times New Roman"/>
                    <a:cs typeface="Times New Roman"/>
                  </a:rPr>
                  <a:t>i</a:t>
                </a:r>
                <a:r>
                  <a:rPr lang="en-US" dirty="0">
                    <a:latin typeface="Times New Roman"/>
                    <a:cs typeface="Times New Roman"/>
                  </a:rPr>
                  <a:t> pay equal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𝐶</m:t>
                        </m:r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−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  <m:t>≠</m:t>
                            </m:r>
                            <m:r>
                              <a:rPr lang="en-US" b="0" i="1" smtClean="0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  <a:cs typeface="Times New Roman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charset="0"/>
                                    <a:cs typeface="Times New Roman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charset="0"/>
                                    <a:cs typeface="Times New Roman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  <m:sup>
                        <m:r>
                          <a:rPr lang="en-US" b="0" i="1" smtClean="0">
                            <a:latin typeface="Cambria Math" charset="0"/>
                            <a:cs typeface="Times New Roman"/>
                          </a:rPr>
                          <m:t> </m:t>
                        </m:r>
                      </m:sup>
                    </m:sSup>
                  </m:oMath>
                </a14:m>
                <a:endParaRPr lang="en-US" dirty="0">
                  <a:latin typeface="Times New Roman"/>
                  <a:cs typeface="Times New Roman"/>
                </a:endParaRPr>
              </a:p>
              <a:p>
                <a:pPr lvl="2"/>
                <a:endParaRPr lang="en-US" dirty="0">
                  <a:latin typeface="Times New Roman"/>
                  <a:cs typeface="Times New Roman"/>
                </a:endParaRPr>
              </a:p>
              <a:p>
                <a:pPr lvl="1"/>
                <a:r>
                  <a:rPr lang="en-US" dirty="0">
                    <a:latin typeface="Times New Roman"/>
                    <a:cs typeface="Times New Roman"/>
                  </a:rPr>
                  <a:t>Claim: Total payments are always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charset="0"/>
                        <a:cs typeface="Times New Roman"/>
                      </a:rPr>
                      <m:t>≤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. Equality only holds if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dirty="0">
                            <a:latin typeface="Cambria Math" charset="0"/>
                            <a:cs typeface="Times New Roman"/>
                          </a:rPr>
                        </m:ctrlPr>
                      </m:naryPr>
                      <m:sub>
                        <m:r>
                          <a:rPr lang="en-US" i="1" dirty="0">
                            <a:latin typeface="Cambria Math" charset="0"/>
                            <a:cs typeface="Times New Roman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dirty="0">
                                <a:latin typeface="Cambria Math" charset="0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charset="0"/>
                                <a:cs typeface="Times New Roman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 dirty="0">
                                <a:latin typeface="Cambria Math" charset="0"/>
                                <a:cs typeface="Times New Roman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dirty="0">
                        <a:latin typeface="Cambria Math" charset="0"/>
                        <a:cs typeface="Times New Roman"/>
                      </a:rPr>
                      <m:t>=</m:t>
                    </m:r>
                    <m:r>
                      <a:rPr lang="en-US" i="1">
                        <a:latin typeface="Cambria Math" charset="0"/>
                        <a:cs typeface="Times New Roman"/>
                      </a:rPr>
                      <m:t>𝐶</m:t>
                    </m:r>
                  </m:oMath>
                </a14:m>
                <a:r>
                  <a:rPr lang="en-US" dirty="0">
                    <a:latin typeface="Times New Roman"/>
                    <a:cs typeface="Times New Roman"/>
                  </a:rPr>
                  <a:t>.</a:t>
                </a:r>
              </a:p>
              <a:p>
                <a:pPr lvl="2"/>
                <a:r>
                  <a:rPr lang="en-US" dirty="0">
                    <a:latin typeface="Times New Roman"/>
                    <a:cs typeface="Times New Roman"/>
                  </a:rPr>
                  <a:t>Proof: on board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034750" cy="5334000"/>
              </a:xfrm>
              <a:blipFill rotWithShape="0">
                <a:blip r:embed="rId2"/>
                <a:stretch>
                  <a:fillRect l="-531" t="-457" r="-152" b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197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00639" cy="762000"/>
          </a:xfrm>
        </p:spPr>
        <p:txBody>
          <a:bodyPr/>
          <a:lstStyle/>
          <a:p>
            <a:r>
              <a:rPr lang="en-US" dirty="0" smtClean="0"/>
              <a:t>Bilateral Trading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153400" cy="5334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1 buyer and 1 seller </a:t>
                </a:r>
                <a:r>
                  <a:rPr lang="en-US" dirty="0"/>
                  <a:t>(not the auctioneer) </a:t>
                </a:r>
                <a:endParaRPr lang="en-US" dirty="0" smtClean="0"/>
              </a:p>
              <a:p>
                <a:r>
                  <a:rPr lang="en-US" dirty="0" smtClean="0"/>
                  <a:t>The seller holds an item an values it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/>
                  <a:t>, the buyer values it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Two outcomes {trade, no-trade}</a:t>
                </a:r>
              </a:p>
              <a:p>
                <a:r>
                  <a:rPr lang="en-US" dirty="0" smtClean="0"/>
                  <a:t>Social welfare maximization means: trade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≥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 smtClean="0"/>
                  <a:t> and no-trade </a:t>
                </a:r>
                <a:r>
                  <a:rPr lang="en-US" dirty="0" err="1" smtClean="0"/>
                  <a:t>o.w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Claim: If the VCG mechanism has 0 payments for both the buyer and seller when there is no-trade, then the mechanism needs to subsidize the trade.</a:t>
                </a:r>
              </a:p>
              <a:p>
                <a:pPr lvl="1"/>
                <a:r>
                  <a:rPr lang="en-US" dirty="0" smtClean="0"/>
                  <a:t>Proof: on </a:t>
                </a:r>
                <a:r>
                  <a:rPr lang="en-US" dirty="0"/>
                  <a:t>b</a:t>
                </a:r>
                <a:r>
                  <a:rPr lang="en-US" dirty="0" smtClean="0"/>
                  <a:t>oard.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153400" cy="5334000"/>
              </a:xfrm>
              <a:blipFill rotWithShape="0">
                <a:blip r:embed="rId2"/>
                <a:stretch>
                  <a:fillRect l="-822" r="-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87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4761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FF"/>
                </a:solidFill>
                <a:latin typeface="Arial"/>
                <a:cs typeface="Arial"/>
              </a:rPr>
              <a:t>VCG Mechanism</a:t>
            </a:r>
            <a:endParaRPr lang="en-US" sz="32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39800"/>
            <a:ext cx="8763000" cy="670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295400"/>
            <a:ext cx="7696200" cy="283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[The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Vickrey</a:t>
            </a:r>
            <a:r>
              <a:rPr lang="en-US" altLang="zh-CN" sz="2400" b="1" dirty="0">
                <a:solidFill>
                  <a:schemeClr val="bg1"/>
                </a:solidFill>
                <a:latin typeface="Comic Sans MS"/>
                <a:cs typeface="Comic Sans MS"/>
              </a:rPr>
              <a:t>-Clarke-</a:t>
            </a:r>
            <a:r>
              <a:rPr lang="en-US" altLang="zh-CN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Groves 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VCG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) Mechanism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] </a:t>
            </a:r>
            <a:b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In every mechanism design environment, there is a direct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DSIC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mechanism that maximizes the social welfare.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Its allocation rule is</a:t>
            </a:r>
          </a:p>
          <a:p>
            <a:pPr marL="0" lvl="1"/>
            <a:r>
              <a:rPr lang="en-US" sz="2000" b="1" i="1" dirty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dirty="0" smtClean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dirty="0" err="1" smtClean="0">
                <a:solidFill>
                  <a:srgbClr val="FFFF00"/>
                </a:solidFill>
                <a:latin typeface="Chalkboard"/>
                <a:cs typeface="Chalkboard"/>
              </a:rPr>
              <a:t>x(b</a:t>
            </a:r>
            <a:r>
              <a:rPr lang="en-US" sz="2000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) =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a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(a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</a:t>
            </a:r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>
                <a:solidFill>
                  <a:schemeClr val="bg1"/>
                </a:solidFill>
                <a:latin typeface="Comic Sans MS"/>
                <a:cs typeface="Comic Sans MS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nd price rule is</a:t>
            </a:r>
          </a:p>
          <a:p>
            <a:pPr marL="0" lvl="1"/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(b) = </a:t>
            </a:r>
            <a:r>
              <a:rPr lang="en-US" b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a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j≠i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(a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–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≠i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 </a:t>
            </a:r>
            <a:r>
              <a:rPr lang="en-US" b="1" i="1" dirty="0" err="1" smtClean="0">
                <a:solidFill>
                  <a:srgbClr val="FFFF00"/>
                </a:solidFill>
                <a:latin typeface="Chalkboard"/>
                <a:cs typeface="Chalkboard"/>
              </a:rPr>
              <a:t>x(b</a:t>
            </a:r>
            <a:r>
              <a:rPr lang="en-US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) 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</a:t>
            </a:r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469834"/>
            <a:ext cx="8763000" cy="215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Discussion: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sz="2000" b="1" i="1" dirty="0" smtClean="0">
                <a:solidFill>
                  <a:srgbClr val="3366FF"/>
                </a:solidFill>
                <a:latin typeface="Arial"/>
                <a:cs typeface="Arial"/>
              </a:rPr>
              <a:t>DSIC</a:t>
            </a:r>
            <a:r>
              <a:rPr lang="en-US" sz="20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mechanism that </a:t>
            </a:r>
            <a:r>
              <a:rPr lang="en-US" sz="2000" b="1" i="1" dirty="0" smtClean="0">
                <a:solidFill>
                  <a:srgbClr val="3366FF"/>
                </a:solidFill>
                <a:latin typeface="Arial"/>
                <a:cs typeface="Arial"/>
              </a:rPr>
              <a:t>optimizes social welfare </a:t>
            </a:r>
            <a:r>
              <a:rPr lang="en-US" sz="2000" dirty="0" smtClean="0">
                <a:latin typeface="Arial"/>
                <a:cs typeface="Arial"/>
              </a:rPr>
              <a:t>in </a:t>
            </a:r>
            <a:r>
              <a:rPr lang="en-US" sz="2000" b="1" i="1" dirty="0" smtClean="0">
                <a:solidFill>
                  <a:srgbClr val="3366FF"/>
                </a:solidFill>
                <a:latin typeface="Arial"/>
                <a:cs typeface="Arial"/>
              </a:rPr>
              <a:t>any</a:t>
            </a:r>
            <a:r>
              <a:rPr lang="en-US" sz="2000" dirty="0" smtClean="0">
                <a:latin typeface="Arial"/>
                <a:cs typeface="Arial"/>
              </a:rPr>
              <a:t> mechanism design problem !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sz="2000" dirty="0" smtClean="0">
                <a:latin typeface="Arial"/>
                <a:cs typeface="Arial"/>
              </a:rPr>
              <a:t>often </a:t>
            </a:r>
            <a:r>
              <a:rPr lang="en-US" sz="2000" b="1" i="1" dirty="0" smtClean="0">
                <a:solidFill>
                  <a:srgbClr val="FF6600"/>
                </a:solidFill>
                <a:latin typeface="Arial"/>
                <a:cs typeface="Arial"/>
              </a:rPr>
              <a:t>impractical.</a:t>
            </a:r>
            <a:endParaRPr lang="en-US" sz="2000" dirty="0" smtClean="0">
              <a:latin typeface="Arial"/>
              <a:cs typeface="Arial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serves as a useful benchmark for more practical approaches.</a:t>
            </a:r>
          </a:p>
        </p:txBody>
      </p:sp>
    </p:spTree>
    <p:extLst>
      <p:ext uri="{BB962C8B-B14F-4D97-AF65-F5344CB8AC3E}">
        <p14:creationId xmlns:p14="http://schemas.microsoft.com/office/powerpoint/2010/main" val="365081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Combinatorial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7621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(intro)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95400"/>
            <a:ext cx="8153400" cy="3945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Important</a:t>
            </a:r>
            <a:r>
              <a:rPr lang="en-US" dirty="0" smtClean="0">
                <a:latin typeface="Arial"/>
                <a:cs typeface="Arial"/>
              </a:rPr>
              <a:t> in practice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spectrum auctions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allocating </a:t>
            </a:r>
            <a:r>
              <a:rPr lang="en-US" dirty="0" err="1">
                <a:latin typeface="Arial"/>
                <a:cs typeface="Arial"/>
              </a:rPr>
              <a:t>take-off</a:t>
            </a:r>
            <a:r>
              <a:rPr lang="en-US" dirty="0">
                <a:latin typeface="Arial"/>
                <a:cs typeface="Arial"/>
              </a:rPr>
              <a:t> and landing slots at </a:t>
            </a:r>
            <a:r>
              <a:rPr lang="en-US" dirty="0" smtClean="0">
                <a:latin typeface="Arial"/>
                <a:cs typeface="Arial"/>
              </a:rPr>
              <a:t>airports</a:t>
            </a:r>
            <a:endParaRPr lang="en-US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Notoriously hard </a:t>
            </a:r>
            <a:r>
              <a:rPr lang="en-US" dirty="0" smtClean="0">
                <a:latin typeface="Arial"/>
                <a:cs typeface="Arial"/>
              </a:rPr>
              <a:t>in both theory and practice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In </a:t>
            </a:r>
            <a:r>
              <a:rPr lang="en-US" dirty="0">
                <a:latin typeface="Arial"/>
                <a:cs typeface="Arial"/>
              </a:rPr>
              <a:t>theory, many impossibility results for what can be </a:t>
            </a:r>
            <a:r>
              <a:rPr lang="en-US" dirty="0" smtClean="0">
                <a:latin typeface="Arial"/>
                <a:cs typeface="Arial"/>
              </a:rPr>
              <a:t>done with </a:t>
            </a:r>
            <a:r>
              <a:rPr lang="en-US" dirty="0">
                <a:latin typeface="Arial"/>
                <a:cs typeface="Arial"/>
              </a:rPr>
              <a:t>reasonable communication and </a:t>
            </a:r>
            <a:r>
              <a:rPr lang="en-US" dirty="0" smtClean="0">
                <a:latin typeface="Arial"/>
                <a:cs typeface="Arial"/>
              </a:rPr>
              <a:t>computation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In practice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smtClean="0">
                <a:latin typeface="Arial"/>
                <a:cs typeface="Arial"/>
              </a:rPr>
              <a:t>badly designed </a:t>
            </a:r>
            <a:r>
              <a:rPr lang="en-US" dirty="0">
                <a:latin typeface="Arial"/>
                <a:cs typeface="Arial"/>
              </a:rPr>
              <a:t>combinatorial auctions with serious </a:t>
            </a:r>
            <a:r>
              <a:rPr lang="en-US" dirty="0" smtClean="0">
                <a:latin typeface="Arial"/>
                <a:cs typeface="Arial"/>
              </a:rPr>
              <a:t>consequences</a:t>
            </a:r>
          </a:p>
        </p:txBody>
      </p:sp>
    </p:spTree>
    <p:extLst>
      <p:ext uri="{BB962C8B-B14F-4D97-AF65-F5344CB8AC3E}">
        <p14:creationId xmlns:p14="http://schemas.microsoft.com/office/powerpoint/2010/main" val="36474992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Combinatorial Auctions (model)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143000"/>
            <a:ext cx="8153400" cy="4841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err="1" smtClean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FF6600"/>
                </a:solidFill>
                <a:latin typeface="Arial"/>
                <a:cs typeface="Arial"/>
              </a:rPr>
              <a:t> bidders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e.g.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att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verizon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-mobile and several regional providers.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set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of </a:t>
            </a: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lang="en-US" dirty="0" smtClean="0">
                <a:solidFill>
                  <a:srgbClr val="FF6600"/>
                </a:solidFill>
                <a:latin typeface="Arial"/>
                <a:cs typeface="Arial"/>
              </a:rPr>
              <a:t> non-identical items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e.g. licenses for broadcasting at a certain frequency in a given region.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an outcome is a n-dimensional vector (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, S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, ...,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i="1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), with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S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denoting the set of items allocated to bidder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(her bundle). All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b="1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’s are </a:t>
            </a: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disjoint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There are </a:t>
            </a: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(n+1)</a:t>
            </a:r>
            <a:r>
              <a:rPr lang="en-US" b="1" i="1" baseline="30000" dirty="0" smtClean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lang="en-US" baseline="30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outcomes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81853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20392</TotalTime>
  <Words>2084</Words>
  <Application>Microsoft Macintosh PowerPoint</Application>
  <PresentationFormat>On-screen Show (4:3)</PresentationFormat>
  <Paragraphs>270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2" baseType="lpstr">
      <vt:lpstr>Agency FB</vt:lpstr>
      <vt:lpstr>Apple Symbols</vt:lpstr>
      <vt:lpstr>Arial Black</vt:lpstr>
      <vt:lpstr>Calibri</vt:lpstr>
      <vt:lpstr>Cambria Math</vt:lpstr>
      <vt:lpstr>Chalkboard</vt:lpstr>
      <vt:lpstr>Chalkduster</vt:lpstr>
      <vt:lpstr>Comic Sans MS</vt:lpstr>
      <vt:lpstr>Courier New</vt:lpstr>
      <vt:lpstr>Symbol</vt:lpstr>
      <vt:lpstr>Times New Roman</vt:lpstr>
      <vt:lpstr>Wingdings</vt:lpstr>
      <vt:lpstr>Zapf Dingbats</vt:lpstr>
      <vt:lpstr>宋体</vt:lpstr>
      <vt:lpstr>Arial</vt:lpstr>
      <vt:lpstr>Office Theme</vt:lpstr>
      <vt:lpstr>COMP/MATH 553 Algorithmic Game Theory Lecture 17: VCG Mechanism</vt:lpstr>
      <vt:lpstr>PowerPoint Presentation</vt:lpstr>
      <vt:lpstr>The VCG Mechanism</vt:lpstr>
      <vt:lpstr>Examples of VCG</vt:lpstr>
      <vt:lpstr>Bilateral Trading</vt:lpstr>
      <vt:lpstr>VCG Mechanism</vt:lpstr>
      <vt:lpstr>Combinatorial Auctions</vt:lpstr>
      <vt:lpstr>Combinatorial Auctions (intro)</vt:lpstr>
      <vt:lpstr>Combinatorial Auctions (model)</vt:lpstr>
      <vt:lpstr>Combinatorial Auctions (model)</vt:lpstr>
      <vt:lpstr>Combinatorial Auctions (challenges)</vt:lpstr>
      <vt:lpstr>Indirect Mechanisms (example)</vt:lpstr>
      <vt:lpstr>Indirect Mechanisms (discussion)</vt:lpstr>
      <vt:lpstr>Combinatorial Auctions (challenges)</vt:lpstr>
      <vt:lpstr>Combinatorial Auctions (challenges)</vt:lpstr>
      <vt:lpstr>Combinatorial Auctions (challenges)</vt:lpstr>
      <vt:lpstr>Spectrum Auctions</vt:lpstr>
      <vt:lpstr>Indirect Mechanisms for Spectrum</vt:lpstr>
      <vt:lpstr>Sequential Single-Item Auctions</vt:lpstr>
      <vt:lpstr>Sequential Single-Item Auctions</vt:lpstr>
      <vt:lpstr>Simultaneous Single-Item Auctions</vt:lpstr>
      <vt:lpstr>Simultaneous Single-Item Auctions</vt:lpstr>
      <vt:lpstr>Simultaneous Single-Item Auctions</vt:lpstr>
      <vt:lpstr>Simultaneous Ascending Auctions (SAAs)</vt:lpstr>
      <vt:lpstr>Simultaneous Ascending Auctions (SAAs)</vt:lpstr>
      <vt:lpstr>Simultaneous Ascending Auctions (SAAs)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Cai, Professor</cp:lastModifiedBy>
  <cp:revision>1215</cp:revision>
  <dcterms:created xsi:type="dcterms:W3CDTF">2015-04-10T01:47:14Z</dcterms:created>
  <dcterms:modified xsi:type="dcterms:W3CDTF">2016-11-01T04:46:04Z</dcterms:modified>
</cp:coreProperties>
</file>