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29"/>
  </p:notesMasterIdLst>
  <p:handoutMasterIdLst>
    <p:handoutMasterId r:id="rId30"/>
  </p:handoutMasterIdLst>
  <p:sldIdLst>
    <p:sldId id="590" r:id="rId3"/>
    <p:sldId id="591" r:id="rId4"/>
    <p:sldId id="593" r:id="rId5"/>
    <p:sldId id="594" r:id="rId6"/>
    <p:sldId id="595" r:id="rId7"/>
    <p:sldId id="596" r:id="rId8"/>
    <p:sldId id="597" r:id="rId9"/>
    <p:sldId id="598" r:id="rId10"/>
    <p:sldId id="599" r:id="rId11"/>
    <p:sldId id="600" r:id="rId12"/>
    <p:sldId id="601" r:id="rId13"/>
    <p:sldId id="602" r:id="rId14"/>
    <p:sldId id="603" r:id="rId15"/>
    <p:sldId id="604" r:id="rId16"/>
    <p:sldId id="605" r:id="rId17"/>
    <p:sldId id="606" r:id="rId18"/>
    <p:sldId id="572" r:id="rId19"/>
    <p:sldId id="581" r:id="rId20"/>
    <p:sldId id="582" r:id="rId21"/>
    <p:sldId id="575" r:id="rId22"/>
    <p:sldId id="589" r:id="rId23"/>
    <p:sldId id="576" r:id="rId24"/>
    <p:sldId id="577" r:id="rId25"/>
    <p:sldId id="578" r:id="rId26"/>
    <p:sldId id="579" r:id="rId27"/>
    <p:sldId id="5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A24"/>
    <a:srgbClr val="FF6600"/>
    <a:srgbClr val="FFCC66"/>
    <a:srgbClr val="00FFFF"/>
    <a:srgbClr val="66FFFF"/>
    <a:srgbClr val="CCFFFF"/>
    <a:srgbClr val="FFAE6B"/>
    <a:srgbClr val="FFFF99"/>
    <a:srgbClr val="2A6B1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2" autoAdjust="0"/>
    <p:restoredTop sz="83444" autoAdjust="0"/>
  </p:normalViewPr>
  <p:slideViewPr>
    <p:cSldViewPr>
      <p:cViewPr>
        <p:scale>
          <a:sx n="100" d="100"/>
          <a:sy n="100" d="100"/>
        </p:scale>
        <p:origin x="1208" y="84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14" d="100"/>
          <a:sy n="114" d="100"/>
        </p:scale>
        <p:origin x="-39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FF4598-5B58-49B2-9E8D-D8BD7D27CF27}" type="datetimeFigureOut">
              <a:rPr lang="en-US" smtClean="0"/>
              <a:pPr/>
              <a:t>10/10/16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D8007F-645B-4508-972D-09B93A6F7DB0}" type="slidenum">
              <a:rPr lang="en-US" smtClean="0"/>
              <a:pPr/>
              <a:t>‹#›</a:t>
            </a:fld>
            <a:endParaRPr lang="en-US"/>
          </a:p>
        </p:txBody>
      </p:sp>
    </p:spTree>
    <p:extLst>
      <p:ext uri="{BB962C8B-B14F-4D97-AF65-F5344CB8AC3E}">
        <p14:creationId xmlns:p14="http://schemas.microsoft.com/office/powerpoint/2010/main" val="3001057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261CB-B478-48D1-A038-689B24DB15F4}" type="datetimeFigureOut">
              <a:rPr lang="en-US" smtClean="0"/>
              <a:pPr/>
              <a:t>10/10/16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F7F74-8035-4756-8F95-506704FC2D72}" type="slidenum">
              <a:rPr lang="en-US" smtClean="0"/>
              <a:pPr/>
              <a:t>‹#›</a:t>
            </a:fld>
            <a:endParaRPr lang="en-US"/>
          </a:p>
        </p:txBody>
      </p:sp>
    </p:spTree>
    <p:extLst>
      <p:ext uri="{BB962C8B-B14F-4D97-AF65-F5344CB8AC3E}">
        <p14:creationId xmlns:p14="http://schemas.microsoft.com/office/powerpoint/2010/main" val="180235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3</a:t>
            </a:fld>
            <a:endParaRPr lang="en-US"/>
          </a:p>
        </p:txBody>
      </p:sp>
    </p:spTree>
    <p:extLst>
      <p:ext uri="{BB962C8B-B14F-4D97-AF65-F5344CB8AC3E}">
        <p14:creationId xmlns:p14="http://schemas.microsoft.com/office/powerpoint/2010/main" val="84092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 i</a:t>
            </a:r>
            <a:r>
              <a:rPr lang="en-US" baseline="0" dirty="0" smtClean="0"/>
              <a:t>s yes, as implied by Myerson’s theorem (next lecture).</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12</a:t>
            </a:fld>
            <a:endParaRPr lang="en-US"/>
          </a:p>
        </p:txBody>
      </p:sp>
    </p:spTree>
    <p:extLst>
      <p:ext uri="{BB962C8B-B14F-4D97-AF65-F5344CB8AC3E}">
        <p14:creationId xmlns:p14="http://schemas.microsoft.com/office/powerpoint/2010/main" val="59521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i</a:t>
            </a:r>
            <a:r>
              <a:rPr lang="en-US" baseline="0" dirty="0" smtClean="0"/>
              <a:t>s yes, as implied by Myerson’s theorem (next lecture).</a:t>
            </a:r>
            <a:endParaRPr lang="en-US"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pPr/>
              <a:t>13</a:t>
            </a:fld>
            <a:endParaRPr lang="en-US"/>
          </a:p>
        </p:txBody>
      </p:sp>
    </p:spTree>
    <p:extLst>
      <p:ext uri="{BB962C8B-B14F-4D97-AF65-F5344CB8AC3E}">
        <p14:creationId xmlns:p14="http://schemas.microsoft.com/office/powerpoint/2010/main" val="153376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0" rtl="0" eaLnBrk="0" fontAlgn="base" latinLnBrk="0" hangingPunct="0">
              <a:lnSpc>
                <a:spcPct val="100000"/>
              </a:lnSpc>
              <a:spcBef>
                <a:spcPct val="30000"/>
              </a:spcBef>
              <a:spcAft>
                <a:spcPct val="0"/>
              </a:spcAft>
              <a:buClrTx/>
              <a:buSzTx/>
              <a:buFontTx/>
              <a:buNone/>
              <a:tabLst/>
              <a:defRPr/>
            </a:pPr>
            <a:r>
              <a:rPr lang="en-US" sz="1200" b="1" dirty="0" smtClean="0"/>
              <a:t>Def:</a:t>
            </a:r>
            <a:r>
              <a:rPr lang="en-US" sz="1200" baseline="0" dirty="0" smtClean="0"/>
              <a:t> An auction with Bayesian Nash equilibrium </a:t>
            </a:r>
            <a:r>
              <a:rPr lang="en-US" sz="1200" i="1" baseline="0" dirty="0" smtClean="0"/>
              <a:t>s</a:t>
            </a:r>
            <a:r>
              <a:rPr lang="en-US" sz="1200" baseline="-25000" dirty="0" smtClean="0"/>
              <a:t>1</a:t>
            </a:r>
            <a:r>
              <a:rPr lang="en-US" sz="1200" baseline="0" dirty="0" smtClean="0"/>
              <a:t>,…,</a:t>
            </a:r>
            <a:r>
              <a:rPr lang="en-US" sz="1200" i="1" baseline="0" dirty="0" err="1" smtClean="0"/>
              <a:t>s</a:t>
            </a:r>
            <a:r>
              <a:rPr lang="en-US" sz="1200" i="1" baseline="-25000" dirty="0" err="1" smtClean="0"/>
              <a:t>n</a:t>
            </a:r>
            <a:r>
              <a:rPr lang="en-US" sz="1200" baseline="0" dirty="0" smtClean="0"/>
              <a:t> is interim IR, if for all bidders </a:t>
            </a:r>
            <a:r>
              <a:rPr lang="en-US" sz="1200" i="1" baseline="0" dirty="0" err="1" smtClean="0"/>
              <a:t>i</a:t>
            </a:r>
            <a:r>
              <a:rPr lang="en-US" sz="1200" baseline="0" dirty="0" smtClean="0"/>
              <a:t> and all </a:t>
            </a:r>
            <a:r>
              <a:rPr lang="en-US" sz="1200" i="1" baseline="0" dirty="0" smtClean="0"/>
              <a:t>v</a:t>
            </a:r>
            <a:r>
              <a:rPr lang="en-US" sz="1200" i="1" baseline="-25000" dirty="0" smtClean="0"/>
              <a:t>i</a:t>
            </a:r>
            <a:r>
              <a:rPr lang="en-US" sz="1200" baseline="0" dirty="0" smtClean="0"/>
              <a:t>, the expected utility of bidder </a:t>
            </a:r>
            <a:r>
              <a:rPr lang="en-US" sz="1200" i="1" baseline="0" dirty="0" err="1" smtClean="0"/>
              <a:t>i</a:t>
            </a:r>
            <a:r>
              <a:rPr lang="en-US" sz="1200" baseline="0" dirty="0" smtClean="0"/>
              <a:t> when her value is </a:t>
            </a:r>
            <a:r>
              <a:rPr lang="en-US" sz="1200" i="1" baseline="0" dirty="0" smtClean="0"/>
              <a:t>v</a:t>
            </a:r>
            <a:r>
              <a:rPr lang="en-US" sz="1200" i="1" baseline="-25000" dirty="0" smtClean="0"/>
              <a:t>i</a:t>
            </a:r>
            <a:r>
              <a:rPr lang="en-US" sz="1200" baseline="0" dirty="0" smtClean="0"/>
              <a:t> and she plays </a:t>
            </a:r>
            <a:r>
              <a:rPr lang="en-US" sz="1200" i="1" baseline="0" dirty="0" err="1" smtClean="0"/>
              <a:t>s</a:t>
            </a:r>
            <a:r>
              <a:rPr lang="en-US" sz="1200" i="1" baseline="-25000" dirty="0" err="1" smtClean="0"/>
              <a:t>i</a:t>
            </a:r>
            <a:r>
              <a:rPr lang="en-US" sz="1200" baseline="0" dirty="0" smtClean="0"/>
              <a:t>(</a:t>
            </a:r>
            <a:r>
              <a:rPr lang="en-US" sz="1200" i="1" baseline="0" dirty="0" smtClean="0"/>
              <a:t>v</a:t>
            </a:r>
            <a:r>
              <a:rPr lang="en-US" sz="1200" i="1" baseline="-25000" dirty="0" smtClean="0"/>
              <a:t>i</a:t>
            </a:r>
            <a:r>
              <a:rPr lang="en-US" sz="1200" baseline="0" dirty="0" smtClean="0"/>
              <a:t>) is non-negative in expectation over the other bidders’ values assuming they also use their Bayesian Nash equilibrium strategies </a:t>
            </a:r>
            <a:r>
              <a:rPr lang="en-US" sz="1200" i="1" baseline="0" dirty="0" smtClean="0"/>
              <a:t>s</a:t>
            </a:r>
            <a:r>
              <a:rPr lang="en-US" sz="1200" i="1" baseline="-25000" dirty="0" smtClean="0"/>
              <a:t>-</a:t>
            </a:r>
            <a:r>
              <a:rPr lang="en-US" sz="1200" i="1" baseline="-25000" dirty="0" err="1" smtClean="0"/>
              <a:t>i</a:t>
            </a:r>
            <a:r>
              <a:rPr lang="en-US" sz="1200" baseline="0" dirty="0" smtClean="0"/>
              <a:t>.</a:t>
            </a:r>
          </a:p>
          <a:p>
            <a:pPr marL="0" marR="0" indent="0" algn="l" defTabSz="91435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350" rtl="0" eaLnBrk="0" fontAlgn="base" latinLnBrk="0" hangingPunct="0">
              <a:lnSpc>
                <a:spcPct val="100000"/>
              </a:lnSpc>
              <a:spcBef>
                <a:spcPct val="30000"/>
              </a:spcBef>
              <a:spcAft>
                <a:spcPct val="0"/>
              </a:spcAft>
              <a:buClrTx/>
              <a:buSzTx/>
              <a:buFontTx/>
              <a:buNone/>
              <a:tabLst/>
              <a:defRPr/>
            </a:pPr>
            <a:r>
              <a:rPr lang="en-US" sz="1200" baseline="0" dirty="0" smtClean="0"/>
              <a:t>Direct means 1 round interaction simultaneous and asking to bid the value.</a:t>
            </a:r>
            <a:endParaRPr lang="en-US" sz="1200" dirty="0" smtClean="0"/>
          </a:p>
        </p:txBody>
      </p:sp>
      <p:sp>
        <p:nvSpPr>
          <p:cNvPr id="4" name="Slide Number Placeholder 3"/>
          <p:cNvSpPr>
            <a:spLocks noGrp="1"/>
          </p:cNvSpPr>
          <p:nvPr>
            <p:ph type="sldNum" sz="quarter" idx="10"/>
          </p:nvPr>
        </p:nvSpPr>
        <p:spPr/>
        <p:txBody>
          <a:bodyPr/>
          <a:lstStyle/>
          <a:p>
            <a:fld id="{A394FDFD-AEFF-4543-9830-4C3C1365F7C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9247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50F59-57B3-3246-A710-651FE289FD63}" type="slidenum">
              <a:rPr lang="en-US" smtClean="0"/>
              <a:pPr/>
              <a:t>15</a:t>
            </a:fld>
            <a:endParaRPr lang="en-US"/>
          </a:p>
        </p:txBody>
      </p:sp>
    </p:spTree>
    <p:extLst>
      <p:ext uri="{BB962C8B-B14F-4D97-AF65-F5344CB8AC3E}">
        <p14:creationId xmlns:p14="http://schemas.microsoft.com/office/powerpoint/2010/main" val="200886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16</a:t>
            </a:fld>
            <a:endParaRPr lang="en-US"/>
          </a:p>
        </p:txBody>
      </p:sp>
    </p:spTree>
    <p:extLst>
      <p:ext uri="{BB962C8B-B14F-4D97-AF65-F5344CB8AC3E}">
        <p14:creationId xmlns:p14="http://schemas.microsoft.com/office/powerpoint/2010/main" val="1861866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50F59-57B3-3246-A710-651FE289FD63}" type="slidenum">
              <a:rPr lang="en-US" smtClean="0"/>
              <a:pPr/>
              <a:t>17</a:t>
            </a:fld>
            <a:endParaRPr lang="en-US"/>
          </a:p>
        </p:txBody>
      </p:sp>
    </p:spTree>
    <p:extLst>
      <p:ext uri="{BB962C8B-B14F-4D97-AF65-F5344CB8AC3E}">
        <p14:creationId xmlns:p14="http://schemas.microsoft.com/office/powerpoint/2010/main" val="264938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82915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Existence</a:t>
            </a:r>
            <a:r>
              <a:rPr lang="en-US" b="1" baseline="0" dirty="0" smtClean="0"/>
              <a:t> of Bayesian Nash equilibrium: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a:t>
            </a:r>
            <a:r>
              <a:rPr lang="en-US" baseline="-25000" dirty="0" smtClean="0"/>
              <a:t>i</a:t>
            </a:r>
            <a:r>
              <a:rPr lang="en-US" baseline="0" dirty="0" smtClean="0"/>
              <a:t> and X</a:t>
            </a:r>
            <a:r>
              <a:rPr lang="en-US" baseline="-25000" dirty="0" smtClean="0"/>
              <a:t>i</a:t>
            </a:r>
            <a:r>
              <a:rPr lang="en-US" baseline="0" dirty="0" smtClean="0"/>
              <a:t> are finite, then a mixed strategy Bayesian Nash equilibrium exists. (Use Nash’s Theorem in game where strategies of player </a:t>
            </a:r>
            <a:r>
              <a:rPr lang="en-US" baseline="0" dirty="0" err="1" smtClean="0"/>
              <a:t>i</a:t>
            </a:r>
            <a:r>
              <a:rPr lang="en-US" baseline="0" dirty="0" smtClean="0"/>
              <a:t> are all functions from T</a:t>
            </a:r>
            <a:r>
              <a:rPr lang="en-US" baseline="-25000" dirty="0" smtClean="0"/>
              <a:t>i</a:t>
            </a:r>
            <a:r>
              <a:rPr lang="en-US" baseline="0" dirty="0" smtClean="0"/>
              <a:t> to X</a:t>
            </a:r>
            <a:r>
              <a:rPr lang="en-US" baseline="-25000" dirty="0" smtClean="0"/>
              <a:t>i</a:t>
            </a:r>
            <a:r>
              <a:rPr lang="en-US" baseline="0" dirty="0" smtClean="0"/>
              <a:t>)</a:t>
            </a:r>
            <a:endParaRPr lang="en-US" b="1" dirty="0" smtClean="0"/>
          </a:p>
          <a:p>
            <a:endParaRPr lang="en-US" b="1" dirty="0" smtClean="0"/>
          </a:p>
          <a:p>
            <a:r>
              <a:rPr lang="en-US" baseline="0" dirty="0" smtClean="0"/>
              <a:t>If T</a:t>
            </a:r>
            <a:r>
              <a:rPr lang="en-US" baseline="-25000" dirty="0" smtClean="0"/>
              <a:t>i</a:t>
            </a:r>
            <a:r>
              <a:rPr lang="en-US" baseline="0" dirty="0" smtClean="0"/>
              <a:t> and X</a:t>
            </a:r>
            <a:r>
              <a:rPr lang="en-US" baseline="-25000" dirty="0" smtClean="0"/>
              <a:t>i</a:t>
            </a:r>
            <a:r>
              <a:rPr lang="en-US" baseline="0" dirty="0" smtClean="0"/>
              <a:t> are convex and compact and </a:t>
            </a:r>
            <a:r>
              <a:rPr lang="en-US" baseline="0" dirty="0" err="1" smtClean="0"/>
              <a:t>u</a:t>
            </a:r>
            <a:r>
              <a:rPr lang="en-US" baseline="-25000" dirty="0" err="1" smtClean="0"/>
              <a:t>i</a:t>
            </a:r>
            <a:r>
              <a:rPr lang="en-US" baseline="0" dirty="0" smtClean="0"/>
              <a:t> is continuous and concave in x</a:t>
            </a:r>
            <a:r>
              <a:rPr lang="en-US" baseline="-25000" dirty="0" smtClean="0"/>
              <a:t>i</a:t>
            </a:r>
            <a:r>
              <a:rPr lang="en-US" baseline="0" dirty="0" smtClean="0"/>
              <a:t> then a pure strategy Bayesian Nash equilibrium exists.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457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803446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3619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4</a:t>
            </a:fld>
            <a:endParaRPr lang="en-US"/>
          </a:p>
        </p:txBody>
      </p:sp>
    </p:spTree>
    <p:extLst>
      <p:ext uri="{BB962C8B-B14F-4D97-AF65-F5344CB8AC3E}">
        <p14:creationId xmlns:p14="http://schemas.microsoft.com/office/powerpoint/2010/main" val="1406234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88266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72612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F7F74-8035-4756-8F95-506704FC2D72}" type="slidenum">
              <a:rPr lang="en-US" smtClean="0"/>
              <a:pPr/>
              <a:t>25</a:t>
            </a:fld>
            <a:endParaRPr lang="en-US"/>
          </a:p>
        </p:txBody>
      </p:sp>
    </p:spTree>
    <p:extLst>
      <p:ext uri="{BB962C8B-B14F-4D97-AF65-F5344CB8AC3E}">
        <p14:creationId xmlns:p14="http://schemas.microsoft.com/office/powerpoint/2010/main" val="1211530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Proof from </a:t>
            </a:r>
            <a:r>
              <a:rPr lang="en-US" b="1" dirty="0" err="1" smtClean="0"/>
              <a:t>Bayes</a:t>
            </a:r>
            <a:r>
              <a:rPr lang="en-US" b="1" dirty="0" smtClean="0"/>
              <a:t> Nash to BIC implementation:</a:t>
            </a:r>
            <a:r>
              <a:rPr lang="en-US" dirty="0" smtClean="0"/>
              <a:t> Essentially identical</a:t>
            </a:r>
            <a:r>
              <a:rPr lang="en-US" baseline="0" dirty="0" smtClean="0"/>
              <a:t> to proof from Dominant Strategy equilibrium to DSIC implementation</a:t>
            </a:r>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06118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ON THE BOARD</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5</a:t>
            </a:fld>
            <a:endParaRPr lang="en-US"/>
          </a:p>
        </p:txBody>
      </p:sp>
    </p:spTree>
    <p:extLst>
      <p:ext uri="{BB962C8B-B14F-4D97-AF65-F5344CB8AC3E}">
        <p14:creationId xmlns:p14="http://schemas.microsoft.com/office/powerpoint/2010/main" val="46390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6</a:t>
            </a:fld>
            <a:endParaRPr lang="en-US"/>
          </a:p>
        </p:txBody>
      </p:sp>
    </p:spTree>
    <p:extLst>
      <p:ext uri="{BB962C8B-B14F-4D97-AF65-F5344CB8AC3E}">
        <p14:creationId xmlns:p14="http://schemas.microsoft.com/office/powerpoint/2010/main" val="145384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50F59-57B3-3246-A710-651FE289FD63}" type="slidenum">
              <a:rPr lang="en-US" smtClean="0"/>
              <a:pPr/>
              <a:t>7</a:t>
            </a:fld>
            <a:endParaRPr lang="en-US"/>
          </a:p>
        </p:txBody>
      </p:sp>
    </p:spTree>
    <p:extLst>
      <p:ext uri="{BB962C8B-B14F-4D97-AF65-F5344CB8AC3E}">
        <p14:creationId xmlns:p14="http://schemas.microsoft.com/office/powerpoint/2010/main" val="152514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8</a:t>
            </a:fld>
            <a:endParaRPr lang="en-US"/>
          </a:p>
        </p:txBody>
      </p:sp>
    </p:spTree>
    <p:extLst>
      <p:ext uri="{BB962C8B-B14F-4D97-AF65-F5344CB8AC3E}">
        <p14:creationId xmlns:p14="http://schemas.microsoft.com/office/powerpoint/2010/main" val="38792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 of the equation</a:t>
            </a:r>
            <a:r>
              <a:rPr lang="en-US" baseline="0" dirty="0" smtClean="0"/>
              <a:t> above </a:t>
            </a:r>
            <a:r>
              <a:rPr lang="en-US" i="1" baseline="0" dirty="0" smtClean="0"/>
              <a:t>a</a:t>
            </a:r>
            <a:r>
              <a:rPr lang="en-US" i="1" baseline="-25000" dirty="0" smtClean="0"/>
              <a:t>k</a:t>
            </a:r>
            <a:r>
              <a:rPr lang="en-US" baseline="-25000" dirty="0" smtClean="0"/>
              <a:t>+1</a:t>
            </a:r>
            <a:r>
              <a:rPr lang="en-US" baseline="0" dirty="0" smtClean="0"/>
              <a:t> is taken to be 0</a:t>
            </a:r>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9</a:t>
            </a:fld>
            <a:endParaRPr lang="en-US"/>
          </a:p>
        </p:txBody>
      </p:sp>
    </p:spTree>
    <p:extLst>
      <p:ext uri="{BB962C8B-B14F-4D97-AF65-F5344CB8AC3E}">
        <p14:creationId xmlns:p14="http://schemas.microsoft.com/office/powerpoint/2010/main" val="197525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50F59-57B3-3246-A710-651FE289FD63}" type="slidenum">
              <a:rPr lang="en-US" smtClean="0"/>
              <a:pPr/>
              <a:t>10</a:t>
            </a:fld>
            <a:endParaRPr lang="en-US"/>
          </a:p>
        </p:txBody>
      </p:sp>
    </p:spTree>
    <p:extLst>
      <p:ext uri="{BB962C8B-B14F-4D97-AF65-F5344CB8AC3E}">
        <p14:creationId xmlns:p14="http://schemas.microsoft.com/office/powerpoint/2010/main" val="96917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4FDFD-AEFF-4543-9830-4C3C1365F7C6}" type="slidenum">
              <a:rPr lang="en-US" smtClean="0"/>
              <a:pPr/>
              <a:t>11</a:t>
            </a:fld>
            <a:endParaRPr lang="en-US"/>
          </a:p>
        </p:txBody>
      </p:sp>
    </p:spTree>
    <p:extLst>
      <p:ext uri="{BB962C8B-B14F-4D97-AF65-F5344CB8AC3E}">
        <p14:creationId xmlns:p14="http://schemas.microsoft.com/office/powerpoint/2010/main" val="23515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981200"/>
            <a:ext cx="5772833" cy="1617226"/>
          </a:xfrm>
        </p:spPr>
        <p:txBody>
          <a:bodyPr>
            <a:normAutofit/>
          </a:bodyPr>
          <a:lstStyle>
            <a:lvl1pPr algn="l">
              <a:def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19400" y="3610166"/>
            <a:ext cx="5029200" cy="762000"/>
          </a:xfrm>
        </p:spPr>
        <p:txBody>
          <a:bodyPr>
            <a:normAutofit/>
          </a:bodyPr>
          <a:lstStyle>
            <a:lvl1pPr marL="0" indent="0" algn="l">
              <a:buNone/>
              <a:defRPr lang="en-US" sz="2600" b="1" kern="1200" dirty="0" smtClean="0">
                <a:solidFill>
                  <a:srgbClr val="FFC000"/>
                </a:solidFill>
                <a:effectLst>
                  <a:outerShdw blurRad="38100" dist="38100" dir="2700000" algn="tl">
                    <a:srgbClr val="000000">
                      <a:alpha val="43137"/>
                    </a:srgbClr>
                  </a:outerShdw>
                </a:effectLst>
                <a:latin typeface="Agency FB"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E5E6FA-6889-42C0-9BF6-AB2CFA070F97}"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grpSp>
        <p:nvGrpSpPr>
          <p:cNvPr id="17" name="Group 16"/>
          <p:cNvGrpSpPr/>
          <p:nvPr userDrawn="1"/>
        </p:nvGrpSpPr>
        <p:grpSpPr>
          <a:xfrm>
            <a:off x="963355" y="2086721"/>
            <a:ext cx="1669862" cy="1904445"/>
            <a:chOff x="1199353" y="1735245"/>
            <a:chExt cx="1669862" cy="1904445"/>
          </a:xfrm>
        </p:grpSpPr>
        <p:sp>
          <p:nvSpPr>
            <p:cNvPr id="18" name="矩形 12"/>
            <p:cNvSpPr/>
            <p:nvPr userDrawn="1"/>
          </p:nvSpPr>
          <p:spPr>
            <a:xfrm>
              <a:off x="1750607" y="1735245"/>
              <a:ext cx="548640" cy="548640"/>
            </a:xfrm>
            <a:prstGeom prst="rect">
              <a:avLst/>
            </a:prstGeom>
            <a:solidFill>
              <a:schemeClr val="tx1">
                <a:lumMod val="6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reflection blurRad="6350" stA="50000" endA="300" endPos="55500" dist="101600" dir="5400000" sy="-100000" algn="bl" rotWithShape="0"/>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 name="矩形 10"/>
            <p:cNvSpPr/>
            <p:nvPr userDrawn="1"/>
          </p:nvSpPr>
          <p:spPr>
            <a:xfrm>
              <a:off x="1683798" y="2391724"/>
              <a:ext cx="548640" cy="548640"/>
            </a:xfrm>
            <a:prstGeom prst="rect">
              <a:avLst/>
            </a:prstGeom>
            <a:solidFill>
              <a:schemeClr val="bg1">
                <a:lumMod val="75000"/>
                <a:lumOff val="25000"/>
              </a:schemeClr>
            </a:solidFill>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13"/>
            <p:cNvSpPr/>
            <p:nvPr userDrawn="1"/>
          </p:nvSpPr>
          <p:spPr>
            <a:xfrm>
              <a:off x="2320503" y="2391724"/>
              <a:ext cx="548640" cy="548640"/>
            </a:xfrm>
            <a:prstGeom prst="rect">
              <a:avLst/>
            </a:prstGeom>
            <a:solidFill>
              <a:schemeClr val="tx1">
                <a:lumMod val="85000"/>
              </a:schemeClr>
            </a:solidFill>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4"/>
            <p:cNvSpPr/>
            <p:nvPr userDrawn="1"/>
          </p:nvSpPr>
          <p:spPr>
            <a:xfrm>
              <a:off x="2298381" y="3091050"/>
              <a:ext cx="548640" cy="548640"/>
            </a:xfrm>
            <a:prstGeom prst="rect">
              <a:avLst/>
            </a:prstGeom>
            <a:solidFill>
              <a:schemeClr val="bg1">
                <a:lumMod val="50000"/>
                <a:lumOff val="50000"/>
              </a:schemeClr>
            </a:solidFill>
            <a:ln>
              <a:noFill/>
            </a:ln>
            <a:effectLst>
              <a:outerShdw blurRad="50800" dist="38100" dir="2700000" algn="tl" rotWithShape="0">
                <a:prstClr val="black">
                  <a:alpha val="40000"/>
                </a:prstClr>
              </a:outerShdw>
              <a:reflection blurRad="6350" stA="50000" endA="300" endPos="55500" dist="101600" dir="5400000" sy="-100000" algn="bl" rotWithShape="0"/>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9"/>
            <p:cNvSpPr/>
            <p:nvPr userDrawn="1"/>
          </p:nvSpPr>
          <p:spPr>
            <a:xfrm>
              <a:off x="2320575" y="1735950"/>
              <a:ext cx="548640" cy="548640"/>
            </a:xfrm>
            <a:prstGeom prst="rect">
              <a:avLst/>
            </a:prstGeom>
            <a:solidFill>
              <a:schemeClr val="bg1"/>
            </a:solidFill>
            <a:ln>
              <a:noFill/>
            </a:ln>
            <a:effectLst>
              <a:outerShdw blurRad="50800" dist="38100" algn="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01979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0" cap="none" spc="0">
                <a:ln>
                  <a:noFill/>
                </a:ln>
                <a:solidFill>
                  <a:schemeClr val="bg1"/>
                </a:solidFill>
                <a:effectLst>
                  <a:outerShdw blurRad="38100" dist="38100" dir="2700000" algn="tl">
                    <a:srgbClr val="000000">
                      <a:alpha val="43137"/>
                    </a:srgbClr>
                  </a:outerShdw>
                </a:effectLst>
                <a:latin typeface="Arial Black" pitchFamily="34" charset="0"/>
                <a:cs typeface="Arial" pitchFamily="34" charset="0"/>
              </a:defRPr>
            </a:lvl1pPr>
          </a:lstStyle>
          <a:p>
            <a:r>
              <a:rPr lang="en-US" dirty="0" smtClean="0"/>
              <a:t>Click to edit Master title style</a:t>
            </a:r>
            <a:endParaRPr lang="en-US" dirty="0"/>
          </a:p>
        </p:txBody>
      </p:sp>
      <p:sp>
        <p:nvSpPr>
          <p:cNvPr id="28" name="Content Placeholder 2"/>
          <p:cNvSpPr>
            <a:spLocks noGrp="1"/>
          </p:cNvSpPr>
          <p:nvPr>
            <p:ph idx="1"/>
          </p:nvPr>
        </p:nvSpPr>
        <p:spPr>
          <a:xfrm>
            <a:off x="638635" y="1219200"/>
            <a:ext cx="8005715" cy="5257800"/>
          </a:xfrm>
        </p:spPr>
        <p:txBody>
          <a:bodyPr>
            <a:normAutofit/>
          </a:bodyPr>
          <a:lstStyle>
            <a:lvl1pPr marL="457200" indent="-457200">
              <a:lnSpc>
                <a:spcPct val="130000"/>
              </a:lnSpc>
              <a:spcBef>
                <a:spcPts val="1200"/>
              </a:spcBef>
              <a:spcAft>
                <a:spcPts val="600"/>
              </a:spcAft>
              <a:buFont typeface="Wingdings" pitchFamily="2" charset="2"/>
              <a:buChar char="q"/>
              <a:defRPr sz="2400">
                <a:solidFill>
                  <a:schemeClr val="bg1"/>
                </a:solidFill>
                <a:latin typeface="Arial" pitchFamily="34" charset="0"/>
                <a:cs typeface="Arial" pitchFamily="34" charset="0"/>
              </a:defRPr>
            </a:lvl1pPr>
            <a:lvl2pPr marL="742950" indent="-285750">
              <a:lnSpc>
                <a:spcPct val="130000"/>
              </a:lnSpc>
              <a:spcBef>
                <a:spcPts val="600"/>
              </a:spcBef>
              <a:spcAft>
                <a:spcPts val="600"/>
              </a:spcAft>
              <a:buFont typeface="Wingdings" pitchFamily="2" charset="2"/>
              <a:buChar char="§"/>
              <a:defRPr sz="2400">
                <a:solidFill>
                  <a:schemeClr val="bg1"/>
                </a:solidFill>
              </a:defRPr>
            </a:lvl2pPr>
            <a:lvl3pPr>
              <a:lnSpc>
                <a:spcPct val="130000"/>
              </a:lnSpc>
              <a:defRPr sz="2000">
                <a:solidFill>
                  <a:schemeClr val="bg1"/>
                </a:solidFill>
              </a:defRPr>
            </a:lvl3pPr>
            <a:lvl4pPr>
              <a:lnSpc>
                <a:spcPct val="130000"/>
              </a:lnSpc>
              <a:defRPr sz="1800">
                <a:solidFill>
                  <a:schemeClr val="bg1"/>
                </a:solidFill>
              </a:defRPr>
            </a:lvl4pPr>
            <a:lvl5pPr>
              <a:lnSpc>
                <a:spcPct val="130000"/>
              </a:lnSpc>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86661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0" cap="none" spc="0">
                <a:ln>
                  <a:noFill/>
                </a:ln>
                <a:solidFill>
                  <a:schemeClr val="bg1"/>
                </a:solidFill>
                <a:effectLst>
                  <a:outerShdw blurRad="38100" dist="38100" dir="2700000" algn="tl">
                    <a:srgbClr val="000000">
                      <a:alpha val="43137"/>
                    </a:srgbClr>
                  </a:outerShdw>
                </a:effectLst>
                <a:latin typeface="Arial Black"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53530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1" cap="none" spc="0">
                <a:ln>
                  <a:noFill/>
                </a:ln>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grpSp>
        <p:nvGrpSpPr>
          <p:cNvPr id="7" name="Group 6"/>
          <p:cNvGrpSpPr>
            <a:grpSpLocks noChangeAspect="1"/>
          </p:cNvGrpSpPr>
          <p:nvPr userDrawn="1"/>
        </p:nvGrpSpPr>
        <p:grpSpPr>
          <a:xfrm>
            <a:off x="290032" y="233563"/>
            <a:ext cx="753207" cy="765355"/>
            <a:chOff x="1683798" y="1735245"/>
            <a:chExt cx="1185417" cy="1205119"/>
          </a:xfrm>
        </p:grpSpPr>
        <p:sp>
          <p:nvSpPr>
            <p:cNvPr id="8"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9"/>
            <p:cNvSpPr/>
            <p:nvPr userDrawn="1"/>
          </p:nvSpPr>
          <p:spPr>
            <a:xfrm>
              <a:off x="2320575" y="1735950"/>
              <a:ext cx="548640" cy="548640"/>
            </a:xfrm>
            <a:prstGeom prst="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70018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EB1D23-BD60-3B41-9E2B-72878C4F4C76}"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B59B1-C31B-434D-AF92-9E52CA7629B1}" type="slidenum">
              <a:rPr lang="en-US" smtClean="0"/>
              <a:pPr/>
              <a:t>‹#›</a:t>
            </a:fld>
            <a:endParaRPr lang="en-US"/>
          </a:p>
        </p:txBody>
      </p:sp>
      <p:grpSp>
        <p:nvGrpSpPr>
          <p:cNvPr id="20" name="Group 19"/>
          <p:cNvGrpSpPr/>
          <p:nvPr userDrawn="1"/>
        </p:nvGrpSpPr>
        <p:grpSpPr>
          <a:xfrm>
            <a:off x="963355" y="2086721"/>
            <a:ext cx="1669862" cy="1904445"/>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3048000" y="2667000"/>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005044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p:nvPr userDrawn="1"/>
        </p:nvGrpSpPr>
        <p:grpSpPr>
          <a:xfrm>
            <a:off x="963355" y="2086721"/>
            <a:ext cx="1669862" cy="1904445"/>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3048000" y="2667000"/>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4773173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a:grpSpLocks noChangeAspect="1"/>
          </p:cNvGrpSpPr>
          <p:nvPr userDrawn="1"/>
        </p:nvGrpSpPr>
        <p:grpSpPr>
          <a:xfrm>
            <a:off x="3810000" y="4038600"/>
            <a:ext cx="1335890" cy="1523556"/>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5486400" y="4237879"/>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54644565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a:grpSpLocks noChangeAspect="1"/>
          </p:cNvGrpSpPr>
          <p:nvPr userDrawn="1"/>
        </p:nvGrpSpPr>
        <p:grpSpPr>
          <a:xfrm>
            <a:off x="3810000" y="4038600"/>
            <a:ext cx="1335890" cy="1523556"/>
            <a:chOff x="1199353" y="1735245"/>
            <a:chExt cx="1669862" cy="1904445"/>
          </a:xfrm>
        </p:grpSpPr>
        <p:sp>
          <p:nvSpPr>
            <p:cNvPr id="2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5486400" y="4237879"/>
            <a:ext cx="3200400" cy="1388752"/>
          </a:xfrm>
        </p:spPr>
        <p:txBody>
          <a:bodyPr anchor="b">
            <a:noAutofit/>
          </a:bodyPr>
          <a:lstStyle>
            <a:lvl1pPr marL="0" indent="0">
              <a:buNone/>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3451362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1808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13727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0" y="4657725"/>
            <a:ext cx="5751512" cy="1362075"/>
          </a:xfrm>
        </p:spPr>
        <p:txBody>
          <a:bodyPr anchor="t">
            <a:normAutofit/>
          </a:bodyPr>
          <a:lstStyle>
            <a:lvl1pPr algn="l">
              <a:defRPr sz="3200" b="1" cap="all">
                <a:latin typeface="Arial Blac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743200" y="2995613"/>
            <a:ext cx="5751512"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AE5E6FA-6889-42C0-9BF6-AB2CFA070F97}"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grpSp>
        <p:nvGrpSpPr>
          <p:cNvPr id="7" name="Group 6"/>
          <p:cNvGrpSpPr/>
          <p:nvPr userDrawn="1"/>
        </p:nvGrpSpPr>
        <p:grpSpPr>
          <a:xfrm>
            <a:off x="661892" y="3716846"/>
            <a:ext cx="1669862" cy="1904445"/>
            <a:chOff x="1199353" y="1735245"/>
            <a:chExt cx="1669862" cy="1904445"/>
          </a:xfrm>
        </p:grpSpPr>
        <p:sp>
          <p:nvSpPr>
            <p:cNvPr id="8"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1"/>
            <p:cNvSpPr/>
            <p:nvPr userDrawn="1"/>
          </p:nvSpPr>
          <p:spPr>
            <a:xfrm>
              <a:off x="1749264" y="3091050"/>
              <a:ext cx="548640" cy="548640"/>
            </a:xfrm>
            <a:prstGeom prst="rect">
              <a:avLst/>
            </a:prstGeom>
            <a:solidFill>
              <a:schemeClr val="tx1">
                <a:lumMod val="75000"/>
                <a:lumOff val="2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4511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5_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981200"/>
            <a:ext cx="5772833" cy="1617226"/>
          </a:xfrm>
        </p:spPr>
        <p:txBody>
          <a:bodyPr>
            <a:normAutofit/>
          </a:bodyPr>
          <a:lstStyle>
            <a:lvl1pPr algn="l">
              <a:def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19400" y="3610166"/>
            <a:ext cx="5029200" cy="762000"/>
          </a:xfrm>
        </p:spPr>
        <p:txBody>
          <a:bodyPr>
            <a:normAutofit/>
          </a:bodyPr>
          <a:lstStyle>
            <a:lvl1pPr marL="0" indent="0" algn="l">
              <a:buNone/>
              <a:defRPr lang="en-US" sz="2600" b="1" kern="1200" dirty="0" smtClean="0">
                <a:solidFill>
                  <a:srgbClr val="FFC000"/>
                </a:solidFill>
                <a:effectLst>
                  <a:outerShdw blurRad="38100" dist="38100" dir="2700000" algn="tl">
                    <a:srgbClr val="000000">
                      <a:alpha val="43137"/>
                    </a:srgbClr>
                  </a:outerShdw>
                </a:effectLst>
                <a:latin typeface="Agency FB"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E5E6FA-6889-42C0-9BF6-AB2CFA070F97}"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spTree>
    <p:extLst>
      <p:ext uri="{BB962C8B-B14F-4D97-AF65-F5344CB8AC3E}">
        <p14:creationId xmlns:p14="http://schemas.microsoft.com/office/powerpoint/2010/main" val="7401979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FFC000"/>
              </a:solidFill>
            </a:endParaRPr>
          </a:p>
        </p:txBody>
      </p:sp>
      <p:sp>
        <p:nvSpPr>
          <p:cNvPr id="2" name="Title 1"/>
          <p:cNvSpPr>
            <a:spLocks noGrp="1"/>
          </p:cNvSpPr>
          <p:nvPr>
            <p:ph type="title"/>
          </p:nvPr>
        </p:nvSpPr>
        <p:spPr>
          <a:xfrm>
            <a:off x="1447799" y="76200"/>
            <a:ext cx="7700639"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47800" y="1219200"/>
            <a:ext cx="7196550" cy="5334000"/>
          </a:xfrm>
        </p:spPr>
        <p:txBody>
          <a:bodyPr>
            <a:normAutofit/>
          </a:bodyPr>
          <a:lstStyle>
            <a:lvl1pPr marL="457200" indent="-457200">
              <a:lnSpc>
                <a:spcPct val="130000"/>
              </a:lnSpc>
              <a:spcBef>
                <a:spcPts val="1200"/>
              </a:spcBef>
              <a:spcAft>
                <a:spcPts val="600"/>
              </a:spcAft>
              <a:buFont typeface="Wingdings" pitchFamily="2" charset="2"/>
              <a:buChar char="q"/>
              <a:defRPr sz="2400">
                <a:latin typeface="Times New Roman" pitchFamily="18" charset="0"/>
                <a:cs typeface="Times New Roman" pitchFamily="18" charset="0"/>
              </a:defRPr>
            </a:lvl1pPr>
            <a:lvl2pPr marL="742950" indent="-285750">
              <a:lnSpc>
                <a:spcPct val="130000"/>
              </a:lnSpc>
              <a:spcBef>
                <a:spcPts val="600"/>
              </a:spcBef>
              <a:spcAft>
                <a:spcPts val="600"/>
              </a:spcAft>
              <a:buFont typeface="Wingdings" pitchFamily="2" charset="2"/>
              <a:buChar char="§"/>
              <a:defRPr sz="2400">
                <a:solidFill>
                  <a:schemeClr val="tx1">
                    <a:lumMod val="85000"/>
                    <a:lumOff val="15000"/>
                  </a:schemeClr>
                </a:solidFill>
                <a:latin typeface="Times New Roman" pitchFamily="18" charset="0"/>
                <a:cs typeface="Times New Roman" pitchFamily="18" charset="0"/>
              </a:defRPr>
            </a:lvl2pPr>
            <a:lvl3pPr>
              <a:lnSpc>
                <a:spcPct val="130000"/>
              </a:lnSpc>
              <a:defRPr sz="2000">
                <a:solidFill>
                  <a:schemeClr val="tx1">
                    <a:lumMod val="75000"/>
                    <a:lumOff val="25000"/>
                  </a:schemeClr>
                </a:solidFill>
                <a:latin typeface="Times New Roman" pitchFamily="18" charset="0"/>
                <a:cs typeface="Times New Roman" pitchFamily="18" charset="0"/>
              </a:defRPr>
            </a:lvl3pPr>
            <a:lvl4pPr>
              <a:lnSpc>
                <a:spcPct val="130000"/>
              </a:lnSpc>
              <a:defRPr sz="1800">
                <a:solidFill>
                  <a:schemeClr val="tx1">
                    <a:lumMod val="75000"/>
                    <a:lumOff val="25000"/>
                  </a:schemeClr>
                </a:solidFill>
                <a:latin typeface="Times New Roman" pitchFamily="18" charset="0"/>
                <a:cs typeface="Times New Roman" pitchFamily="18" charset="0"/>
              </a:defRPr>
            </a:lvl4pPr>
            <a:lvl5pPr>
              <a:lnSpc>
                <a:spcPct val="130000"/>
              </a:lnSpc>
              <a:defRPr sz="1800">
                <a:solidFill>
                  <a:schemeClr val="tx1">
                    <a:lumMod val="75000"/>
                    <a:lumOff val="25000"/>
                  </a:schemeClr>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8001000" y="228600"/>
            <a:ext cx="753207" cy="765355"/>
            <a:chOff x="1683798" y="1735245"/>
            <a:chExt cx="1185417" cy="1205119"/>
          </a:xfrm>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09423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rgbClr val="FFC000"/>
              </a:solidFill>
            </a:endParaRPr>
          </a:p>
        </p:txBody>
      </p:sp>
      <p:sp>
        <p:nvSpPr>
          <p:cNvPr id="2" name="Title 1"/>
          <p:cNvSpPr>
            <a:spLocks noGrp="1"/>
          </p:cNvSpPr>
          <p:nvPr>
            <p:ph type="title"/>
          </p:nvPr>
        </p:nvSpPr>
        <p:spPr>
          <a:xfrm>
            <a:off x="1447799" y="76200"/>
            <a:ext cx="7700639"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8635" y="1219200"/>
            <a:ext cx="8005715" cy="5105400"/>
          </a:xfrm>
        </p:spPr>
        <p:txBody>
          <a:bodyPr>
            <a:normAutofit/>
          </a:bodyPr>
          <a:lstStyle>
            <a:lvl1pPr marL="457200" indent="-457200">
              <a:lnSpc>
                <a:spcPct val="130000"/>
              </a:lnSpc>
              <a:spcBef>
                <a:spcPts val="1200"/>
              </a:spcBef>
              <a:spcAft>
                <a:spcPts val="600"/>
              </a:spcAft>
              <a:buFont typeface="Wingdings" pitchFamily="2" charset="2"/>
              <a:buChar char="q"/>
              <a:defRPr sz="2400">
                <a:latin typeface="Times New Roman" pitchFamily="18" charset="0"/>
                <a:cs typeface="Times New Roman" pitchFamily="18" charset="0"/>
              </a:defRPr>
            </a:lvl1pPr>
            <a:lvl2pPr marL="742950" indent="-285750">
              <a:lnSpc>
                <a:spcPct val="130000"/>
              </a:lnSpc>
              <a:spcBef>
                <a:spcPts val="600"/>
              </a:spcBef>
              <a:spcAft>
                <a:spcPts val="600"/>
              </a:spcAft>
              <a:buFont typeface="Wingdings" pitchFamily="2" charset="2"/>
              <a:buChar char="§"/>
              <a:defRPr sz="2400">
                <a:solidFill>
                  <a:schemeClr val="tx1">
                    <a:lumMod val="85000"/>
                    <a:lumOff val="15000"/>
                  </a:schemeClr>
                </a:solidFill>
                <a:latin typeface="Times New Roman" pitchFamily="18" charset="0"/>
                <a:cs typeface="Times New Roman" pitchFamily="18" charset="0"/>
              </a:defRPr>
            </a:lvl2pPr>
            <a:lvl3pPr>
              <a:lnSpc>
                <a:spcPct val="130000"/>
              </a:lnSpc>
              <a:defRPr sz="2000">
                <a:solidFill>
                  <a:schemeClr val="tx1">
                    <a:lumMod val="75000"/>
                    <a:lumOff val="25000"/>
                  </a:schemeClr>
                </a:solidFill>
              </a:defRPr>
            </a:lvl3pPr>
            <a:lvl4pPr>
              <a:lnSpc>
                <a:spcPct val="130000"/>
              </a:lnSpc>
              <a:defRPr sz="1800">
                <a:solidFill>
                  <a:schemeClr val="tx1">
                    <a:lumMod val="75000"/>
                    <a:lumOff val="25000"/>
                  </a:schemeClr>
                </a:solidFill>
              </a:defRPr>
            </a:lvl4pPr>
            <a:lvl5pPr>
              <a:lnSpc>
                <a:spcPct val="130000"/>
              </a:lnSpc>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290032" y="233563"/>
            <a:ext cx="753207" cy="765355"/>
            <a:chOff x="1683798" y="1735245"/>
            <a:chExt cx="1185417" cy="1205119"/>
          </a:xfrm>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rgbClr val="FFC000"/>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4068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p:cNvSpPr/>
          <p:nvPr userDrawn="1"/>
        </p:nvSpPr>
        <p:spPr>
          <a:xfrm>
            <a:off x="-2" y="0"/>
            <a:ext cx="709085"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a:endParaRPr lang="en-US" dirty="0">
              <a:solidFill>
                <a:srgbClr val="FFC000"/>
              </a:solidFill>
            </a:endParaRPr>
          </a:p>
        </p:txBody>
      </p:sp>
      <p:sp>
        <p:nvSpPr>
          <p:cNvPr id="2" name="Title 1"/>
          <p:cNvSpPr>
            <a:spLocks noGrp="1"/>
          </p:cNvSpPr>
          <p:nvPr>
            <p:ph type="title"/>
          </p:nvPr>
        </p:nvSpPr>
        <p:spPr>
          <a:xfrm>
            <a:off x="99699" y="1981200"/>
            <a:ext cx="909685" cy="5486400"/>
          </a:xfrm>
        </p:spPr>
        <p:txBody>
          <a:bodyPr vert="eaVert">
            <a:normAutofit/>
          </a:bodyPr>
          <a:lstStyle>
            <a:lvl1pPr algn="l">
              <a:defRPr sz="2800" b="0"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616240"/>
            <a:ext cx="7272750" cy="5860760"/>
          </a:xfrm>
        </p:spPr>
        <p:txBody>
          <a:bodyPr>
            <a:normAutofit/>
          </a:bodyPr>
          <a:lstStyle>
            <a:lvl1pPr marL="548640" indent="-548640">
              <a:lnSpc>
                <a:spcPct val="130000"/>
              </a:lnSpc>
              <a:spcBef>
                <a:spcPts val="1200"/>
              </a:spcBef>
              <a:spcAft>
                <a:spcPts val="600"/>
              </a:spcAft>
              <a:buFont typeface="Wingdings" pitchFamily="2" charset="2"/>
              <a:buChar char="q"/>
              <a:defRPr sz="2400">
                <a:latin typeface="Times New Roman" pitchFamily="18" charset="0"/>
                <a:cs typeface="Times New Roman" pitchFamily="18" charset="0"/>
              </a:defRPr>
            </a:lvl1pPr>
            <a:lvl2pPr marL="742950" indent="-285750">
              <a:lnSpc>
                <a:spcPct val="130000"/>
              </a:lnSpc>
              <a:spcBef>
                <a:spcPts val="600"/>
              </a:spcBef>
              <a:spcAft>
                <a:spcPts val="600"/>
              </a:spcAft>
              <a:buFont typeface="Wingdings" pitchFamily="2" charset="2"/>
              <a:buChar char="§"/>
              <a:defRPr sz="2400">
                <a:solidFill>
                  <a:schemeClr val="tx1">
                    <a:lumMod val="85000"/>
                    <a:lumOff val="15000"/>
                  </a:schemeClr>
                </a:solidFill>
                <a:latin typeface="Times New Roman" pitchFamily="18" charset="0"/>
                <a:cs typeface="Times New Roman" pitchFamily="18" charset="0"/>
              </a:defRPr>
            </a:lvl2pPr>
            <a:lvl3pPr>
              <a:lnSpc>
                <a:spcPct val="130000"/>
              </a:lnSpc>
              <a:defRPr sz="2000">
                <a:solidFill>
                  <a:schemeClr val="tx1">
                    <a:lumMod val="75000"/>
                    <a:lumOff val="25000"/>
                  </a:schemeClr>
                </a:solidFill>
              </a:defRPr>
            </a:lvl3pPr>
            <a:lvl4pPr>
              <a:lnSpc>
                <a:spcPct val="130000"/>
              </a:lnSpc>
              <a:defRPr sz="1800">
                <a:solidFill>
                  <a:schemeClr val="tx1">
                    <a:lumMod val="75000"/>
                    <a:lumOff val="25000"/>
                  </a:schemeClr>
                </a:solidFill>
              </a:defRPr>
            </a:lvl4pPr>
            <a:lvl5pPr>
              <a:lnSpc>
                <a:spcPct val="130000"/>
              </a:lnSpc>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130179" y="199319"/>
            <a:ext cx="753207" cy="765355"/>
            <a:chOff x="1683798" y="1735245"/>
            <a:chExt cx="1185417" cy="1205119"/>
          </a:xfrm>
          <a:effectLst>
            <a:outerShdw blurRad="50800" dist="38100" dir="2700000" algn="tl" rotWithShape="0">
              <a:prstClr val="black">
                <a:alpha val="40000"/>
              </a:prstClr>
            </a:outerShdw>
          </a:effectLst>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0158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953000"/>
          </a:xfrm>
        </p:spPr>
        <p:txBody>
          <a:bodyPr>
            <a:normAutofit/>
          </a:bodyPr>
          <a:lstStyle>
            <a:lvl1pPr marL="457200" indent="-457200">
              <a:lnSpc>
                <a:spcPct val="120000"/>
              </a:lnSpc>
              <a:spcBef>
                <a:spcPts val="12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spcBef>
                <a:spcPts val="600"/>
              </a:spcBef>
              <a:spcAft>
                <a:spcPts val="600"/>
              </a:spcAft>
              <a:buFont typeface="Wingdings" pitchFamily="2" charset="2"/>
              <a:buChar char="§"/>
              <a:defRPr sz="1800">
                <a:solidFill>
                  <a:schemeClr val="tx1">
                    <a:lumMod val="85000"/>
                    <a:lumOff val="1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lnSpc>
                <a:spcPct val="120000"/>
              </a:lnSpc>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9" name="Title 1"/>
          <p:cNvSpPr>
            <a:spLocks noGrp="1"/>
          </p:cNvSpPr>
          <p:nvPr>
            <p:ph type="title"/>
          </p:nvPr>
        </p:nvSpPr>
        <p:spPr>
          <a:xfrm>
            <a:off x="1447800" y="76200"/>
            <a:ext cx="7315200"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0" name="Group 9"/>
          <p:cNvGrpSpPr>
            <a:grpSpLocks noChangeAspect="1"/>
          </p:cNvGrpSpPr>
          <p:nvPr userDrawn="1"/>
        </p:nvGrpSpPr>
        <p:grpSpPr>
          <a:xfrm>
            <a:off x="290032" y="233563"/>
            <a:ext cx="753207" cy="765355"/>
            <a:chOff x="1683798" y="1735245"/>
            <a:chExt cx="1185417" cy="1205119"/>
          </a:xfrm>
        </p:grpSpPr>
        <p:sp>
          <p:nvSpPr>
            <p:cNvPr id="11"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5" name="Content Placeholder 2"/>
          <p:cNvSpPr>
            <a:spLocks noGrp="1"/>
          </p:cNvSpPr>
          <p:nvPr>
            <p:ph sz="half" idx="13"/>
          </p:nvPr>
        </p:nvSpPr>
        <p:spPr>
          <a:xfrm>
            <a:off x="4648200" y="1295400"/>
            <a:ext cx="4038600" cy="4953000"/>
          </a:xfrm>
        </p:spPr>
        <p:txBody>
          <a:bodyPr>
            <a:normAutofit/>
          </a:bodyPr>
          <a:lstStyle>
            <a:lvl1pPr marL="457200" indent="-457200">
              <a:lnSpc>
                <a:spcPct val="120000"/>
              </a:lnSpc>
              <a:spcBef>
                <a:spcPts val="12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spcBef>
                <a:spcPts val="600"/>
              </a:spcBef>
              <a:spcAft>
                <a:spcPts val="600"/>
              </a:spcAft>
              <a:buFont typeface="Wingdings" pitchFamily="2" charset="2"/>
              <a:buChar char="§"/>
              <a:defRPr sz="1800">
                <a:solidFill>
                  <a:schemeClr val="tx1">
                    <a:lumMod val="85000"/>
                    <a:lumOff val="1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lnSpc>
                <a:spcPct val="120000"/>
              </a:lnSpc>
              <a:defRPr sz="14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726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nvGrpSpPr>
          <p:cNvPr id="8" name="Group 7"/>
          <p:cNvGrpSpPr>
            <a:grpSpLocks noChangeAspect="1"/>
          </p:cNvGrpSpPr>
          <p:nvPr userDrawn="1"/>
        </p:nvGrpSpPr>
        <p:grpSpPr>
          <a:xfrm>
            <a:off x="290032" y="233563"/>
            <a:ext cx="753207" cy="765355"/>
            <a:chOff x="1683798" y="1735245"/>
            <a:chExt cx="1185417" cy="1205119"/>
          </a:xfrm>
        </p:grpSpPr>
        <p:sp>
          <p:nvSpPr>
            <p:cNvPr id="9"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9"/>
            <p:cNvSpPr/>
            <p:nvPr userDrawn="1"/>
          </p:nvSpPr>
          <p:spPr>
            <a:xfrm>
              <a:off x="2320575" y="1735950"/>
              <a:ext cx="548640" cy="548640"/>
            </a:xfrm>
            <a:prstGeom prst="rect">
              <a:avLst/>
            </a:prstGeom>
            <a:solidFill>
              <a:schemeClr val="bg1"/>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1447799" y="76200"/>
            <a:ext cx="7700639" cy="762000"/>
          </a:xfrm>
        </p:spPr>
        <p:txBody>
          <a:bodyPr>
            <a:normAutofit/>
          </a:bodyPr>
          <a:lstStyle>
            <a:lvl1pPr algn="l">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05009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p:cNvSpPr/>
          <p:nvPr userDrawn="1"/>
        </p:nvSpPr>
        <p:spPr>
          <a:xfrm>
            <a:off x="0" y="0"/>
            <a:ext cx="4571999" cy="1200738"/>
          </a:xfrm>
          <a:prstGeom prst="rect">
            <a:avLst/>
          </a:prstGeom>
          <a:gradFill flip="none" rotWithShape="1">
            <a:gsLst>
              <a:gs pos="0">
                <a:schemeClr val="tx1">
                  <a:lumMod val="65000"/>
                  <a:lumOff val="35000"/>
                </a:schemeClr>
              </a:gs>
              <a:gs pos="53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2"/>
          <p:cNvSpPr>
            <a:spLocks noGrp="1"/>
          </p:cNvSpPr>
          <p:nvPr>
            <p:ph type="body" idx="1"/>
          </p:nvPr>
        </p:nvSpPr>
        <p:spPr>
          <a:xfrm>
            <a:off x="304800" y="1676399"/>
            <a:ext cx="4155850" cy="498475"/>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234658"/>
            <a:ext cx="4041775" cy="63976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152400" y="76200"/>
            <a:ext cx="3679501" cy="1001844"/>
          </a:xfrm>
        </p:spPr>
        <p:txBody>
          <a:bodyPr anchor="b">
            <a:noAutofit/>
          </a:bodyPr>
          <a:lstStyle>
            <a:lvl1pPr algn="l">
              <a:defRPr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707488" y="567643"/>
            <a:ext cx="753207" cy="765355"/>
            <a:chOff x="1683798" y="1735245"/>
            <a:chExt cx="1185417" cy="1205119"/>
          </a:xfrm>
        </p:grpSpPr>
        <p:sp>
          <p:nvSpPr>
            <p:cNvPr id="12"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8" name="Content Placeholder 3"/>
          <p:cNvSpPr>
            <a:spLocks noGrp="1"/>
          </p:cNvSpPr>
          <p:nvPr>
            <p:ph sz="half" idx="2"/>
          </p:nvPr>
        </p:nvSpPr>
        <p:spPr>
          <a:xfrm>
            <a:off x="457200" y="2286001"/>
            <a:ext cx="4040188" cy="3962399"/>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buNone/>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Content Placeholder 5"/>
          <p:cNvSpPr>
            <a:spLocks noGrp="1"/>
          </p:cNvSpPr>
          <p:nvPr>
            <p:ph sz="quarter" idx="4"/>
          </p:nvPr>
        </p:nvSpPr>
        <p:spPr>
          <a:xfrm>
            <a:off x="4800600" y="990600"/>
            <a:ext cx="4041775" cy="5264603"/>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buNone/>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223165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17" name="Rectangle 16"/>
          <p:cNvSpPr/>
          <p:nvPr userDrawn="1"/>
        </p:nvSpPr>
        <p:spPr>
          <a:xfrm>
            <a:off x="0" y="0"/>
            <a:ext cx="4800600" cy="1143000"/>
          </a:xfrm>
          <a:prstGeom prst="rect">
            <a:avLst/>
          </a:prstGeom>
          <a:gradFill flip="none" rotWithShape="1">
            <a:gsLst>
              <a:gs pos="0">
                <a:schemeClr val="tx1">
                  <a:lumMod val="65000"/>
                  <a:lumOff val="35000"/>
                </a:schemeClr>
              </a:gs>
              <a:gs pos="53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itle 1"/>
          <p:cNvSpPr>
            <a:spLocks noGrp="1"/>
          </p:cNvSpPr>
          <p:nvPr>
            <p:ph type="title"/>
          </p:nvPr>
        </p:nvSpPr>
        <p:spPr>
          <a:xfrm>
            <a:off x="533400" y="0"/>
            <a:ext cx="3276600" cy="990600"/>
          </a:xfrm>
        </p:spPr>
        <p:txBody>
          <a:bodyPr anchor="b">
            <a:noAutofit/>
          </a:bodyPr>
          <a:lstStyle>
            <a:lvl1pPr algn="l">
              <a:defRPr sz="28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
        <p:nvSpPr>
          <p:cNvPr id="30" name="Text Placeholder 2"/>
          <p:cNvSpPr>
            <a:spLocks noGrp="1"/>
          </p:cNvSpPr>
          <p:nvPr>
            <p:ph type="body" idx="1"/>
          </p:nvPr>
        </p:nvSpPr>
        <p:spPr>
          <a:xfrm>
            <a:off x="1066800" y="1600200"/>
            <a:ext cx="3429000" cy="533400"/>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5" name="Text Placeholder 4"/>
          <p:cNvSpPr>
            <a:spLocks noGrp="1"/>
          </p:cNvSpPr>
          <p:nvPr>
            <p:ph type="body" sz="quarter" idx="3"/>
          </p:nvPr>
        </p:nvSpPr>
        <p:spPr>
          <a:xfrm>
            <a:off x="4953001" y="234658"/>
            <a:ext cx="3809999" cy="67974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3"/>
          <p:cNvSpPr>
            <a:spLocks noGrp="1"/>
          </p:cNvSpPr>
          <p:nvPr>
            <p:ph sz="half" idx="2"/>
          </p:nvPr>
        </p:nvSpPr>
        <p:spPr>
          <a:xfrm>
            <a:off x="1162232" y="2286001"/>
            <a:ext cx="3333568" cy="4240017"/>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buNone/>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7" name="Content Placeholder 5"/>
          <p:cNvSpPr>
            <a:spLocks noGrp="1"/>
          </p:cNvSpPr>
          <p:nvPr>
            <p:ph sz="quarter" idx="4"/>
          </p:nvPr>
        </p:nvSpPr>
        <p:spPr>
          <a:xfrm>
            <a:off x="4953001" y="990600"/>
            <a:ext cx="3809999" cy="5593599"/>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buNone/>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223165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2"/>
          <p:cNvSpPr>
            <a:spLocks noGrp="1"/>
          </p:cNvSpPr>
          <p:nvPr>
            <p:ph type="body" idx="1"/>
          </p:nvPr>
        </p:nvSpPr>
        <p:spPr>
          <a:xfrm>
            <a:off x="64673" y="1676400"/>
            <a:ext cx="3864298" cy="498475"/>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78178" y="2286000"/>
            <a:ext cx="3750748" cy="4267199"/>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343400" y="228600"/>
            <a:ext cx="4498975" cy="63976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990600"/>
            <a:ext cx="4498975" cy="5562600"/>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chemeClr val="bg1"/>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96781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chemeClr val="bg1"/>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41878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rgbClr val="FFC000"/>
                </a:solidFill>
              </a:endParaRPr>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5133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981200"/>
            <a:ext cx="5772833" cy="1617226"/>
          </a:xfrm>
        </p:spPr>
        <p:txBody>
          <a:bodyPr>
            <a:normAutofit/>
          </a:bodyPr>
          <a:lstStyle>
            <a:lvl1pPr algn="l">
              <a:defRPr lang="en-US" sz="28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19400" y="3610166"/>
            <a:ext cx="5029200" cy="762000"/>
          </a:xfrm>
        </p:spPr>
        <p:txBody>
          <a:bodyPr>
            <a:normAutofit/>
          </a:bodyPr>
          <a:lstStyle>
            <a:lvl1pPr marL="0" indent="0" algn="l">
              <a:buNone/>
              <a:defRPr lang="en-US" sz="2600" b="1" kern="1200" dirty="0" smtClean="0">
                <a:solidFill>
                  <a:srgbClr val="FFC000"/>
                </a:solidFill>
                <a:effectLst>
                  <a:outerShdw blurRad="38100" dist="38100" dir="2700000" algn="tl">
                    <a:srgbClr val="000000">
                      <a:alpha val="43137"/>
                    </a:srgbClr>
                  </a:outerShdw>
                </a:effectLst>
                <a:latin typeface="Agency FB"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AE5E6FA-6889-42C0-9BF6-AB2CFA070F97}" type="datetimeFigureOut">
              <a:rPr lang="en-US" smtClean="0"/>
              <a:pPr/>
              <a:t>10/10/16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EFE73-4B92-4632-A7F5-4AA05E6BA569}" type="slidenum">
              <a:rPr lang="en-US" smtClean="0"/>
              <a:pPr/>
              <a:t>‹#›</a:t>
            </a:fld>
            <a:endParaRPr lang="en-US"/>
          </a:p>
        </p:txBody>
      </p:sp>
    </p:spTree>
    <p:extLst>
      <p:ext uri="{BB962C8B-B14F-4D97-AF65-F5344CB8AC3E}">
        <p14:creationId xmlns:p14="http://schemas.microsoft.com/office/powerpoint/2010/main" val="381601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1" name="Rectangle 20"/>
          <p:cNvSpPr/>
          <p:nvPr userDrawn="1"/>
        </p:nvSpPr>
        <p:spPr>
          <a:xfrm>
            <a:off x="4343400" y="0"/>
            <a:ext cx="48006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 y="0"/>
            <a:ext cx="3855016" cy="1200738"/>
          </a:xfrm>
          <a:prstGeom prst="rect">
            <a:avLst/>
          </a:prstGeom>
          <a:gradFill flip="none" rotWithShape="1">
            <a:gsLst>
              <a:gs pos="0">
                <a:schemeClr val="tx1">
                  <a:lumMod val="65000"/>
                  <a:lumOff val="35000"/>
                </a:schemeClr>
              </a:gs>
              <a:gs pos="50000">
                <a:schemeClr val="tx1">
                  <a:lumMod val="50000"/>
                  <a:lumOff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2"/>
          <p:cNvSpPr>
            <a:spLocks noGrp="1"/>
          </p:cNvSpPr>
          <p:nvPr>
            <p:ph type="body" idx="1"/>
          </p:nvPr>
        </p:nvSpPr>
        <p:spPr>
          <a:xfrm>
            <a:off x="64673" y="1676400"/>
            <a:ext cx="3864298" cy="498475"/>
          </a:xfrm>
        </p:spPr>
        <p:txBody>
          <a:bodyPr anchor="b">
            <a:noAutofit/>
          </a:bodyPr>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78178" y="2286000"/>
            <a:ext cx="3750748" cy="4267199"/>
          </a:xfrm>
        </p:spPr>
        <p:txBody>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2000">
                <a:solidFill>
                  <a:schemeClr val="tx1">
                    <a:lumMod val="75000"/>
                    <a:lumOff val="25000"/>
                  </a:schemeClr>
                </a:solidFill>
                <a:latin typeface="Times New Roman" pitchFamily="18" charset="0"/>
                <a:cs typeface="Times New Roman" pitchFamily="18" charset="0"/>
              </a:defRPr>
            </a:lvl2pPr>
            <a:lvl3pPr>
              <a:lnSpc>
                <a:spcPct val="120000"/>
              </a:lnSpc>
              <a:defRPr sz="1800">
                <a:solidFill>
                  <a:schemeClr val="tx1">
                    <a:lumMod val="75000"/>
                    <a:lumOff val="25000"/>
                  </a:schemeClr>
                </a:solidFill>
              </a:defRPr>
            </a:lvl3pPr>
            <a:lvl4pPr>
              <a:lnSpc>
                <a:spcPct val="120000"/>
              </a:lnSpc>
              <a:defRPr sz="1600">
                <a:solidFill>
                  <a:schemeClr val="tx1">
                    <a:lumMod val="75000"/>
                    <a:lumOff val="2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343400" y="228600"/>
            <a:ext cx="4498975" cy="639762"/>
          </a:xfrm>
        </p:spPr>
        <p:txBody>
          <a:bodyPr anchor="b"/>
          <a:lstStyle>
            <a:lvl1pPr marL="342900" indent="-342900">
              <a:lnSpc>
                <a:spcPct val="120000"/>
              </a:lnSpc>
              <a:buFont typeface="Wingdings" pitchFamily="2" charset="2"/>
              <a:buChar char="v"/>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343400" y="990600"/>
            <a:ext cx="4498975" cy="5562600"/>
          </a:xfrm>
        </p:spPr>
        <p:txBody>
          <a:bodyPr>
            <a:normAutofit/>
          </a:bodyPr>
          <a:lstStyle>
            <a:lvl1pPr marL="457200" indent="-457200">
              <a:lnSpc>
                <a:spcPct val="120000"/>
              </a:lnSpc>
              <a:spcBef>
                <a:spcPts val="600"/>
              </a:spcBef>
              <a:spcAft>
                <a:spcPts val="600"/>
              </a:spcAft>
              <a:buFont typeface="Wingdings" pitchFamily="2" charset="2"/>
              <a:buChar char="q"/>
              <a:defRPr sz="2000">
                <a:latin typeface="Times New Roman" pitchFamily="18" charset="0"/>
                <a:cs typeface="Times New Roman" pitchFamily="18" charset="0"/>
              </a:defRPr>
            </a:lvl1pPr>
            <a:lvl2pPr marL="742950" indent="-285750">
              <a:lnSpc>
                <a:spcPct val="120000"/>
              </a:lnSpc>
              <a:buFont typeface="Wingdings" pitchFamily="2" charset="2"/>
              <a:buChar char="§"/>
              <a:defRPr sz="1800">
                <a:solidFill>
                  <a:schemeClr val="tx1">
                    <a:lumMod val="75000"/>
                    <a:lumOff val="25000"/>
                  </a:schemeClr>
                </a:solidFill>
                <a:latin typeface="Times New Roman" pitchFamily="18" charset="0"/>
                <a:cs typeface="Times New Roman" pitchFamily="18" charset="0"/>
              </a:defRPr>
            </a:lvl2pPr>
            <a:lvl3pPr>
              <a:lnSpc>
                <a:spcPct val="120000"/>
              </a:lnSpc>
              <a:defRPr sz="1600">
                <a:solidFill>
                  <a:schemeClr val="tx1">
                    <a:lumMod val="75000"/>
                    <a:lumOff val="25000"/>
                  </a:schemeClr>
                </a:solidFill>
              </a:defRPr>
            </a:lvl3pPr>
            <a:lvl4pPr>
              <a:lnSpc>
                <a:spcPct val="120000"/>
              </a:lnSpc>
              <a:defRPr sz="1400">
                <a:solidFill>
                  <a:schemeClr val="tx1">
                    <a:lumMod val="75000"/>
                    <a:lumOff val="25000"/>
                  </a:schemeClr>
                </a:solidFill>
              </a:defRPr>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52401" y="76200"/>
            <a:ext cx="3108959" cy="1001844"/>
          </a:xfrm>
        </p:spPr>
        <p:txBody>
          <a:bodyPr anchor="b">
            <a:noAutofit/>
          </a:bodyPr>
          <a:lstStyle>
            <a:lvl1pPr algn="l">
              <a:defRPr sz="24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1" name="Group 10"/>
          <p:cNvGrpSpPr>
            <a:grpSpLocks noChangeAspect="1"/>
          </p:cNvGrpSpPr>
          <p:nvPr userDrawn="1"/>
        </p:nvGrpSpPr>
        <p:grpSpPr>
          <a:xfrm>
            <a:off x="3299006" y="609600"/>
            <a:ext cx="629920" cy="640080"/>
            <a:chOff x="1683798" y="1735245"/>
            <a:chExt cx="1185417" cy="1205119"/>
          </a:xfrm>
        </p:grpSpPr>
        <p:sp>
          <p:nvSpPr>
            <p:cNvPr id="12" name="矩形 12"/>
            <p:cNvSpPr/>
            <p:nvPr userDrawn="1"/>
          </p:nvSpPr>
          <p:spPr>
            <a:xfrm>
              <a:off x="1750607" y="1735245"/>
              <a:ext cx="548640" cy="548640"/>
            </a:xfrm>
            <a:prstGeom prst="rect">
              <a:avLst/>
            </a:prstGeom>
            <a:solidFill>
              <a:schemeClr val="bg1"/>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0"/>
            <p:cNvSpPr/>
            <p:nvPr userDrawn="1"/>
          </p:nvSpPr>
          <p:spPr>
            <a:xfrm>
              <a:off x="1683798" y="2391724"/>
              <a:ext cx="548640" cy="548640"/>
            </a:xfrm>
            <a:prstGeom prst="rect">
              <a:avLst/>
            </a:prstGeom>
            <a:solidFill>
              <a:schemeClr val="bg1">
                <a:lumMod val="6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3"/>
            <p:cNvSpPr/>
            <p:nvPr userDrawn="1"/>
          </p:nvSpPr>
          <p:spPr>
            <a:xfrm>
              <a:off x="2320503" y="2391724"/>
              <a:ext cx="548640" cy="548640"/>
            </a:xfrm>
            <a:prstGeom prst="rect">
              <a:avLst/>
            </a:prstGeom>
            <a:solidFill>
              <a:schemeClr val="tx1">
                <a:lumMod val="65000"/>
                <a:lumOff val="35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11970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1143000" y="288532"/>
            <a:ext cx="6374426" cy="574284"/>
          </a:xfrm>
        </p:spPr>
        <p:txBody>
          <a:bodyPr>
            <a:normAutofit/>
          </a:bodyPr>
          <a:lstStyle>
            <a:lvl1pPr algn="l">
              <a:defRPr sz="2800" b="1" cap="none" spc="0">
                <a:ln w="17780" cmpd="sng">
                  <a:noFill/>
                  <a:prstDash val="solid"/>
                  <a:miter lim="800000"/>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grpSp>
        <p:nvGrpSpPr>
          <p:cNvPr id="14" name="Group 13"/>
          <p:cNvGrpSpPr>
            <a:grpSpLocks noChangeAspect="1"/>
          </p:cNvGrpSpPr>
          <p:nvPr userDrawn="1"/>
        </p:nvGrpSpPr>
        <p:grpSpPr>
          <a:xfrm>
            <a:off x="260703" y="227466"/>
            <a:ext cx="682799" cy="694148"/>
            <a:chOff x="1683798" y="1735245"/>
            <a:chExt cx="1185417" cy="1205119"/>
          </a:xfrm>
        </p:grpSpPr>
        <p:sp>
          <p:nvSpPr>
            <p:cNvPr id="15"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矩形 13"/>
            <p:cNvSpPr/>
            <p:nvPr userDrawn="1"/>
          </p:nvSpPr>
          <p:spPr>
            <a:xfrm>
              <a:off x="2320503" y="2391724"/>
              <a:ext cx="548640" cy="54864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6866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0189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1802" y="136790"/>
            <a:ext cx="2293398" cy="1162050"/>
          </a:xfrm>
        </p:spPr>
        <p:txBody>
          <a:bodyPr anchor="b">
            <a:noAutofit/>
          </a:bodyPr>
          <a:lstStyle>
            <a:lvl1pPr algn="l">
              <a:defRPr sz="2000" b="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86200" y="273050"/>
            <a:ext cx="4800600" cy="5853113"/>
          </a:xfrm>
        </p:spPr>
        <p:txBody>
          <a:bodyPr>
            <a:normAutofit/>
          </a:bodyPr>
          <a:lstStyle>
            <a:lvl1pPr>
              <a:defRPr sz="2000">
                <a:latin typeface="Times New Roman" pitchFamily="18" charset="0"/>
                <a:cs typeface="Times New Roman" pitchFamily="18" charset="0"/>
              </a:defRPr>
            </a:lvl1pPr>
            <a:lvl2pPr>
              <a:defRPr sz="1800">
                <a:latin typeface="Times New Roman" pitchFamily="18" charset="0"/>
                <a:cs typeface="Times New Roman" pitchFamily="18" charset="0"/>
              </a:defRPr>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124200" cy="4068763"/>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17" name="Group 16"/>
          <p:cNvGrpSpPr>
            <a:grpSpLocks noChangeAspect="1"/>
          </p:cNvGrpSpPr>
          <p:nvPr userDrawn="1"/>
        </p:nvGrpSpPr>
        <p:grpSpPr>
          <a:xfrm>
            <a:off x="318984" y="495492"/>
            <a:ext cx="753207" cy="765355"/>
            <a:chOff x="1683798" y="1735245"/>
            <a:chExt cx="1185417" cy="1205119"/>
          </a:xfrm>
        </p:grpSpPr>
        <p:sp>
          <p:nvSpPr>
            <p:cNvPr id="18" name="矩形 12"/>
            <p:cNvSpPr/>
            <p:nvPr userDrawn="1"/>
          </p:nvSpPr>
          <p:spPr>
            <a:xfrm>
              <a:off x="1750607" y="1735245"/>
              <a:ext cx="548640" cy="548640"/>
            </a:xfrm>
            <a:prstGeom prst="rect">
              <a:avLst/>
            </a:prstGeom>
            <a:solidFill>
              <a:schemeClr val="bg1">
                <a:lumMod val="75000"/>
              </a:schemeClr>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矩形 10"/>
            <p:cNvSpPr/>
            <p:nvPr userDrawn="1"/>
          </p:nvSpPr>
          <p:spPr>
            <a:xfrm>
              <a:off x="1683798" y="2391724"/>
              <a:ext cx="548640" cy="548640"/>
            </a:xfrm>
            <a:prstGeom prst="rect">
              <a:avLst/>
            </a:prstGeom>
            <a:solidFill>
              <a:schemeClr val="tx1">
                <a:lumMod val="75000"/>
                <a:lumOff val="25000"/>
              </a:schemeClr>
            </a:solidFill>
            <a:ln>
              <a:noFill/>
            </a:ln>
            <a:effectLst>
              <a:outerShdw blurRad="76200" dir="13500000" sy="23000" kx="1200000" algn="br"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 name="矩形 13"/>
            <p:cNvSpPr/>
            <p:nvPr userDrawn="1"/>
          </p:nvSpPr>
          <p:spPr>
            <a:xfrm>
              <a:off x="2320503" y="2391724"/>
              <a:ext cx="548640" cy="548640"/>
            </a:xfrm>
            <a:prstGeom prst="rect">
              <a:avLst/>
            </a:prstGeom>
            <a:solidFill>
              <a:schemeClr val="bg1">
                <a:lumMod val="50000"/>
              </a:schemeClr>
            </a:solidFill>
            <a:ln>
              <a:noFill/>
            </a:ln>
            <a:effectLst>
              <a:outerShdw blurRad="76200" dir="18900000" sy="23000" kx="-1200000" algn="bl" rotWithShape="0">
                <a:prstClr val="black">
                  <a:alpha val="2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9"/>
            <p:cNvSpPr/>
            <p:nvPr userDrawn="1"/>
          </p:nvSpPr>
          <p:spPr>
            <a:xfrm>
              <a:off x="2320575" y="1735950"/>
              <a:ext cx="548640" cy="54864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66305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600" y="4796419"/>
            <a:ext cx="5486400" cy="566738"/>
          </a:xfrm>
        </p:spPr>
        <p:txBody>
          <a:bodyPr anchor="b"/>
          <a:lstStyle>
            <a:lvl1pPr algn="l">
              <a:defRPr sz="2000" b="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133600" y="60859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33600" y="536315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8" name="Group 7"/>
          <p:cNvGrpSpPr>
            <a:grpSpLocks noChangeAspect="1"/>
          </p:cNvGrpSpPr>
          <p:nvPr userDrawn="1"/>
        </p:nvGrpSpPr>
        <p:grpSpPr>
          <a:xfrm>
            <a:off x="558209" y="4580922"/>
            <a:ext cx="1335888" cy="1523556"/>
            <a:chOff x="1199353" y="1735245"/>
            <a:chExt cx="1669862" cy="1904445"/>
          </a:xfrm>
        </p:grpSpPr>
        <p:sp>
          <p:nvSpPr>
            <p:cNvPr id="9"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1"/>
            <p:cNvSpPr/>
            <p:nvPr userDrawn="1"/>
          </p:nvSpPr>
          <p:spPr>
            <a:xfrm>
              <a:off x="1749264" y="3091050"/>
              <a:ext cx="548640" cy="548640"/>
            </a:xfrm>
            <a:prstGeom prst="rect">
              <a:avLst/>
            </a:prstGeom>
            <a:solidFill>
              <a:schemeClr val="tx1">
                <a:lumMod val="75000"/>
                <a:lumOff val="2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1086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336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133600" y="5363157"/>
            <a:ext cx="5486400" cy="804862"/>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grpSp>
        <p:nvGrpSpPr>
          <p:cNvPr id="8" name="Group 7"/>
          <p:cNvGrpSpPr>
            <a:grpSpLocks noChangeAspect="1"/>
          </p:cNvGrpSpPr>
          <p:nvPr userDrawn="1"/>
        </p:nvGrpSpPr>
        <p:grpSpPr>
          <a:xfrm>
            <a:off x="558209" y="4580922"/>
            <a:ext cx="1335888" cy="1523556"/>
            <a:chOff x="1199353" y="1735245"/>
            <a:chExt cx="1669862" cy="1904445"/>
          </a:xfrm>
        </p:grpSpPr>
        <p:sp>
          <p:nvSpPr>
            <p:cNvPr id="9"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矩形 11"/>
            <p:cNvSpPr/>
            <p:nvPr userDrawn="1"/>
          </p:nvSpPr>
          <p:spPr>
            <a:xfrm>
              <a:off x="1749264" y="3091050"/>
              <a:ext cx="548640" cy="548640"/>
            </a:xfrm>
            <a:prstGeom prst="rect">
              <a:avLst/>
            </a:prstGeom>
            <a:solidFill>
              <a:schemeClr val="tx1">
                <a:lumMod val="75000"/>
                <a:lumOff val="2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6" name="Rectangle 15"/>
          <p:cNvSpPr/>
          <p:nvPr userDrawn="1"/>
        </p:nvSpPr>
        <p:spPr>
          <a:xfrm>
            <a:off x="0" y="0"/>
            <a:ext cx="9148439" cy="838200"/>
          </a:xfrm>
          <a:prstGeom prst="rect">
            <a:avLst/>
          </a:prstGeom>
          <a:gradFill flip="none" rotWithShape="1">
            <a:gsLst>
              <a:gs pos="0">
                <a:schemeClr val="bg1">
                  <a:lumMod val="65000"/>
                </a:schemeClr>
              </a:gs>
              <a:gs pos="53000">
                <a:schemeClr val="tx1">
                  <a:lumMod val="50000"/>
                  <a:lumOff val="50000"/>
                </a:schemeClr>
              </a:gs>
              <a:gs pos="100000">
                <a:schemeClr val="tx1">
                  <a:lumMod val="75000"/>
                  <a:lumOff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7" name="Title 1"/>
          <p:cNvSpPr>
            <a:spLocks noGrp="1"/>
          </p:cNvSpPr>
          <p:nvPr>
            <p:ph type="title"/>
          </p:nvPr>
        </p:nvSpPr>
        <p:spPr>
          <a:xfrm>
            <a:off x="228600" y="76200"/>
            <a:ext cx="8534400" cy="762000"/>
          </a:xfrm>
        </p:spPr>
        <p:txBody>
          <a:bodyPr>
            <a:normAutofit/>
          </a:bodyPr>
          <a:lstStyle>
            <a:lvl1pPr algn="ctr">
              <a:defRPr sz="2800" b="1" cap="none" spc="0">
                <a:ln>
                  <a:no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457771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tint val="75000"/>
                </a:srgb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077DA8DA-85BA-994F-9C39-4E77AF028060}" type="slidenum">
              <a:rPr lang="en-US">
                <a:solidFill>
                  <a:srgbClr val="FFFFFF">
                    <a:tint val="75000"/>
                  </a:srgbClr>
                </a:solidFill>
              </a:rPr>
              <a:pPr/>
              <a:t>‹#›</a:t>
            </a:fld>
            <a:endParaRPr lang="en-US">
              <a:solidFill>
                <a:srgbClr val="FFFFFF">
                  <a:tint val="75000"/>
                </a:srgb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srgbClr val="FFFFFF">
                  <a:tint val="75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tint val="75000"/>
                </a:srgb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28E1471D-44BD-2B48-854A-97418967C7AF}" type="slidenum">
              <a:rPr lang="en-US">
                <a:solidFill>
                  <a:srgbClr val="FFFFFF">
                    <a:tint val="75000"/>
                  </a:srgbClr>
                </a:solidFill>
              </a:rPr>
              <a:pPr/>
              <a:t>‹#›</a:t>
            </a:fld>
            <a:endParaRPr lang="en-US">
              <a:solidFill>
                <a:srgbClr val="FFFFFF">
                  <a:tint val="75000"/>
                </a:srgb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srgbClr val="FFFFFF">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p:nvPr userDrawn="1"/>
        </p:nvGrpSpPr>
        <p:grpSpPr>
          <a:xfrm>
            <a:off x="963355" y="2086721"/>
            <a:ext cx="1669862" cy="1904445"/>
            <a:chOff x="1199353" y="1735245"/>
            <a:chExt cx="1669862" cy="1904445"/>
          </a:xfrm>
        </p:grpSpPr>
        <p:sp>
          <p:nvSpPr>
            <p:cNvPr id="21"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3048000" y="2667000"/>
            <a:ext cx="3200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4840990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27" name="Text Placeholder 2"/>
          <p:cNvSpPr>
            <a:spLocks noGrp="1"/>
          </p:cNvSpPr>
          <p:nvPr>
            <p:ph type="body" idx="1"/>
          </p:nvPr>
        </p:nvSpPr>
        <p:spPr>
          <a:xfrm>
            <a:off x="5105400" y="4237879"/>
            <a:ext cx="3581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62383915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83915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19" name="Group 18"/>
          <p:cNvGrpSpPr>
            <a:grpSpLocks noChangeAspect="1"/>
          </p:cNvGrpSpPr>
          <p:nvPr userDrawn="1"/>
        </p:nvGrpSpPr>
        <p:grpSpPr>
          <a:xfrm>
            <a:off x="3505200" y="4038600"/>
            <a:ext cx="1335890" cy="1523556"/>
            <a:chOff x="1199353" y="1735245"/>
            <a:chExt cx="1669862" cy="1904445"/>
          </a:xfrm>
        </p:grpSpPr>
        <p:sp>
          <p:nvSpPr>
            <p:cNvPr id="20"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7" name="Text Placeholder 2"/>
          <p:cNvSpPr>
            <a:spLocks noGrp="1"/>
          </p:cNvSpPr>
          <p:nvPr>
            <p:ph type="body" idx="1"/>
          </p:nvPr>
        </p:nvSpPr>
        <p:spPr>
          <a:xfrm>
            <a:off x="5105400" y="4237879"/>
            <a:ext cx="3581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5701341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grpSp>
        <p:nvGrpSpPr>
          <p:cNvPr id="20" name="Group 19"/>
          <p:cNvGrpSpPr/>
          <p:nvPr userDrawn="1"/>
        </p:nvGrpSpPr>
        <p:grpSpPr>
          <a:xfrm>
            <a:off x="2944555" y="3492037"/>
            <a:ext cx="1669862" cy="1904445"/>
            <a:chOff x="1199353" y="1735245"/>
            <a:chExt cx="1669862" cy="1904445"/>
          </a:xfrm>
        </p:grpSpPr>
        <p:sp>
          <p:nvSpPr>
            <p:cNvPr id="21" name="矩形 12"/>
            <p:cNvSpPr/>
            <p:nvPr userDrawn="1"/>
          </p:nvSpPr>
          <p:spPr>
            <a:xfrm>
              <a:off x="1750607" y="1735245"/>
              <a:ext cx="548640" cy="548640"/>
            </a:xfrm>
            <a:prstGeom prst="rect">
              <a:avLst/>
            </a:prstGeom>
            <a:solidFill>
              <a:srgbClr val="FFC000"/>
            </a:solidFill>
            <a:ln>
              <a:noFill/>
            </a:ln>
            <a:effectLst>
              <a:outerShdw blurRad="50800" dist="38100" algn="l" rotWithShape="0">
                <a:prstClr val="black">
                  <a:alpha val="40000"/>
                </a:prstClr>
              </a:outerShdw>
            </a:effectLst>
            <a:scene3d>
              <a:camera prst="isometricLeftDown"/>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矩形 9"/>
            <p:cNvSpPr/>
            <p:nvPr userDrawn="1"/>
          </p:nvSpPr>
          <p:spPr>
            <a:xfrm>
              <a:off x="1199353" y="3078856"/>
              <a:ext cx="549911" cy="548640"/>
            </a:xfrm>
            <a:prstGeom prst="rect">
              <a:avLst/>
            </a:prstGeom>
            <a:solidFill>
              <a:schemeClr val="tx1">
                <a:lumMod val="65000"/>
                <a:lumOff val="35000"/>
              </a:schemeClr>
            </a:solidFill>
            <a:ln>
              <a:noFill/>
            </a:ln>
            <a:effectLst>
              <a:outerShdw blurRad="12700" dist="63500" dir="2700000" algn="ctr" rotWithShape="0">
                <a:srgbClr val="000000">
                  <a:alpha val="40000"/>
                </a:srgbClr>
              </a:outerShdw>
            </a:effectLst>
            <a:scene3d>
              <a:camera prst="isometricLeftDown">
                <a:rot lat="1500001"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矩形 10"/>
            <p:cNvSpPr/>
            <p:nvPr userDrawn="1"/>
          </p:nvSpPr>
          <p:spPr>
            <a:xfrm>
              <a:off x="1683798" y="2391724"/>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矩形 11"/>
            <p:cNvSpPr/>
            <p:nvPr userDrawn="1"/>
          </p:nvSpPr>
          <p:spPr>
            <a:xfrm>
              <a:off x="1749264" y="3091050"/>
              <a:ext cx="548640" cy="548640"/>
            </a:xfrm>
            <a:prstGeom prst="rect">
              <a:avLst/>
            </a:prstGeom>
            <a:solidFill>
              <a:schemeClr val="bg1">
                <a:lumMod val="95000"/>
              </a:schemeClr>
            </a:solidFill>
            <a:ln>
              <a:noFill/>
            </a:ln>
            <a:effectLst>
              <a:reflection blurRad="6350" stA="50000" endA="275" endPos="40000" dist="101600" dir="5400000" sy="-100000" algn="bl" rotWithShape="0"/>
            </a:effectLst>
            <a:scene3d>
              <a:camera prst="isometricOffAxis1Right"/>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矩形 13"/>
            <p:cNvSpPr/>
            <p:nvPr userDrawn="1"/>
          </p:nvSpPr>
          <p:spPr>
            <a:xfrm>
              <a:off x="2320503" y="2391724"/>
              <a:ext cx="548640" cy="548640"/>
            </a:xfrm>
            <a:prstGeom prst="rect">
              <a:avLst/>
            </a:prstGeom>
            <a:solidFill>
              <a:schemeClr val="bg1">
                <a:lumMod val="85000"/>
              </a:schemeClr>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矩形 14"/>
            <p:cNvSpPr/>
            <p:nvPr userDrawn="1"/>
          </p:nvSpPr>
          <p:spPr>
            <a:xfrm>
              <a:off x="2298381" y="3091050"/>
              <a:ext cx="548640" cy="548640"/>
            </a:xfrm>
            <a:prstGeom prst="rect">
              <a:avLst/>
            </a:prstGeom>
            <a:solidFill>
              <a:schemeClr val="bg1">
                <a:lumMod val="65000"/>
              </a:schemeClr>
            </a:solidFill>
            <a:ln>
              <a:noFill/>
            </a:ln>
            <a:effectLst>
              <a:outerShdw blurRad="50800" dist="38100" dir="2700000" algn="tl" rotWithShape="0">
                <a:prstClr val="black">
                  <a:alpha val="40000"/>
                </a:prstClr>
              </a:outerShdw>
            </a:effectLst>
            <a:scene3d>
              <a:camera prst="isometricLeftDown">
                <a:rot lat="1200002" lon="2700000" rev="0"/>
              </a:camera>
              <a:lightRig rig="threePt" dir="t"/>
            </a:scene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7" name="矩形 9"/>
            <p:cNvSpPr/>
            <p:nvPr userDrawn="1"/>
          </p:nvSpPr>
          <p:spPr>
            <a:xfrm>
              <a:off x="2320575" y="1735950"/>
              <a:ext cx="548640" cy="548640"/>
            </a:xfrm>
            <a:prstGeom prst="rect">
              <a:avLst/>
            </a:prstGeom>
            <a:solidFill>
              <a:schemeClr val="tx1">
                <a:lumMod val="75000"/>
                <a:lumOff val="25000"/>
              </a:schemeClr>
            </a:solidFill>
            <a:ln>
              <a:noFill/>
            </a:ln>
            <a:effectLst>
              <a:innerShdw blurRad="63500" dist="50800" dir="189000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29" name="Text Placeholder 2"/>
          <p:cNvSpPr>
            <a:spLocks noGrp="1"/>
          </p:cNvSpPr>
          <p:nvPr>
            <p:ph type="body" idx="1"/>
          </p:nvPr>
        </p:nvSpPr>
        <p:spPr>
          <a:xfrm>
            <a:off x="5029200" y="4072316"/>
            <a:ext cx="3200400" cy="1388752"/>
          </a:xfrm>
        </p:spPr>
        <p:txBody>
          <a:bodyPr anchor="b">
            <a:noAutofit/>
          </a:bodyPr>
          <a:lstStyle>
            <a:lvl1pPr marL="0" indent="0">
              <a:buNone/>
              <a:defRPr sz="3200" b="1">
                <a:solidFill>
                  <a:srgbClr val="FFC000"/>
                </a:solidFill>
                <a:effectLst>
                  <a:outerShdw blurRad="38100" dist="38100" dir="2700000" algn="tl">
                    <a:srgbClr val="000000">
                      <a:alpha val="43137"/>
                    </a:srgbClr>
                  </a:outerShdw>
                </a:effectLst>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grpSp>
        <p:nvGrpSpPr>
          <p:cNvPr id="37" name="Group 36"/>
          <p:cNvGrpSpPr>
            <a:grpSpLocks/>
          </p:cNvGrpSpPr>
          <p:nvPr userDrawn="1"/>
        </p:nvGrpSpPr>
        <p:grpSpPr>
          <a:xfrm rot="5400000">
            <a:off x="5445588" y="3165012"/>
            <a:ext cx="6863424" cy="533400"/>
            <a:chOff x="0" y="6675120"/>
            <a:chExt cx="9144000" cy="182880"/>
          </a:xfrm>
          <a:solidFill>
            <a:schemeClr val="bg1">
              <a:lumMod val="65000"/>
            </a:schemeClr>
          </a:solidFill>
        </p:grpSpPr>
        <p:sp>
          <p:nvSpPr>
            <p:cNvPr id="38" name="Rectangle 37"/>
            <p:cNvSpPr/>
            <p:nvPr userDrawn="1"/>
          </p:nvSpPr>
          <p:spPr>
            <a:xfrm>
              <a:off x="0" y="6675120"/>
              <a:ext cx="192024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600"/>
                </a:spcBef>
                <a:spcAft>
                  <a:spcPts val="0"/>
                </a:spcAft>
                <a:buClrTx/>
                <a:buSzTx/>
                <a:buFontTx/>
                <a:buNone/>
                <a:tabLst/>
                <a:defRPr/>
              </a:pPr>
              <a:r>
                <a:rPr lang="en-US" sz="1200" b="1" dirty="0" smtClean="0">
                  <a:solidFill>
                    <a:schemeClr val="tx1">
                      <a:lumMod val="65000"/>
                      <a:lumOff val="35000"/>
                    </a:schemeClr>
                  </a:solidFill>
                  <a:latin typeface="Arial" pitchFamily="34" charset="0"/>
                  <a:cs typeface="Arial" pitchFamily="34" charset="0"/>
                </a:rPr>
                <a:t>[1] Broader</a:t>
              </a:r>
              <a:r>
                <a:rPr lang="en-US" sz="1200" b="1" baseline="0" dirty="0" smtClean="0">
                  <a:solidFill>
                    <a:schemeClr val="tx1">
                      <a:lumMod val="65000"/>
                      <a:lumOff val="35000"/>
                    </a:schemeClr>
                  </a:solidFill>
                  <a:latin typeface="Arial" pitchFamily="34" charset="0"/>
                  <a:cs typeface="Arial" pitchFamily="34" charset="0"/>
                </a:rPr>
                <a:t> View</a:t>
              </a:r>
              <a:endParaRPr lang="en-US" sz="1200" b="1" dirty="0" smtClean="0">
                <a:solidFill>
                  <a:schemeClr val="tx1">
                    <a:lumMod val="65000"/>
                    <a:lumOff val="35000"/>
                  </a:schemeClr>
                </a:solidFill>
                <a:latin typeface="Arial" pitchFamily="34" charset="0"/>
                <a:cs typeface="Arial" pitchFamily="34" charset="0"/>
              </a:endParaRPr>
            </a:p>
          </p:txBody>
        </p:sp>
        <p:sp>
          <p:nvSpPr>
            <p:cNvPr id="39" name="Rectangle 38"/>
            <p:cNvSpPr/>
            <p:nvPr userDrawn="1"/>
          </p:nvSpPr>
          <p:spPr>
            <a:xfrm>
              <a:off x="1981200" y="6675120"/>
              <a:ext cx="256032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ts val="1200"/>
                </a:lnSpc>
                <a:spcBef>
                  <a:spcPts val="600"/>
                </a:spcBef>
                <a:spcAft>
                  <a:spcPts val="0"/>
                </a:spcAft>
                <a:buClrTx/>
                <a:buSzTx/>
                <a:buFontTx/>
                <a:buNone/>
                <a:tabLst/>
              </a:pPr>
              <a:r>
                <a:rPr lang="en-US" sz="1200" b="1" dirty="0" smtClean="0">
                  <a:solidFill>
                    <a:schemeClr val="tx1">
                      <a:lumMod val="65000"/>
                      <a:lumOff val="35000"/>
                    </a:schemeClr>
                  </a:solidFill>
                  <a:latin typeface="Arial" pitchFamily="34" charset="0"/>
                  <a:cs typeface="Arial" pitchFamily="34" charset="0"/>
                </a:rPr>
                <a:t>[2]  Multi-Dimensional Auction</a:t>
              </a:r>
              <a:endParaRPr lang="en-US" sz="1200" b="1" dirty="0">
                <a:solidFill>
                  <a:schemeClr val="tx1">
                    <a:lumMod val="65000"/>
                    <a:lumOff val="35000"/>
                  </a:schemeClr>
                </a:solidFill>
                <a:latin typeface="Arial" pitchFamily="34" charset="0"/>
                <a:cs typeface="Arial" pitchFamily="34" charset="0"/>
              </a:endParaRPr>
            </a:p>
          </p:txBody>
        </p:sp>
        <p:sp>
          <p:nvSpPr>
            <p:cNvPr id="40" name="Rectangle 39"/>
            <p:cNvSpPr/>
            <p:nvPr userDrawn="1"/>
          </p:nvSpPr>
          <p:spPr>
            <a:xfrm>
              <a:off x="4617720" y="6675120"/>
              <a:ext cx="2267712"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ts val="1200"/>
                </a:lnSpc>
                <a:spcBef>
                  <a:spcPts val="600"/>
                </a:spcBef>
                <a:spcAft>
                  <a:spcPts val="0"/>
                </a:spcAft>
                <a:buClrTx/>
                <a:buSzTx/>
                <a:buFontTx/>
                <a:buNone/>
                <a:tabLst/>
                <a:defRPr/>
              </a:pPr>
              <a:r>
                <a:rPr lang="en-US" sz="1200" b="1" dirty="0" smtClean="0">
                  <a:solidFill>
                    <a:schemeClr val="tx1">
                      <a:lumMod val="65000"/>
                      <a:lumOff val="35000"/>
                    </a:schemeClr>
                  </a:solidFill>
                  <a:effectLst/>
                  <a:latin typeface="Arial" pitchFamily="34" charset="0"/>
                  <a:cs typeface="Arial" pitchFamily="34" charset="0"/>
                </a:rPr>
                <a:t>[3] Price</a:t>
              </a:r>
              <a:r>
                <a:rPr lang="en-US" sz="1200" b="1" baseline="0" dirty="0" smtClean="0">
                  <a:solidFill>
                    <a:schemeClr val="tx1">
                      <a:lumMod val="65000"/>
                      <a:lumOff val="35000"/>
                    </a:schemeClr>
                  </a:solidFill>
                  <a:effectLst/>
                  <a:latin typeface="Arial" pitchFamily="34" charset="0"/>
                  <a:cs typeface="Arial" pitchFamily="34" charset="0"/>
                </a:rPr>
                <a:t> Case</a:t>
              </a:r>
              <a:endParaRPr lang="en-US" sz="1200" b="1" dirty="0" smtClean="0">
                <a:solidFill>
                  <a:schemeClr val="tx1">
                    <a:lumMod val="65000"/>
                    <a:lumOff val="35000"/>
                  </a:schemeClr>
                </a:solidFill>
                <a:effectLst/>
                <a:latin typeface="Arial" pitchFamily="34" charset="0"/>
                <a:cs typeface="Arial" pitchFamily="34" charset="0"/>
              </a:endParaRPr>
            </a:p>
          </p:txBody>
        </p:sp>
        <p:sp>
          <p:nvSpPr>
            <p:cNvPr id="41" name="Rectangle 40"/>
            <p:cNvSpPr/>
            <p:nvPr userDrawn="1"/>
          </p:nvSpPr>
          <p:spPr>
            <a:xfrm>
              <a:off x="6949440" y="6675120"/>
              <a:ext cx="2194560" cy="182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ts val="1200"/>
                </a:lnSpc>
                <a:spcBef>
                  <a:spcPts val="600"/>
                </a:spcBef>
                <a:spcAft>
                  <a:spcPts val="0"/>
                </a:spcAft>
                <a:buClrTx/>
                <a:buSzTx/>
                <a:buFontTx/>
                <a:buNone/>
                <a:tabLst/>
                <a:defRPr/>
              </a:pPr>
              <a:r>
                <a:rPr lang="en-US" sz="1200" b="1" dirty="0" smtClean="0">
                  <a:solidFill>
                    <a:schemeClr val="tx1">
                      <a:lumMod val="65000"/>
                      <a:lumOff val="35000"/>
                    </a:schemeClr>
                  </a:solidFill>
                  <a:effectLst/>
                  <a:latin typeface="Arial" pitchFamily="34" charset="0"/>
                  <a:cs typeface="Arial" pitchFamily="34" charset="0"/>
                </a:rPr>
                <a:t>[4] Others</a:t>
              </a:r>
            </a:p>
          </p:txBody>
        </p:sp>
      </p:grpSp>
    </p:spTree>
    <p:extLst>
      <p:ext uri="{BB962C8B-B14F-4D97-AF65-F5344CB8AC3E}">
        <p14:creationId xmlns:p14="http://schemas.microsoft.com/office/powerpoint/2010/main" val="237147990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flip="none" rotWithShape="1">
          <a:gsLst>
            <a:gs pos="0">
              <a:schemeClr val="tx1">
                <a:lumMod val="65000"/>
                <a:lumOff val="35000"/>
              </a:schemeClr>
            </a:gs>
            <a:gs pos="57000">
              <a:schemeClr val="tx1">
                <a:lumMod val="50000"/>
                <a:lumOff val="50000"/>
              </a:schemeClr>
            </a:gs>
            <a:gs pos="100000">
              <a:schemeClr val="tx1">
                <a:lumMod val="65000"/>
                <a:lumOff val="35000"/>
              </a:schemeClr>
            </a:gs>
          </a:gsLst>
          <a:lin ang="2700000" scaled="1"/>
          <a:tileRect/>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533400" y="201445"/>
            <a:ext cx="8001000" cy="762000"/>
          </a:xfrm>
        </p:spPr>
        <p:txBody>
          <a:bodyPr>
            <a:normAutofit/>
          </a:bodyPr>
          <a:lstStyle>
            <a:lvl1pPr algn="ctr">
              <a:defRPr sz="2800" b="0" cap="none" spc="0">
                <a:ln>
                  <a:noFill/>
                </a:ln>
                <a:solidFill>
                  <a:schemeClr val="bg1"/>
                </a:solidFill>
                <a:effectLst>
                  <a:outerShdw blurRad="38100" dist="38100" dir="2700000" algn="tl">
                    <a:srgbClr val="000000">
                      <a:alpha val="43137"/>
                    </a:srgbClr>
                  </a:outerShdw>
                </a:effectLst>
                <a:latin typeface="Arial Black" pitchFamily="34" charset="0"/>
                <a:cs typeface="Arial" pitchFamily="34" charset="0"/>
              </a:defRPr>
            </a:lvl1pPr>
          </a:lstStyle>
          <a:p>
            <a:r>
              <a:rPr lang="en-US" dirty="0" smtClean="0"/>
              <a:t>Click to edit Master title style</a:t>
            </a:r>
            <a:endParaRPr lang="en-US" dirty="0"/>
          </a:p>
        </p:txBody>
      </p:sp>
      <p:sp>
        <p:nvSpPr>
          <p:cNvPr id="28" name="Content Placeholder 2"/>
          <p:cNvSpPr>
            <a:spLocks noGrp="1"/>
          </p:cNvSpPr>
          <p:nvPr>
            <p:ph idx="1"/>
          </p:nvPr>
        </p:nvSpPr>
        <p:spPr>
          <a:xfrm>
            <a:off x="638635" y="1219200"/>
            <a:ext cx="8005715" cy="5257800"/>
          </a:xfrm>
        </p:spPr>
        <p:txBody>
          <a:bodyPr>
            <a:normAutofit/>
          </a:bodyPr>
          <a:lstStyle>
            <a:lvl1pPr marL="457200" indent="-457200">
              <a:lnSpc>
                <a:spcPct val="130000"/>
              </a:lnSpc>
              <a:spcBef>
                <a:spcPts val="1200"/>
              </a:spcBef>
              <a:spcAft>
                <a:spcPts val="600"/>
              </a:spcAft>
              <a:buFont typeface="Wingdings" pitchFamily="2" charset="2"/>
              <a:buChar char="q"/>
              <a:defRPr sz="2400">
                <a:solidFill>
                  <a:schemeClr val="bg1"/>
                </a:solidFill>
                <a:latin typeface="Arial" pitchFamily="34" charset="0"/>
                <a:cs typeface="Arial" pitchFamily="34" charset="0"/>
              </a:defRPr>
            </a:lvl1pPr>
            <a:lvl2pPr marL="742950" indent="-285750">
              <a:lnSpc>
                <a:spcPct val="130000"/>
              </a:lnSpc>
              <a:spcBef>
                <a:spcPts val="600"/>
              </a:spcBef>
              <a:spcAft>
                <a:spcPts val="600"/>
              </a:spcAft>
              <a:buFont typeface="Wingdings" pitchFamily="2" charset="2"/>
              <a:buChar char="§"/>
              <a:defRPr sz="2400">
                <a:solidFill>
                  <a:schemeClr val="bg1"/>
                </a:solidFill>
              </a:defRPr>
            </a:lvl2pPr>
            <a:lvl3pPr>
              <a:lnSpc>
                <a:spcPct val="130000"/>
              </a:lnSpc>
              <a:defRPr sz="2000">
                <a:solidFill>
                  <a:schemeClr val="bg1"/>
                </a:solidFill>
              </a:defRPr>
            </a:lvl3pPr>
            <a:lvl4pPr>
              <a:lnSpc>
                <a:spcPct val="130000"/>
              </a:lnSpc>
              <a:defRPr sz="1800">
                <a:solidFill>
                  <a:schemeClr val="bg1"/>
                </a:solidFill>
              </a:defRPr>
            </a:lvl4pPr>
            <a:lvl5pPr>
              <a:lnSpc>
                <a:spcPct val="130000"/>
              </a:lnSpc>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86661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6397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5E6FA-6889-42C0-9BF6-AB2CFA070F97}" type="datetimeFigureOut">
              <a:rPr lang="en-US" smtClean="0"/>
              <a:pPr/>
              <a:t>10/10/16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FE73-4B92-4632-A7F5-4AA05E6BA569}" type="slidenum">
              <a:rPr lang="en-US" smtClean="0"/>
              <a:pPr/>
              <a:t>‹#›</a:t>
            </a:fld>
            <a:endParaRPr lang="en-US"/>
          </a:p>
        </p:txBody>
      </p:sp>
    </p:spTree>
    <p:extLst>
      <p:ext uri="{BB962C8B-B14F-4D97-AF65-F5344CB8AC3E}">
        <p14:creationId xmlns:p14="http://schemas.microsoft.com/office/powerpoint/2010/main" val="158036288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87" r:id="rId3"/>
    <p:sldLayoutId id="2147483661" r:id="rId4"/>
    <p:sldLayoutId id="2147483663" r:id="rId5"/>
    <p:sldLayoutId id="2147483684" r:id="rId6"/>
    <p:sldLayoutId id="2147483681" r:id="rId7"/>
    <p:sldLayoutId id="2147483679" r:id="rId8"/>
    <p:sldLayoutId id="2147483669" r:id="rId9"/>
    <p:sldLayoutId id="2147483682" r:id="rId10"/>
    <p:sldLayoutId id="2147483672" r:id="rId11"/>
    <p:sldLayoutId id="2147483671" r:id="rId12"/>
    <p:sldLayoutId id="2147483660" r:id="rId13"/>
    <p:sldLayoutId id="2147483670" r:id="rId14"/>
    <p:sldLayoutId id="2147483668" r:id="rId15"/>
    <p:sldLayoutId id="2147483680" r:id="rId16"/>
    <p:sldLayoutId id="2147483674" r:id="rId17"/>
    <p:sldLayoutId id="2147483675" r:id="rId18"/>
    <p:sldLayoutId id="2147483651" r:id="rId19"/>
    <p:sldLayoutId id="2147483650" r:id="rId20"/>
    <p:sldLayoutId id="2147483676" r:id="rId21"/>
    <p:sldLayoutId id="2147483664" r:id="rId22"/>
    <p:sldLayoutId id="2147483652" r:id="rId23"/>
    <p:sldLayoutId id="2147483654" r:id="rId24"/>
    <p:sldLayoutId id="2147483653" r:id="rId25"/>
    <p:sldLayoutId id="2147483688" r:id="rId26"/>
    <p:sldLayoutId id="2147483677" r:id="rId27"/>
    <p:sldLayoutId id="2147483685" r:id="rId28"/>
    <p:sldLayoutId id="2147483686" r:id="rId29"/>
    <p:sldLayoutId id="2147483678" r:id="rId30"/>
    <p:sldLayoutId id="2147483662" r:id="rId31"/>
    <p:sldLayoutId id="2147483655" r:id="rId32"/>
    <p:sldLayoutId id="2147483656" r:id="rId33"/>
    <p:sldLayoutId id="2147483657" r:id="rId34"/>
    <p:sldLayoutId id="2147483673" r:id="rId35"/>
  </p:sldLayoutIdLst>
  <p:timing>
    <p:tnLst>
      <p:par>
        <p:cTn id="1" dur="indefinite" restart="never" nodeType="tmRoot"/>
      </p:par>
    </p:tnLst>
  </p:timing>
  <p:txStyles>
    <p:title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52A743-720F-B641-B047-2B1E29B867C4}" type="datetimeFigureOut">
              <a:rPr lang="en-US" smtClean="0">
                <a:solidFill>
                  <a:srgbClr val="FFFFFF">
                    <a:tint val="75000"/>
                  </a:srgbClr>
                </a:solidFill>
              </a:rPr>
              <a:pPr defTabSz="457200"/>
              <a:t>10/10/16</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DE5511-49DC-1049-8A7A-35EE5B971780}" type="slidenum">
              <a:rPr lang="en-US" smtClean="0">
                <a:solidFill>
                  <a:srgbClr val="FFFFFF">
                    <a:tint val="75000"/>
                  </a:srgbClr>
                </a:solidFill>
              </a:rPr>
              <a:pPr defTabSz="457200"/>
              <a:t>‹#›</a:t>
            </a:fld>
            <a:endParaRPr 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tags" Target="../tags/tag1.xml"/><Relationship Id="rId2"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 Id="rId1" Type="http://schemas.openxmlformats.org/officeDocument/2006/relationships/slideLayout" Target="../slideLayouts/slideLayout3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png"/><Relationship Id="rId1" Type="http://schemas.openxmlformats.org/officeDocument/2006/relationships/slideLayout" Target="../slideLayouts/slideLayout36.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1" Type="http://schemas.openxmlformats.org/officeDocument/2006/relationships/image" Target="../media/image37.emf"/><Relationship Id="rId12" Type="http://schemas.openxmlformats.org/officeDocument/2006/relationships/image" Target="../media/image38.emf"/><Relationship Id="rId13" Type="http://schemas.openxmlformats.org/officeDocument/2006/relationships/image" Target="../media/image39.emf"/><Relationship Id="rId14" Type="http://schemas.openxmlformats.org/officeDocument/2006/relationships/image" Target="../media/image40.png"/><Relationship Id="rId1" Type="http://schemas.openxmlformats.org/officeDocument/2006/relationships/slideLayout" Target="../slideLayouts/slideLayout37.xml"/><Relationship Id="rId2" Type="http://schemas.openxmlformats.org/officeDocument/2006/relationships/notesSlide" Target="../notesSlides/notesSlide21.xml"/><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8" Type="http://schemas.openxmlformats.org/officeDocument/2006/relationships/image" Target="../media/image34.emf"/><Relationship Id="rId9" Type="http://schemas.openxmlformats.org/officeDocument/2006/relationships/image" Target="../media/image35.emf"/><Relationship Id="rId10" Type="http://schemas.openxmlformats.org/officeDocument/2006/relationships/image" Target="../media/image36.emf"/></Relationships>
</file>

<file path=ppt/slides/_rels/slide25.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 Type="http://schemas.openxmlformats.org/officeDocument/2006/relationships/slideLayout" Target="../slideLayouts/slideLayout37.xml"/><Relationship Id="rId2" Type="http://schemas.openxmlformats.org/officeDocument/2006/relationships/notesSlide" Target="../notesSlides/notesSlide22.xml"/><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7" Type="http://schemas.openxmlformats.org/officeDocument/2006/relationships/image" Target="../media/image45.emf"/><Relationship Id="rId8" Type="http://schemas.openxmlformats.org/officeDocument/2006/relationships/image" Target="../media/image46.emf"/><Relationship Id="rId9" Type="http://schemas.openxmlformats.org/officeDocument/2006/relationships/image" Target="../media/image47.png"/><Relationship Id="rId10"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13.emf"/><Relationship Id="rId5" Type="http://schemas.openxmlformats.org/officeDocument/2006/relationships/image" Target="../media/image53.emf"/><Relationship Id="rId6" Type="http://schemas.openxmlformats.org/officeDocument/2006/relationships/image" Target="../media/image54.emf"/><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3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1828800"/>
            <a:ext cx="6019800" cy="1077218"/>
          </a:xfrm>
          <a:prstGeom prst="rect">
            <a:avLst/>
          </a:prstGeom>
          <a:noFill/>
        </p:spPr>
        <p:txBody>
          <a:bodyPr wrap="square" rtlCol="0">
            <a:spAutoFit/>
          </a:bodyPr>
          <a:lstStyle/>
          <a:p>
            <a:pPr defTabSz="457200"/>
            <a:r>
              <a:rPr lang="en-US" sz="3200" b="1" dirty="0" smtClean="0">
                <a:solidFill>
                  <a:schemeClr val="bg1"/>
                </a:solidFill>
                <a:latin typeface="Arial"/>
                <a:cs typeface="Arial"/>
              </a:rPr>
              <a:t>Comp/Math 553: Algorithmic Game Theory </a:t>
            </a:r>
            <a:r>
              <a:rPr lang="en-US" sz="3200" b="1" dirty="0" smtClean="0">
                <a:latin typeface="Arial"/>
                <a:cs typeface="Arial"/>
              </a:rPr>
              <a:t>Lecture </a:t>
            </a:r>
            <a:r>
              <a:rPr lang="en-US" sz="3200" b="1" dirty="0" smtClean="0">
                <a:latin typeface="Arial"/>
                <a:cs typeface="Arial"/>
              </a:rPr>
              <a:t>11</a:t>
            </a:r>
            <a:endParaRPr lang="en-US" sz="3200" b="1" dirty="0" smtClean="0">
              <a:latin typeface="Arial"/>
              <a:cs typeface="Arial"/>
            </a:endParaRPr>
          </a:p>
        </p:txBody>
      </p:sp>
      <p:sp>
        <p:nvSpPr>
          <p:cNvPr id="8" name="TextBox 7"/>
          <p:cNvSpPr txBox="1"/>
          <p:nvPr/>
        </p:nvSpPr>
        <p:spPr>
          <a:xfrm>
            <a:off x="2895600" y="3200400"/>
            <a:ext cx="1708673" cy="523220"/>
          </a:xfrm>
          <a:prstGeom prst="rect">
            <a:avLst/>
          </a:prstGeom>
          <a:noFill/>
        </p:spPr>
        <p:txBody>
          <a:bodyPr wrap="none" rtlCol="0">
            <a:spAutoFit/>
          </a:bodyPr>
          <a:lstStyle/>
          <a:p>
            <a:pPr defTabSz="457200"/>
            <a:r>
              <a:rPr lang="en-US" sz="2800" b="1" dirty="0" smtClean="0">
                <a:solidFill>
                  <a:srgbClr val="E7CA24"/>
                </a:solidFill>
                <a:latin typeface="Arial"/>
                <a:cs typeface="Arial"/>
              </a:rPr>
              <a:t>Yang Cai</a:t>
            </a:r>
            <a:endParaRPr lang="en-US" sz="2800" b="1" dirty="0">
              <a:solidFill>
                <a:srgbClr val="E7CA24"/>
              </a:solidFill>
              <a:latin typeface="Arial"/>
              <a:cs typeface="Arial"/>
            </a:endParaRPr>
          </a:p>
        </p:txBody>
      </p:sp>
    </p:spTree>
    <p:extLst>
      <p:ext uri="{BB962C8B-B14F-4D97-AF65-F5344CB8AC3E}">
        <p14:creationId xmlns:p14="http://schemas.microsoft.com/office/powerpoint/2010/main" val="718726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743200" y="4191000"/>
            <a:ext cx="6019800" cy="1362075"/>
          </a:xfrm>
        </p:spPr>
        <p:txBody>
          <a:bodyPr>
            <a:noAutofit/>
          </a:bodyPr>
          <a:lstStyle/>
          <a:p>
            <a:pPr>
              <a:lnSpc>
                <a:spcPct val="120000"/>
              </a:lnSpc>
            </a:pPr>
            <a:r>
              <a:rPr lang="en-US" altLang="zh-CN" b="0" cap="none" dirty="0" smtClean="0">
                <a:solidFill>
                  <a:schemeClr val="tx2">
                    <a:lumMod val="60000"/>
                    <a:lumOff val="40000"/>
                  </a:schemeClr>
                </a:solidFill>
                <a:latin typeface="Chalkduster"/>
                <a:cs typeface="Chalkduster"/>
              </a:rPr>
              <a:t>SINGLE-ITEM</a:t>
            </a:r>
            <a:br>
              <a:rPr lang="en-US" altLang="zh-CN" b="0" cap="none" dirty="0" smtClean="0">
                <a:solidFill>
                  <a:schemeClr val="tx2">
                    <a:lumMod val="60000"/>
                    <a:lumOff val="40000"/>
                  </a:schemeClr>
                </a:solidFill>
                <a:latin typeface="Chalkduster"/>
                <a:cs typeface="Chalkduster"/>
              </a:rPr>
            </a:br>
            <a:r>
              <a:rPr lang="en-US" altLang="zh-CN" b="0" cap="none" dirty="0" smtClean="0">
                <a:solidFill>
                  <a:schemeClr val="tx2">
                    <a:lumMod val="60000"/>
                    <a:lumOff val="40000"/>
                  </a:schemeClr>
                </a:solidFill>
                <a:latin typeface="Chalkduster"/>
                <a:cs typeface="Chalkduster"/>
              </a:rPr>
              <a:t>REVENUE</a:t>
            </a:r>
            <a:r>
              <a:rPr lang="en-US" sz="2800" dirty="0" smtClean="0">
                <a:solidFill>
                  <a:schemeClr val="tx2">
                    <a:lumMod val="60000"/>
                    <a:lumOff val="40000"/>
                  </a:schemeClr>
                </a:solidFill>
                <a:latin typeface="Chalkduster"/>
                <a:cs typeface="Chalkduster"/>
              </a:rPr>
              <a:t>-</a:t>
            </a:r>
            <a:r>
              <a:rPr lang="en-US" sz="2800" b="0" dirty="0" smtClean="0">
                <a:solidFill>
                  <a:schemeClr val="tx2">
                    <a:lumMod val="60000"/>
                    <a:lumOff val="40000"/>
                  </a:schemeClr>
                </a:solidFill>
                <a:latin typeface="Chalkduster"/>
                <a:cs typeface="Chalkduster"/>
              </a:rPr>
              <a:t>Maximization</a:t>
            </a:r>
            <a:endParaRPr lang="en-US" sz="2800" b="0" cap="none" dirty="0">
              <a:solidFill>
                <a:schemeClr val="tx2">
                  <a:lumMod val="60000"/>
                  <a:lumOff val="40000"/>
                </a:schemeClr>
              </a:solidFill>
              <a:latin typeface="Chalkduster"/>
              <a:cs typeface="Chalkduster"/>
            </a:endParaRPr>
          </a:p>
        </p:txBody>
      </p:sp>
    </p:spTree>
    <p:extLst>
      <p:ext uri="{BB962C8B-B14F-4D97-AF65-F5344CB8AC3E}">
        <p14:creationId xmlns:p14="http://schemas.microsoft.com/office/powerpoint/2010/main" val="17357362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5"/>
          <p:cNvSpPr>
            <a:spLocks noGrp="1"/>
          </p:cNvSpPr>
          <p:nvPr>
            <p:ph type="title"/>
          </p:nvPr>
        </p:nvSpPr>
        <p:spPr>
          <a:xfrm>
            <a:off x="533400" y="76200"/>
            <a:ext cx="7700639" cy="762000"/>
          </a:xfrm>
        </p:spPr>
        <p:txBody>
          <a:bodyPr>
            <a:normAutofit fontScale="90000"/>
          </a:bodyPr>
          <a:lstStyle/>
          <a:p>
            <a:r>
              <a:rPr lang="en-US" dirty="0" smtClean="0">
                <a:latin typeface="Arial"/>
                <a:cs typeface="Arial"/>
              </a:rPr>
              <a:t>One Bidder, One Item, Revenue Maximization</a:t>
            </a:r>
            <a:endParaRPr lang="en-US" dirty="0">
              <a:latin typeface="Arial"/>
              <a:cs typeface="Arial"/>
            </a:endParaRPr>
          </a:p>
        </p:txBody>
      </p:sp>
      <p:sp>
        <p:nvSpPr>
          <p:cNvPr id="2" name="Rectangle 1"/>
          <p:cNvSpPr/>
          <p:nvPr/>
        </p:nvSpPr>
        <p:spPr>
          <a:xfrm>
            <a:off x="228600" y="838200"/>
            <a:ext cx="8382000" cy="6093976"/>
          </a:xfrm>
          <a:prstGeom prst="rect">
            <a:avLst/>
          </a:prstGeom>
        </p:spPr>
        <p:txBody>
          <a:bodyPr wrap="square">
            <a:spAutoFit/>
          </a:bodyPr>
          <a:lstStyle/>
          <a:p>
            <a:pPr marL="342900" indent="-342900">
              <a:lnSpc>
                <a:spcPct val="150000"/>
              </a:lnSpc>
              <a:spcAft>
                <a:spcPts val="600"/>
              </a:spcAft>
              <a:buFont typeface="Wingdings" charset="2"/>
              <a:buChar char="q"/>
            </a:pPr>
            <a:r>
              <a:rPr lang="en-US" dirty="0" smtClean="0">
                <a:latin typeface="Arial"/>
                <a:cs typeface="Arial"/>
              </a:rPr>
              <a:t>Can we meaningfully maximize revenue?</a:t>
            </a:r>
          </a:p>
          <a:p>
            <a:pPr marL="342900" indent="-342900">
              <a:lnSpc>
                <a:spcPct val="150000"/>
              </a:lnSpc>
              <a:spcAft>
                <a:spcPts val="600"/>
              </a:spcAft>
              <a:buFont typeface="Wingdings" charset="2"/>
              <a:buChar char="q"/>
            </a:pPr>
            <a:r>
              <a:rPr lang="en-US" dirty="0" smtClean="0">
                <a:latin typeface="Arial"/>
                <a:cs typeface="Arial"/>
              </a:rPr>
              <a:t>Suppose1 bidder whose value is v.</a:t>
            </a:r>
          </a:p>
          <a:p>
            <a:pPr marL="342900" indent="-342900">
              <a:lnSpc>
                <a:spcPct val="150000"/>
              </a:lnSpc>
              <a:spcAft>
                <a:spcPts val="600"/>
              </a:spcAft>
              <a:buFont typeface="Wingdings" charset="2"/>
              <a:buChar char="q"/>
            </a:pPr>
            <a:r>
              <a:rPr lang="en-US" dirty="0" smtClean="0">
                <a:latin typeface="Arial"/>
                <a:cs typeface="Arial"/>
              </a:rPr>
              <a:t>Highest achievable revenue is </a:t>
            </a:r>
            <a:r>
              <a:rPr lang="en-US" dirty="0" err="1" smtClean="0">
                <a:latin typeface="Arial"/>
                <a:cs typeface="Arial"/>
              </a:rPr>
              <a:t>v</a:t>
            </a:r>
            <a:r>
              <a:rPr lang="en-US" dirty="0" smtClean="0">
                <a:latin typeface="Arial"/>
                <a:cs typeface="Arial"/>
              </a:rPr>
              <a:t>, if we were to offer a take-it-or-leave-it offer of the item at price </a:t>
            </a:r>
            <a:r>
              <a:rPr lang="en-US" dirty="0" err="1" smtClean="0">
                <a:latin typeface="Arial"/>
                <a:cs typeface="Arial"/>
              </a:rPr>
              <a:t>v</a:t>
            </a:r>
            <a:r>
              <a:rPr lang="en-US" dirty="0" smtClean="0">
                <a:latin typeface="Arial"/>
                <a:cs typeface="Arial"/>
              </a:rPr>
              <a:t>.</a:t>
            </a:r>
          </a:p>
          <a:p>
            <a:pPr marL="342900" indent="-342900">
              <a:lnSpc>
                <a:spcPct val="150000"/>
              </a:lnSpc>
              <a:spcAft>
                <a:spcPts val="600"/>
              </a:spcAft>
              <a:buFont typeface="Wingdings" charset="2"/>
              <a:buChar char="q"/>
            </a:pPr>
            <a:r>
              <a:rPr lang="en-US" dirty="0" smtClean="0">
                <a:latin typeface="Arial"/>
                <a:cs typeface="Arial"/>
              </a:rPr>
              <a:t>But</a:t>
            </a:r>
            <a:r>
              <a:rPr lang="en-US" i="1" dirty="0" smtClean="0">
                <a:latin typeface="Arial"/>
                <a:cs typeface="Arial"/>
              </a:rPr>
              <a:t> </a:t>
            </a:r>
            <a:r>
              <a:rPr lang="en-US" dirty="0" smtClean="0">
                <a:latin typeface="Arial"/>
                <a:cs typeface="Arial"/>
              </a:rPr>
              <a:t>v is </a:t>
            </a:r>
            <a:r>
              <a:rPr lang="en-US" i="1" dirty="0" smtClean="0">
                <a:solidFill>
                  <a:srgbClr val="C00000"/>
                </a:solidFill>
                <a:latin typeface="Arial"/>
                <a:cs typeface="Arial"/>
              </a:rPr>
              <a:t>private</a:t>
            </a:r>
            <a:r>
              <a:rPr lang="en-US" dirty="0" smtClean="0">
                <a:latin typeface="Arial"/>
                <a:cs typeface="Arial"/>
              </a:rPr>
              <a:t>...</a:t>
            </a:r>
          </a:p>
          <a:p>
            <a:pPr marL="342900" indent="-342900">
              <a:lnSpc>
                <a:spcPct val="150000"/>
              </a:lnSpc>
              <a:spcAft>
                <a:spcPts val="600"/>
              </a:spcAft>
              <a:buFont typeface="Wingdings" charset="2"/>
              <a:buChar char="q"/>
            </a:pPr>
            <a:r>
              <a:rPr lang="en-US" dirty="0" smtClean="0">
                <a:latin typeface="Arial"/>
                <a:cs typeface="Arial"/>
              </a:rPr>
              <a:t>How can we price the item optimally?</a:t>
            </a:r>
          </a:p>
          <a:p>
            <a:pPr marL="342900" indent="-342900">
              <a:lnSpc>
                <a:spcPct val="150000"/>
              </a:lnSpc>
              <a:spcAft>
                <a:spcPts val="600"/>
              </a:spcAft>
              <a:buFont typeface="Wingdings" charset="2"/>
              <a:buChar char="q"/>
            </a:pPr>
            <a:r>
              <a:rPr lang="en-US" b="1" dirty="0" smtClean="0">
                <a:solidFill>
                  <a:srgbClr val="FF6600"/>
                </a:solidFill>
                <a:latin typeface="Arial"/>
                <a:cs typeface="Arial"/>
              </a:rPr>
              <a:t>Fundamental issue:</a:t>
            </a:r>
            <a:r>
              <a:rPr lang="en-US" dirty="0" smtClean="0">
                <a:latin typeface="Arial"/>
                <a:cs typeface="Arial"/>
              </a:rPr>
              <a:t> fix any price; there is some v for which it fails to extract revenue v</a:t>
            </a:r>
            <a:r>
              <a:rPr lang="en-US" dirty="0" smtClean="0">
                <a:latin typeface="Arial"/>
                <a:cs typeface="Arial"/>
              </a:rPr>
              <a:t>.</a:t>
            </a:r>
          </a:p>
          <a:p>
            <a:pPr marL="342900" indent="-342900">
              <a:lnSpc>
                <a:spcPct val="150000"/>
              </a:lnSpc>
              <a:spcAft>
                <a:spcPts val="600"/>
              </a:spcAft>
              <a:buFont typeface="Wingdings" charset="2"/>
              <a:buChar char="q"/>
            </a:pPr>
            <a:r>
              <a:rPr lang="en-US" dirty="0" smtClean="0">
                <a:latin typeface="Arial"/>
                <a:cs typeface="Arial"/>
              </a:rPr>
              <a:t>Bidder’s Private Value is </a:t>
            </a:r>
            <a:r>
              <a:rPr lang="en-US" b="1" dirty="0" smtClean="0">
                <a:solidFill>
                  <a:srgbClr val="FF6600"/>
                </a:solidFill>
                <a:latin typeface="Arial"/>
                <a:cs typeface="Arial"/>
              </a:rPr>
              <a:t>too strong of a benchmark </a:t>
            </a:r>
            <a:r>
              <a:rPr lang="en-US" dirty="0" smtClean="0">
                <a:latin typeface="Arial"/>
                <a:cs typeface="Arial"/>
              </a:rPr>
              <a:t>for the auction to compete against.</a:t>
            </a:r>
          </a:p>
          <a:p>
            <a:pPr marL="342900" indent="-342900">
              <a:lnSpc>
                <a:spcPct val="150000"/>
              </a:lnSpc>
              <a:spcAft>
                <a:spcPts val="600"/>
              </a:spcAft>
              <a:buFont typeface="Wingdings" charset="2"/>
              <a:buChar char="q"/>
            </a:pPr>
            <a:r>
              <a:rPr lang="en-US" dirty="0" smtClean="0">
                <a:latin typeface="Arial"/>
                <a:cs typeface="Arial"/>
              </a:rPr>
              <a:t>Solution: </a:t>
            </a:r>
          </a:p>
          <a:p>
            <a:pPr marL="800100" lvl="1" indent="-342900">
              <a:lnSpc>
                <a:spcPct val="120000"/>
              </a:lnSpc>
              <a:spcAft>
                <a:spcPts val="600"/>
              </a:spcAft>
              <a:buFont typeface="Wingdings" charset="2"/>
              <a:buChar char="q"/>
            </a:pPr>
            <a:r>
              <a:rPr lang="en-US" sz="1600" dirty="0" smtClean="0">
                <a:latin typeface="Arial"/>
                <a:cs typeface="Arial"/>
              </a:rPr>
              <a:t>Assume distribution F over bidder’s value is known.</a:t>
            </a:r>
          </a:p>
          <a:p>
            <a:pPr marL="800100" lvl="1" indent="-342900">
              <a:lnSpc>
                <a:spcPct val="120000"/>
              </a:lnSpc>
              <a:spcAft>
                <a:spcPts val="600"/>
              </a:spcAft>
              <a:buFont typeface="Wingdings" charset="2"/>
              <a:buChar char="q"/>
            </a:pPr>
            <a:r>
              <a:rPr lang="en-US" sz="1600" dirty="0" smtClean="0">
                <a:latin typeface="Arial"/>
                <a:cs typeface="Arial"/>
              </a:rPr>
              <a:t>Perform average case analysis</a:t>
            </a:r>
            <a:endParaRPr lang="en-US" sz="1600" dirty="0" smtClean="0">
              <a:latin typeface="Arial"/>
              <a:cs typeface="Arial"/>
            </a:endParaRPr>
          </a:p>
        </p:txBody>
      </p:sp>
    </p:spTree>
    <p:extLst>
      <p:ext uri="{BB962C8B-B14F-4D97-AF65-F5344CB8AC3E}">
        <p14:creationId xmlns:p14="http://schemas.microsoft.com/office/powerpoint/2010/main" val="230005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8153400" cy="4785926"/>
          </a:xfrm>
          <a:prstGeom prst="rect">
            <a:avLst/>
          </a:prstGeom>
        </p:spPr>
        <p:txBody>
          <a:bodyPr wrap="square">
            <a:spAutoFit/>
          </a:bodyPr>
          <a:lstStyle/>
          <a:p>
            <a:pPr marL="342900" indent="-342900">
              <a:lnSpc>
                <a:spcPct val="150000"/>
              </a:lnSpc>
              <a:spcAft>
                <a:spcPts val="600"/>
              </a:spcAft>
              <a:buFont typeface="Wingdings" charset="2"/>
              <a:buChar char="q"/>
            </a:pPr>
            <a:r>
              <a:rPr lang="en-US" sz="2000" dirty="0" smtClean="0">
                <a:latin typeface="Arial"/>
                <a:cs typeface="Arial"/>
              </a:rPr>
              <a:t>Posting price </a:t>
            </a:r>
            <a:r>
              <a:rPr lang="en-US" sz="2000" dirty="0" err="1" smtClean="0">
                <a:latin typeface="Arial"/>
                <a:cs typeface="Arial"/>
              </a:rPr>
              <a:t>r</a:t>
            </a:r>
            <a:r>
              <a:rPr lang="en-US" sz="2000" dirty="0" smtClean="0">
                <a:latin typeface="Arial"/>
                <a:cs typeface="Arial"/>
              </a:rPr>
              <a:t> gives expected revenue = r (1−F(r))</a:t>
            </a:r>
          </a:p>
          <a:p>
            <a:pPr marL="342900" indent="-342900">
              <a:lnSpc>
                <a:spcPct val="150000"/>
              </a:lnSpc>
              <a:spcAft>
                <a:spcPts val="600"/>
              </a:spcAft>
              <a:buFont typeface="Wingdings" charset="2"/>
              <a:buChar char="q"/>
            </a:pPr>
            <a:endParaRPr lang="en-US" sz="2000" dirty="0">
              <a:latin typeface="Arial"/>
              <a:cs typeface="Arial"/>
            </a:endParaRPr>
          </a:p>
          <a:p>
            <a:pPr marL="342900" indent="-342900">
              <a:lnSpc>
                <a:spcPct val="150000"/>
              </a:lnSpc>
              <a:spcAft>
                <a:spcPts val="600"/>
              </a:spcAft>
              <a:buFont typeface="Wingdings" charset="2"/>
              <a:buChar char="q"/>
            </a:pPr>
            <a:r>
              <a:rPr lang="en-US" sz="2000" dirty="0" smtClean="0">
                <a:latin typeface="Arial"/>
                <a:cs typeface="Arial"/>
              </a:rPr>
              <a:t>When F is the uniform dist. on [0,1], optimal choice of r is ½  achieving expected revenue ¼. </a:t>
            </a:r>
          </a:p>
          <a:p>
            <a:pPr marL="342900" indent="-342900">
              <a:lnSpc>
                <a:spcPct val="150000"/>
              </a:lnSpc>
              <a:spcAft>
                <a:spcPts val="600"/>
              </a:spcAft>
              <a:buFont typeface="Wingdings" charset="2"/>
              <a:buChar char="q"/>
            </a:pPr>
            <a:endParaRPr lang="en-US" sz="2000" dirty="0" smtClean="0">
              <a:latin typeface="Arial"/>
              <a:cs typeface="Arial"/>
            </a:endParaRPr>
          </a:p>
          <a:p>
            <a:pPr marL="342900" indent="-342900">
              <a:lnSpc>
                <a:spcPct val="150000"/>
              </a:lnSpc>
              <a:spcAft>
                <a:spcPts val="600"/>
              </a:spcAft>
              <a:buFont typeface="Wingdings" charset="2"/>
              <a:buChar char="q"/>
            </a:pPr>
            <a:r>
              <a:rPr lang="en-US" sz="2000" dirty="0" smtClean="0">
                <a:latin typeface="Arial"/>
                <a:cs typeface="Arial"/>
              </a:rPr>
              <a:t>The optimal posted price is also called the </a:t>
            </a:r>
            <a:r>
              <a:rPr lang="en-US" sz="2000" b="1" i="1" dirty="0" smtClean="0">
                <a:solidFill>
                  <a:srgbClr val="FF6600"/>
                </a:solidFill>
                <a:latin typeface="Arial"/>
                <a:cs typeface="Arial"/>
              </a:rPr>
              <a:t>monopoly price</a:t>
            </a:r>
            <a:r>
              <a:rPr lang="en-US" sz="2000" dirty="0" smtClean="0">
                <a:latin typeface="Arial"/>
                <a:cs typeface="Arial"/>
              </a:rPr>
              <a:t>.</a:t>
            </a:r>
          </a:p>
          <a:p>
            <a:pPr marL="342900" indent="-342900">
              <a:lnSpc>
                <a:spcPct val="150000"/>
              </a:lnSpc>
              <a:spcAft>
                <a:spcPts val="600"/>
              </a:spcAft>
              <a:buFont typeface="Wingdings" charset="2"/>
              <a:buChar char="q"/>
            </a:pPr>
            <a:endParaRPr lang="en-US" sz="2000" dirty="0" smtClean="0">
              <a:latin typeface="Arial"/>
              <a:cs typeface="Arial"/>
            </a:endParaRPr>
          </a:p>
          <a:p>
            <a:pPr marL="342900" indent="-342900">
              <a:lnSpc>
                <a:spcPct val="150000"/>
              </a:lnSpc>
              <a:spcAft>
                <a:spcPts val="600"/>
              </a:spcAft>
              <a:buFont typeface="Wingdings" charset="2"/>
              <a:buChar char="q"/>
            </a:pPr>
            <a:r>
              <a:rPr lang="en-US" sz="2000" dirty="0" smtClean="0">
                <a:latin typeface="Arial"/>
                <a:cs typeface="Arial"/>
              </a:rPr>
              <a:t>Is ¼ the optimal expected revenue of</a:t>
            </a:r>
            <a:r>
              <a:rPr lang="en-US" sz="2000" b="1" i="1" dirty="0" smtClean="0">
                <a:solidFill>
                  <a:srgbClr val="FF6600"/>
                </a:solidFill>
                <a:latin typeface="Arial"/>
                <a:cs typeface="Arial"/>
              </a:rPr>
              <a:t> any </a:t>
            </a:r>
            <a:r>
              <a:rPr lang="en-US" sz="2000" dirty="0" smtClean="0">
                <a:latin typeface="Arial"/>
                <a:cs typeface="Arial"/>
              </a:rPr>
              <a:t>auction?</a:t>
            </a:r>
          </a:p>
          <a:p>
            <a:pPr marL="342900" indent="-342900">
              <a:lnSpc>
                <a:spcPct val="150000"/>
              </a:lnSpc>
              <a:spcAft>
                <a:spcPts val="600"/>
              </a:spcAft>
              <a:buFont typeface="Wingdings" charset="2"/>
              <a:buChar char="q"/>
            </a:pPr>
            <a:endParaRPr lang="en-US" sz="2000" dirty="0">
              <a:latin typeface="Arial"/>
              <a:cs typeface="Arial"/>
            </a:endParaRPr>
          </a:p>
        </p:txBody>
      </p:sp>
      <p:sp>
        <p:nvSpPr>
          <p:cNvPr id="5" name="Title 5"/>
          <p:cNvSpPr txBox="1">
            <a:spLocks/>
          </p:cNvSpPr>
          <p:nvPr/>
        </p:nvSpPr>
        <p:spPr>
          <a:xfrm>
            <a:off x="533400" y="76200"/>
            <a:ext cx="7700639" cy="762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j-ea"/>
                <a:cs typeface="Arial"/>
              </a:rPr>
              <a:t>One Bidder, One Item, Revenue Maximization</a:t>
            </a:r>
            <a:endParaRPr kumimoji="0" lang="en-US" sz="25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a:ea typeface="+mj-ea"/>
              <a:cs typeface="Arial"/>
            </a:endParaRPr>
          </a:p>
        </p:txBody>
      </p:sp>
    </p:spTree>
    <p:extLst>
      <p:ext uri="{BB962C8B-B14F-4D97-AF65-F5344CB8AC3E}">
        <p14:creationId xmlns:p14="http://schemas.microsoft.com/office/powerpoint/2010/main" val="817400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5"/>
          <p:cNvSpPr>
            <a:spLocks noGrp="1"/>
          </p:cNvSpPr>
          <p:nvPr>
            <p:ph type="title"/>
          </p:nvPr>
        </p:nvSpPr>
        <p:spPr/>
        <p:txBody>
          <a:bodyPr>
            <a:normAutofit/>
          </a:bodyPr>
          <a:lstStyle/>
          <a:p>
            <a:r>
              <a:rPr lang="en-US" sz="2500" dirty="0" smtClean="0">
                <a:latin typeface="Arial"/>
                <a:cs typeface="Arial"/>
              </a:rPr>
              <a:t>Two Uniform Bidders, One Item</a:t>
            </a:r>
            <a:endParaRPr lang="en-US" sz="2500" dirty="0">
              <a:latin typeface="Arial"/>
              <a:cs typeface="Arial"/>
            </a:endParaRPr>
          </a:p>
        </p:txBody>
      </p:sp>
      <p:sp>
        <p:nvSpPr>
          <p:cNvPr id="2" name="Rectangle 1"/>
          <p:cNvSpPr/>
          <p:nvPr/>
        </p:nvSpPr>
        <p:spPr>
          <a:xfrm>
            <a:off x="457200" y="1143000"/>
            <a:ext cx="8382000" cy="5324535"/>
          </a:xfrm>
          <a:prstGeom prst="rect">
            <a:avLst/>
          </a:prstGeom>
        </p:spPr>
        <p:txBody>
          <a:bodyPr wrap="square">
            <a:spAutoFit/>
          </a:bodyPr>
          <a:lstStyle/>
          <a:p>
            <a:pPr marL="342900" indent="-342900">
              <a:lnSpc>
                <a:spcPct val="150000"/>
              </a:lnSpc>
              <a:spcAft>
                <a:spcPts val="600"/>
              </a:spcAft>
              <a:buFont typeface="Wingdings" charset="2"/>
              <a:buChar char="q"/>
            </a:pPr>
            <a:r>
              <a:rPr lang="en-US" sz="2000" dirty="0" smtClean="0">
                <a:latin typeface="Arial"/>
                <a:cs typeface="Arial"/>
              </a:rPr>
              <a:t>Two bidders whose values are </a:t>
            </a:r>
            <a:r>
              <a:rPr lang="en-US" sz="2000" dirty="0" err="1" smtClean="0">
                <a:latin typeface="Arial"/>
                <a:cs typeface="Arial"/>
              </a:rPr>
              <a:t>i.i.d</a:t>
            </a:r>
            <a:r>
              <a:rPr lang="en-US" sz="2000" dirty="0" smtClean="0">
                <a:latin typeface="Arial"/>
                <a:cs typeface="Arial"/>
              </a:rPr>
              <a:t>. U[0,1].</a:t>
            </a:r>
          </a:p>
          <a:p>
            <a:pPr marL="342900" indent="-342900">
              <a:lnSpc>
                <a:spcPct val="150000"/>
              </a:lnSpc>
              <a:spcAft>
                <a:spcPts val="600"/>
              </a:spcAft>
              <a:buFont typeface="Wingdings" charset="2"/>
              <a:buChar char="q"/>
            </a:pPr>
            <a:endParaRPr lang="en-US" sz="2000" dirty="0">
              <a:latin typeface="Arial"/>
              <a:cs typeface="Arial"/>
            </a:endParaRPr>
          </a:p>
          <a:p>
            <a:pPr marL="342900" indent="-342900">
              <a:lnSpc>
                <a:spcPct val="150000"/>
              </a:lnSpc>
              <a:spcAft>
                <a:spcPts val="600"/>
              </a:spcAft>
              <a:buFont typeface="Wingdings" charset="2"/>
              <a:buChar char="q"/>
            </a:pPr>
            <a:r>
              <a:rPr lang="en-US" sz="2000" dirty="0" smtClean="0">
                <a:latin typeface="Arial"/>
                <a:cs typeface="Arial"/>
              </a:rPr>
              <a:t>Revenue of </a:t>
            </a:r>
            <a:r>
              <a:rPr lang="en-US" sz="2000" dirty="0" err="1" smtClean="0">
                <a:latin typeface="Arial"/>
                <a:cs typeface="Arial"/>
              </a:rPr>
              <a:t>Vickrey’s</a:t>
            </a:r>
            <a:r>
              <a:rPr lang="en-US" sz="2000" dirty="0" smtClean="0">
                <a:latin typeface="Arial"/>
                <a:cs typeface="Arial"/>
              </a:rPr>
              <a:t> Auction is the expectation of the min of the two uniform random variables = 1/3.</a:t>
            </a:r>
          </a:p>
          <a:p>
            <a:pPr marL="342900" indent="-342900">
              <a:lnSpc>
                <a:spcPct val="150000"/>
              </a:lnSpc>
              <a:spcAft>
                <a:spcPts val="600"/>
              </a:spcAft>
              <a:buFont typeface="Wingdings" charset="2"/>
              <a:buChar char="q"/>
            </a:pPr>
            <a:endParaRPr lang="en-US" sz="2000" dirty="0" smtClean="0">
              <a:latin typeface="Arial"/>
              <a:cs typeface="Arial"/>
            </a:endParaRPr>
          </a:p>
          <a:p>
            <a:pPr marL="342900" indent="-342900">
              <a:lnSpc>
                <a:spcPct val="150000"/>
              </a:lnSpc>
              <a:spcAft>
                <a:spcPts val="600"/>
              </a:spcAft>
              <a:buFont typeface="Wingdings" charset="2"/>
              <a:buChar char="q"/>
            </a:pPr>
            <a:r>
              <a:rPr lang="en-US" sz="2000" dirty="0" smtClean="0">
                <a:latin typeface="Arial"/>
                <a:cs typeface="Arial"/>
              </a:rPr>
              <a:t>What else could we do? Include a reserve price?</a:t>
            </a:r>
          </a:p>
          <a:p>
            <a:pPr marL="342900" indent="-342900">
              <a:lnSpc>
                <a:spcPct val="150000"/>
              </a:lnSpc>
              <a:spcAft>
                <a:spcPts val="600"/>
              </a:spcAft>
              <a:buFont typeface="Wingdings" charset="2"/>
              <a:buChar char="q"/>
            </a:pPr>
            <a:endParaRPr lang="en-US" sz="2000" dirty="0">
              <a:latin typeface="Arial"/>
              <a:cs typeface="Arial"/>
            </a:endParaRPr>
          </a:p>
          <a:p>
            <a:pPr marL="342900" indent="-342900">
              <a:lnSpc>
                <a:spcPct val="150000"/>
              </a:lnSpc>
              <a:spcAft>
                <a:spcPts val="600"/>
              </a:spcAft>
              <a:buFont typeface="Wingdings" charset="2"/>
              <a:buChar char="q"/>
            </a:pPr>
            <a:r>
              <a:rPr lang="en-US" sz="2000" dirty="0" err="1" smtClean="0">
                <a:latin typeface="Arial"/>
                <a:cs typeface="Arial"/>
              </a:rPr>
              <a:t>Vickrey</a:t>
            </a:r>
            <a:r>
              <a:rPr lang="en-US" sz="2000" dirty="0" smtClean="0">
                <a:latin typeface="Arial"/>
                <a:cs typeface="Arial"/>
              </a:rPr>
              <a:t> with reserve ½ has expected revenue 5/12 &gt; 1/3.</a:t>
            </a:r>
          </a:p>
          <a:p>
            <a:pPr marL="342900" indent="-342900">
              <a:lnSpc>
                <a:spcPct val="150000"/>
              </a:lnSpc>
              <a:spcAft>
                <a:spcPts val="600"/>
              </a:spcAft>
              <a:buFont typeface="Wingdings" charset="2"/>
              <a:buChar char="q"/>
            </a:pPr>
            <a:endParaRPr lang="en-US" sz="2000" dirty="0" smtClean="0">
              <a:latin typeface="Arial"/>
              <a:cs typeface="Arial"/>
            </a:endParaRPr>
          </a:p>
          <a:p>
            <a:pPr marL="342900" indent="-342900">
              <a:lnSpc>
                <a:spcPct val="150000"/>
              </a:lnSpc>
              <a:spcAft>
                <a:spcPts val="600"/>
              </a:spcAft>
              <a:buFont typeface="Wingdings" charset="2"/>
              <a:buChar char="q"/>
            </a:pPr>
            <a:r>
              <a:rPr lang="en-US" sz="2000" dirty="0" smtClean="0">
                <a:latin typeface="Arial"/>
                <a:cs typeface="Arial"/>
              </a:rPr>
              <a:t>Is 5/12 the optimal expected revenue of</a:t>
            </a:r>
            <a:r>
              <a:rPr lang="en-US" sz="2000" b="1" i="1" dirty="0" smtClean="0">
                <a:solidFill>
                  <a:srgbClr val="FF6600"/>
                </a:solidFill>
                <a:latin typeface="Arial"/>
                <a:cs typeface="Arial"/>
              </a:rPr>
              <a:t> any </a:t>
            </a:r>
            <a:r>
              <a:rPr lang="en-US" sz="2000" dirty="0" smtClean="0">
                <a:latin typeface="Arial"/>
                <a:cs typeface="Arial"/>
              </a:rPr>
              <a:t>auction?</a:t>
            </a:r>
          </a:p>
        </p:txBody>
      </p:sp>
    </p:spTree>
    <p:extLst>
      <p:ext uri="{BB962C8B-B14F-4D97-AF65-F5344CB8AC3E}">
        <p14:creationId xmlns:p14="http://schemas.microsoft.com/office/powerpoint/2010/main" val="7621304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47800"/>
            <a:ext cx="9144000" cy="3429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3" name="Content Placeholder 2"/>
          <p:cNvSpPr>
            <a:spLocks noGrp="1"/>
          </p:cNvSpPr>
          <p:nvPr>
            <p:ph sz="half" idx="1"/>
          </p:nvPr>
        </p:nvSpPr>
        <p:spPr>
          <a:xfrm>
            <a:off x="3697224" y="2057400"/>
            <a:ext cx="4837176" cy="2209800"/>
          </a:xfrm>
        </p:spPr>
        <p:txBody>
          <a:bodyPr>
            <a:normAutofit fontScale="77500" lnSpcReduction="20000"/>
          </a:bodyPr>
          <a:lstStyle/>
          <a:p>
            <a:r>
              <a:rPr lang="en-US" sz="2800" b="1" dirty="0" smtClean="0">
                <a:solidFill>
                  <a:srgbClr val="0070C0"/>
                </a:solidFill>
                <a:effectLst>
                  <a:outerShdw blurRad="38100" dist="38100" dir="2700000" algn="tl">
                    <a:srgbClr val="000000">
                      <a:alpha val="43137"/>
                    </a:srgbClr>
                  </a:outerShdw>
                </a:effectLst>
                <a:latin typeface="Arial"/>
                <a:cs typeface="Arial"/>
              </a:rPr>
              <a:t>[</a:t>
            </a:r>
            <a:r>
              <a:rPr lang="en-US" sz="2400" b="1" dirty="0" smtClean="0">
                <a:solidFill>
                  <a:srgbClr val="0070C0"/>
                </a:solidFill>
                <a:effectLst>
                  <a:outerShdw blurRad="38100" dist="38100" dir="2700000" algn="tl">
                    <a:srgbClr val="000000">
                      <a:alpha val="43137"/>
                    </a:srgbClr>
                  </a:outerShdw>
                </a:effectLst>
                <a:latin typeface="Arial"/>
                <a:cs typeface="Arial"/>
              </a:rPr>
              <a:t>Myerson ’81       </a:t>
            </a:r>
            <a:r>
              <a:rPr lang="en-US" sz="2800" b="1" dirty="0" smtClean="0">
                <a:solidFill>
                  <a:srgbClr val="0070C0"/>
                </a:solidFill>
                <a:effectLst>
                  <a:outerShdw blurRad="38100" dist="38100" dir="2700000" algn="tl">
                    <a:srgbClr val="000000">
                      <a:alpha val="43137"/>
                    </a:srgbClr>
                  </a:outerShdw>
                </a:effectLst>
                <a:latin typeface="Arial"/>
                <a:cs typeface="Arial"/>
              </a:rPr>
              <a:t>]</a:t>
            </a:r>
            <a:endParaRPr lang="en-US" sz="2400" b="1" dirty="0" smtClean="0">
              <a:solidFill>
                <a:srgbClr val="0070C0"/>
              </a:solidFill>
              <a:effectLst>
                <a:outerShdw blurRad="38100" dist="38100" dir="2700000" algn="tl">
                  <a:srgbClr val="000000">
                    <a:alpha val="43137"/>
                  </a:srgbClr>
                </a:outerShdw>
              </a:effectLst>
              <a:latin typeface="Arial"/>
              <a:cs typeface="Arial"/>
            </a:endParaRPr>
          </a:p>
          <a:p>
            <a:pPr lvl="1"/>
            <a:r>
              <a:rPr lang="en-US" sz="2200" dirty="0">
                <a:solidFill>
                  <a:schemeClr val="tx1">
                    <a:lumMod val="75000"/>
                    <a:lumOff val="25000"/>
                  </a:schemeClr>
                </a:solidFill>
                <a:effectLst>
                  <a:outerShdw blurRad="38100" dist="38100" dir="2700000" algn="tl">
                    <a:srgbClr val="000000">
                      <a:alpha val="43137"/>
                    </a:srgbClr>
                  </a:outerShdw>
                </a:effectLst>
                <a:latin typeface="Arial"/>
                <a:cs typeface="Arial"/>
              </a:rPr>
              <a:t>Single</a:t>
            </a:r>
            <a:r>
              <a:rPr lang="en-US" sz="2200" dirty="0" smtClean="0">
                <a:solidFill>
                  <a:schemeClr val="tx1">
                    <a:lumMod val="75000"/>
                    <a:lumOff val="25000"/>
                  </a:schemeClr>
                </a:solidFill>
                <a:effectLst>
                  <a:outerShdw blurRad="38100" dist="38100" dir="2700000" algn="tl">
                    <a:srgbClr val="000000">
                      <a:alpha val="43137"/>
                    </a:srgbClr>
                  </a:outerShdw>
                </a:effectLst>
                <a:latin typeface="Arial"/>
                <a:cs typeface="Arial"/>
              </a:rPr>
              <a:t>-dimensional settings, distribution </a:t>
            </a:r>
            <a:r>
              <a:rPr lang="en-US" sz="2200" dirty="0" err="1" smtClean="0">
                <a:solidFill>
                  <a:schemeClr val="tx1">
                    <a:lumMod val="75000"/>
                    <a:lumOff val="25000"/>
                  </a:schemeClr>
                </a:solidFill>
                <a:effectLst>
                  <a:outerShdw blurRad="38100" dist="38100" dir="2700000" algn="tl">
                    <a:srgbClr val="000000">
                      <a:alpha val="43137"/>
                    </a:srgbClr>
                  </a:outerShdw>
                </a:effectLst>
                <a:latin typeface="Arial"/>
                <a:cs typeface="Arial"/>
              </a:rPr>
              <a:t>F</a:t>
            </a:r>
            <a:r>
              <a:rPr lang="en-US" sz="2200" baseline="-25000" dirty="0" err="1" smtClean="0">
                <a:solidFill>
                  <a:schemeClr val="tx1">
                    <a:lumMod val="75000"/>
                    <a:lumOff val="25000"/>
                  </a:schemeClr>
                </a:solidFill>
                <a:effectLst>
                  <a:outerShdw blurRad="38100" dist="38100" dir="2700000" algn="tl">
                    <a:srgbClr val="000000">
                      <a:alpha val="43137"/>
                    </a:srgbClr>
                  </a:outerShdw>
                </a:effectLst>
                <a:latin typeface="Arial"/>
                <a:cs typeface="Arial"/>
              </a:rPr>
              <a:t>i</a:t>
            </a:r>
            <a:r>
              <a:rPr lang="en-US" sz="2200" dirty="0" smtClean="0">
                <a:solidFill>
                  <a:schemeClr val="tx1">
                    <a:lumMod val="75000"/>
                    <a:lumOff val="25000"/>
                  </a:schemeClr>
                </a:solidFill>
                <a:effectLst>
                  <a:outerShdw blurRad="38100" dist="38100" dir="2700000" algn="tl">
                    <a:srgbClr val="000000">
                      <a:alpha val="43137"/>
                    </a:srgbClr>
                  </a:outerShdw>
                </a:effectLst>
                <a:latin typeface="Arial"/>
                <a:cs typeface="Arial"/>
              </a:rPr>
              <a:t> of every bidder’s private value known to all other bidders, the auctioneer.</a:t>
            </a:r>
          </a:p>
          <a:p>
            <a:pPr lvl="1"/>
            <a:r>
              <a:rPr lang="en-US" sz="2200" dirty="0" smtClean="0">
                <a:solidFill>
                  <a:schemeClr val="tx1">
                    <a:lumMod val="75000"/>
                    <a:lumOff val="25000"/>
                  </a:schemeClr>
                </a:solidFill>
                <a:effectLst>
                  <a:outerShdw blurRad="38100" dist="38100" dir="2700000" algn="tl">
                    <a:srgbClr val="000000">
                      <a:alpha val="43137"/>
                    </a:srgbClr>
                  </a:outerShdw>
                </a:effectLst>
                <a:latin typeface="Arial"/>
                <a:cs typeface="Arial"/>
              </a:rPr>
              <a:t>Exists Revenue-Optimal auction that is simple, direct, DSIC</a:t>
            </a:r>
          </a:p>
        </p:txBody>
      </p:sp>
      <p:sp>
        <p:nvSpPr>
          <p:cNvPr id="6" name="Title 1"/>
          <p:cNvSpPr>
            <a:spLocks noGrp="1"/>
          </p:cNvSpPr>
          <p:nvPr>
            <p:ph type="title"/>
          </p:nvPr>
        </p:nvSpPr>
        <p:spPr/>
        <p:txBody>
          <a:bodyPr>
            <a:normAutofit/>
          </a:bodyPr>
          <a:lstStyle/>
          <a:p>
            <a:pPr>
              <a:lnSpc>
                <a:spcPct val="120000"/>
              </a:lnSpc>
              <a:spcAft>
                <a:spcPts val="600"/>
              </a:spcAft>
            </a:pPr>
            <a:r>
              <a:rPr lang="en-US" sz="2800" dirty="0" smtClean="0">
                <a:latin typeface="Arial"/>
                <a:cs typeface="Arial"/>
              </a:rPr>
              <a:t>Revenue</a:t>
            </a:r>
            <a:r>
              <a:rPr lang="en-US" dirty="0" smtClean="0">
                <a:latin typeface="Arial"/>
                <a:cs typeface="Arial"/>
              </a:rPr>
              <a:t>-</a:t>
            </a:r>
            <a:r>
              <a:rPr lang="en-US" dirty="0">
                <a:latin typeface="Arial"/>
                <a:cs typeface="Arial"/>
              </a:rPr>
              <a:t>O</a:t>
            </a:r>
            <a:r>
              <a:rPr lang="en-US" sz="2800" dirty="0" smtClean="0">
                <a:latin typeface="Arial"/>
                <a:cs typeface="Arial"/>
              </a:rPr>
              <a:t>ptimal Auctions</a:t>
            </a:r>
            <a:endParaRPr lang="en-US" sz="2800" dirty="0">
              <a:latin typeface="Arial"/>
              <a:cs typeface="Arial"/>
            </a:endParaRPr>
          </a:p>
        </p:txBody>
      </p:sp>
      <p:pic>
        <p:nvPicPr>
          <p:cNvPr id="5" name="Picture 4"/>
          <p:cNvPicPr>
            <a:picLocks noChangeAspect="1"/>
          </p:cNvPicPr>
          <p:nvPr/>
        </p:nvPicPr>
        <p:blipFill>
          <a:blip r:embed="rId4" cstate="print">
            <a:clrChange>
              <a:clrFrom>
                <a:srgbClr val="FFFFFF"/>
              </a:clrFrom>
              <a:clrTo>
                <a:srgbClr val="FFFFFF">
                  <a:alpha val="0"/>
                </a:srgbClr>
              </a:clrTo>
            </a:clrChange>
          </a:blip>
          <a:stretch>
            <a:fillRect/>
          </a:stretch>
        </p:blipFill>
        <p:spPr>
          <a:xfrm>
            <a:off x="5791200" y="2108200"/>
            <a:ext cx="384048" cy="388595"/>
          </a:xfrm>
          <a:prstGeom prst="rect">
            <a:avLst/>
          </a:prstGeom>
          <a:effectLst>
            <a:outerShdw blurRad="50800" dist="38100" dir="2700000" algn="tl" rotWithShape="0">
              <a:prstClr val="black">
                <a:alpha val="40000"/>
              </a:prstClr>
            </a:outerShdw>
          </a:effectLst>
        </p:spPr>
      </p:pic>
      <p:pic>
        <p:nvPicPr>
          <p:cNvPr id="11" name="Picture 2" descr="http://home.uchicago.edu/~rmyerson/images/myerson_roger_b.jpg"/>
          <p:cNvPicPr>
            <a:picLocks noGrp="1" noChangeAspect="1" noChangeArrowheads="1"/>
          </p:cNvPicPr>
          <p:nvPr>
            <p:ph sz="half" idx="13"/>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676400"/>
            <a:ext cx="2249300" cy="300196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7" name="TextBox 6"/>
          <p:cNvSpPr txBox="1"/>
          <p:nvPr/>
        </p:nvSpPr>
        <p:spPr>
          <a:xfrm>
            <a:off x="152400" y="4927600"/>
            <a:ext cx="8534400" cy="1908215"/>
          </a:xfrm>
          <a:prstGeom prst="rect">
            <a:avLst/>
          </a:prstGeom>
          <a:noFill/>
        </p:spPr>
        <p:txBody>
          <a:bodyPr wrap="square" rtlCol="0">
            <a:spAutoFit/>
          </a:bodyPr>
          <a:lstStyle/>
          <a:p>
            <a:r>
              <a:rPr lang="en-US" b="1" i="1" dirty="0" smtClean="0">
                <a:solidFill>
                  <a:srgbClr val="FF6600"/>
                </a:solidFill>
              </a:rPr>
              <a:t>Optimality:</a:t>
            </a:r>
            <a:r>
              <a:rPr lang="en-US" dirty="0" smtClean="0"/>
              <a:t> The expected revenue of Myerson’s auction when all bidders report truthfully (which is in their best interest to do since the auction is DSIC) is as large as the expected revenue of any other (potentially indirect) interim IR auction, when bidders use Bayesian Nash equilibrium strategies.</a:t>
            </a:r>
          </a:p>
          <a:p>
            <a:endParaRPr lang="en-US" sz="1000" dirty="0" smtClean="0"/>
          </a:p>
          <a:p>
            <a:r>
              <a:rPr lang="en-US" dirty="0" smtClean="0">
                <a:solidFill>
                  <a:srgbClr val="FF6600"/>
                </a:solidFill>
              </a:rPr>
              <a:t>Note:</a:t>
            </a:r>
            <a:r>
              <a:rPr lang="en-US" dirty="0" smtClean="0"/>
              <a:t> Reminder of Bayesian Nash equilibrium, general definition of direct/indirect mechanisms given later in this slide-deck.</a:t>
            </a:r>
            <a:endParaRPr lang="en-US" dirty="0"/>
          </a:p>
        </p:txBody>
      </p:sp>
    </p:spTree>
    <p:custDataLst>
      <p:tags r:id="rId1"/>
    </p:custDataLst>
    <p:extLst>
      <p:ext uri="{BB962C8B-B14F-4D97-AF65-F5344CB8AC3E}">
        <p14:creationId xmlns:p14="http://schemas.microsoft.com/office/powerpoint/2010/main" val="177817426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743200" y="4191000"/>
            <a:ext cx="5562600" cy="1362075"/>
          </a:xfrm>
        </p:spPr>
        <p:txBody>
          <a:bodyPr>
            <a:noAutofit/>
          </a:bodyPr>
          <a:lstStyle/>
          <a:p>
            <a:pPr>
              <a:lnSpc>
                <a:spcPct val="120000"/>
              </a:lnSpc>
            </a:pPr>
            <a:r>
              <a:rPr lang="en-US" altLang="zh-CN" b="0" cap="none" dirty="0" smtClean="0">
                <a:solidFill>
                  <a:schemeClr val="tx2">
                    <a:lumMod val="60000"/>
                    <a:lumOff val="40000"/>
                  </a:schemeClr>
                </a:solidFill>
                <a:latin typeface="Chalkduster"/>
                <a:cs typeface="Chalkduster"/>
              </a:rPr>
              <a:t>The Power (?) of Indirect Mechanisms</a:t>
            </a:r>
            <a:endParaRPr lang="en-US" sz="2800" b="0" cap="none" dirty="0">
              <a:solidFill>
                <a:schemeClr val="tx2">
                  <a:lumMod val="60000"/>
                  <a:lumOff val="40000"/>
                </a:schemeClr>
              </a:solidFill>
              <a:latin typeface="Chalkduster"/>
              <a:cs typeface="Chalkduster"/>
            </a:endParaRPr>
          </a:p>
        </p:txBody>
      </p:sp>
    </p:spTree>
    <p:extLst>
      <p:ext uri="{BB962C8B-B14F-4D97-AF65-F5344CB8AC3E}">
        <p14:creationId xmlns:p14="http://schemas.microsoft.com/office/powerpoint/2010/main" val="3065731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066800"/>
            <a:ext cx="8839200" cy="6442788"/>
          </a:xfrm>
          <a:prstGeom prst="rect">
            <a:avLst/>
          </a:prstGeom>
        </p:spPr>
        <p:txBody>
          <a:bodyPr wrap="square">
            <a:spAutoFit/>
          </a:bodyPr>
          <a:lstStyle/>
          <a:p>
            <a:pPr algn="just">
              <a:lnSpc>
                <a:spcPct val="120000"/>
              </a:lnSpc>
              <a:spcAft>
                <a:spcPts val="200"/>
              </a:spcAft>
              <a:buFont typeface="Arial"/>
              <a:buChar char="•"/>
            </a:pPr>
            <a:r>
              <a:rPr lang="en-US" sz="2200" dirty="0" smtClean="0">
                <a:latin typeface="Arial"/>
                <a:cs typeface="Arial"/>
              </a:rPr>
              <a:t> So far considered </a:t>
            </a:r>
            <a:r>
              <a:rPr lang="en-US" sz="2200" b="1" i="1" dirty="0" smtClean="0">
                <a:solidFill>
                  <a:srgbClr val="FF6600"/>
                </a:solidFill>
                <a:latin typeface="Arial"/>
                <a:cs typeface="Arial"/>
              </a:rPr>
              <a:t>welfare maximization</a:t>
            </a:r>
            <a:r>
              <a:rPr lang="en-US" sz="2200" b="1" i="1" dirty="0" smtClean="0">
                <a:latin typeface="Arial"/>
                <a:cs typeface="Arial"/>
              </a:rPr>
              <a:t> </a:t>
            </a:r>
            <a:r>
              <a:rPr lang="en-US" sz="2200" dirty="0" smtClean="0">
                <a:latin typeface="Arial"/>
                <a:cs typeface="Arial"/>
              </a:rPr>
              <a:t>in single-item, </a:t>
            </a:r>
            <a:r>
              <a:rPr lang="en-US" sz="2200" dirty="0" err="1" smtClean="0">
                <a:latin typeface="Arial"/>
                <a:cs typeface="Arial"/>
              </a:rPr>
              <a:t>k</a:t>
            </a:r>
            <a:r>
              <a:rPr lang="en-US" sz="2200" dirty="0" smtClean="0">
                <a:latin typeface="Arial"/>
                <a:cs typeface="Arial"/>
              </a:rPr>
              <a:t>-unit, sponsored search auctions.</a:t>
            </a:r>
          </a:p>
          <a:p>
            <a:pPr algn="just">
              <a:lnSpc>
                <a:spcPct val="120000"/>
              </a:lnSpc>
              <a:spcAft>
                <a:spcPts val="200"/>
              </a:spcAft>
              <a:buFont typeface="Arial"/>
              <a:buChar char="•"/>
            </a:pPr>
            <a:r>
              <a:rPr lang="en-US" sz="2200" dirty="0" smtClean="0">
                <a:latin typeface="Arial"/>
                <a:cs typeface="Arial"/>
              </a:rPr>
              <a:t>  Greedy allocation rule was monotone.</a:t>
            </a:r>
          </a:p>
          <a:p>
            <a:pPr algn="just">
              <a:lnSpc>
                <a:spcPct val="120000"/>
              </a:lnSpc>
              <a:spcAft>
                <a:spcPts val="200"/>
              </a:spcAft>
              <a:buFont typeface="Arial"/>
              <a:buChar char="•"/>
            </a:pPr>
            <a:r>
              <a:rPr lang="en-US" sz="2200" dirty="0" smtClean="0">
                <a:latin typeface="Arial"/>
                <a:cs typeface="Arial"/>
              </a:rPr>
              <a:t> </a:t>
            </a:r>
            <a:r>
              <a:rPr lang="en-US" sz="2200" dirty="0" smtClean="0">
                <a:latin typeface="Arial"/>
                <a:cs typeface="Arial"/>
              </a:rPr>
              <a:t>Thus, combined </a:t>
            </a:r>
            <a:r>
              <a:rPr lang="en-US" sz="2200" dirty="0" smtClean="0">
                <a:latin typeface="Arial"/>
                <a:cs typeface="Arial"/>
              </a:rPr>
              <a:t>with Myerson’s payment formula can be complemented to a DSIC </a:t>
            </a:r>
            <a:r>
              <a:rPr lang="en-US" sz="2200" b="1" i="1" dirty="0" smtClean="0">
                <a:solidFill>
                  <a:srgbClr val="FF6600"/>
                </a:solidFill>
                <a:latin typeface="Arial"/>
                <a:cs typeface="Arial"/>
              </a:rPr>
              <a:t>direct mechanism</a:t>
            </a:r>
            <a:r>
              <a:rPr lang="en-US" sz="2200" dirty="0" smtClean="0">
                <a:latin typeface="Arial"/>
                <a:cs typeface="Arial"/>
              </a:rPr>
              <a:t> maximizing welfare in these settings.</a:t>
            </a:r>
          </a:p>
          <a:p>
            <a:pPr algn="just">
              <a:lnSpc>
                <a:spcPct val="120000"/>
              </a:lnSpc>
              <a:spcAft>
                <a:spcPts val="200"/>
              </a:spcAft>
              <a:buFont typeface="Arial"/>
              <a:buChar char="•"/>
            </a:pPr>
            <a:r>
              <a:rPr lang="en-US" sz="2200" dirty="0" smtClean="0">
                <a:latin typeface="Arial"/>
                <a:cs typeface="Arial"/>
              </a:rPr>
              <a:t> So restriction to direct mechanisms did not hurt us.</a:t>
            </a:r>
          </a:p>
          <a:p>
            <a:pPr algn="just">
              <a:lnSpc>
                <a:spcPct val="120000"/>
              </a:lnSpc>
              <a:spcAft>
                <a:spcPts val="200"/>
              </a:spcAft>
              <a:buFont typeface="Arial"/>
              <a:buChar char="•"/>
            </a:pPr>
            <a:endParaRPr lang="en-US" sz="1200" dirty="0" smtClean="0">
              <a:latin typeface="Arial"/>
              <a:cs typeface="Arial"/>
            </a:endParaRPr>
          </a:p>
          <a:p>
            <a:pPr algn="just">
              <a:lnSpc>
                <a:spcPct val="120000"/>
              </a:lnSpc>
              <a:spcAft>
                <a:spcPts val="200"/>
              </a:spcAft>
              <a:buFont typeface="Arial"/>
              <a:buChar char="•"/>
            </a:pPr>
            <a:r>
              <a:rPr lang="en-US" sz="2200" dirty="0" smtClean="0">
                <a:latin typeface="Arial"/>
                <a:cs typeface="Arial"/>
              </a:rPr>
              <a:t> As we foray into more complex objectives (e.g. revenue, next lecture) or more complex settings (e.g. spectrum auctions, later in this course) could it be that indirect mechanisms are more powerful than direct ones?</a:t>
            </a:r>
          </a:p>
          <a:p>
            <a:pPr algn="just">
              <a:lnSpc>
                <a:spcPct val="120000"/>
              </a:lnSpc>
              <a:spcAft>
                <a:spcPts val="200"/>
              </a:spcAft>
              <a:buFont typeface="Arial"/>
              <a:buChar char="•"/>
            </a:pPr>
            <a:endParaRPr lang="en-US" sz="1200" dirty="0" smtClean="0">
              <a:latin typeface="Arial"/>
              <a:cs typeface="Arial"/>
            </a:endParaRPr>
          </a:p>
          <a:p>
            <a:pPr algn="just">
              <a:lnSpc>
                <a:spcPct val="120000"/>
              </a:lnSpc>
              <a:spcAft>
                <a:spcPts val="200"/>
              </a:spcAft>
              <a:buFont typeface="Arial"/>
              <a:buChar char="•"/>
            </a:pPr>
            <a:r>
              <a:rPr lang="en-US" sz="2200" b="1" dirty="0" smtClean="0">
                <a:solidFill>
                  <a:srgbClr val="FF6600"/>
                </a:solidFill>
                <a:latin typeface="Arial"/>
                <a:cs typeface="Arial"/>
              </a:rPr>
              <a:t> Revelation principle:</a:t>
            </a:r>
            <a:r>
              <a:rPr lang="en-US" sz="2200" dirty="0" smtClean="0">
                <a:latin typeface="Arial"/>
                <a:cs typeface="Arial"/>
              </a:rPr>
              <a:t> In very general settings, the answer is </a:t>
            </a:r>
            <a:r>
              <a:rPr lang="en-US" sz="2200" b="1" i="1" dirty="0" smtClean="0">
                <a:latin typeface="Arial"/>
                <a:cs typeface="Arial"/>
              </a:rPr>
              <a:t>no</a:t>
            </a:r>
            <a:r>
              <a:rPr lang="en-US" sz="2200" dirty="0" smtClean="0">
                <a:latin typeface="Arial"/>
                <a:cs typeface="Arial"/>
              </a:rPr>
              <a:t>!</a:t>
            </a:r>
          </a:p>
          <a:p>
            <a:pPr algn="just">
              <a:lnSpc>
                <a:spcPct val="120000"/>
              </a:lnSpc>
              <a:spcAft>
                <a:spcPts val="200"/>
              </a:spcAft>
            </a:pPr>
            <a:r>
              <a:rPr lang="en-US" sz="2200" dirty="0">
                <a:solidFill>
                  <a:srgbClr val="FF0000"/>
                </a:solidFill>
                <a:latin typeface="Arial"/>
                <a:ea typeface="Zapf Dingbats"/>
                <a:cs typeface="Arial"/>
                <a:sym typeface="Zapf Dingbats"/>
              </a:rPr>
              <a:t> </a:t>
            </a:r>
            <a:r>
              <a:rPr lang="en-US" sz="2200" dirty="0" smtClean="0">
                <a:solidFill>
                  <a:srgbClr val="FF0000"/>
                </a:solidFill>
                <a:latin typeface="Arial"/>
                <a:ea typeface="Zapf Dingbats"/>
                <a:cs typeface="Arial"/>
                <a:sym typeface="Zapf Dingbats"/>
              </a:rPr>
              <a:t>                                                                                       </a:t>
            </a:r>
          </a:p>
          <a:p>
            <a:pPr marL="742950" lvl="1" indent="-285750" algn="just">
              <a:lnSpc>
                <a:spcPct val="120000"/>
              </a:lnSpc>
              <a:spcAft>
                <a:spcPts val="200"/>
              </a:spcAft>
              <a:buFont typeface="Wingdings" pitchFamily="2" charset="2"/>
              <a:buChar char="§"/>
            </a:pPr>
            <a:endParaRPr lang="en-US" sz="2200" i="1" dirty="0">
              <a:latin typeface="Arial"/>
              <a:cs typeface="Arial"/>
            </a:endParaRPr>
          </a:p>
        </p:txBody>
      </p:sp>
      <p:sp>
        <p:nvSpPr>
          <p:cNvPr id="6" name="Title 5"/>
          <p:cNvSpPr>
            <a:spLocks noGrp="1"/>
          </p:cNvSpPr>
          <p:nvPr>
            <p:ph type="title"/>
          </p:nvPr>
        </p:nvSpPr>
        <p:spPr/>
        <p:txBody>
          <a:bodyPr/>
          <a:lstStyle/>
          <a:p>
            <a:r>
              <a:rPr lang="en-US" dirty="0" smtClean="0">
                <a:latin typeface="Arial"/>
                <a:cs typeface="Arial"/>
              </a:rPr>
              <a:t>Indirect Mechanisms?</a:t>
            </a:r>
            <a:endParaRPr lang="en-US" dirty="0">
              <a:latin typeface="Arial"/>
              <a:cs typeface="Arial"/>
            </a:endParaRPr>
          </a:p>
        </p:txBody>
      </p:sp>
    </p:spTree>
    <p:extLst>
      <p:ext uri="{BB962C8B-B14F-4D97-AF65-F5344CB8AC3E}">
        <p14:creationId xmlns:p14="http://schemas.microsoft.com/office/powerpoint/2010/main" val="30587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dissolv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dissolv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743200" y="4191000"/>
            <a:ext cx="5562600" cy="1362075"/>
          </a:xfrm>
        </p:spPr>
        <p:txBody>
          <a:bodyPr>
            <a:noAutofit/>
          </a:bodyPr>
          <a:lstStyle/>
          <a:p>
            <a:pPr>
              <a:lnSpc>
                <a:spcPct val="120000"/>
              </a:lnSpc>
            </a:pPr>
            <a:r>
              <a:rPr lang="en-US" altLang="zh-CN" b="0" cap="none" dirty="0" smtClean="0">
                <a:solidFill>
                  <a:schemeClr val="tx2">
                    <a:lumMod val="60000"/>
                    <a:lumOff val="40000"/>
                  </a:schemeClr>
                </a:solidFill>
                <a:latin typeface="Chalkduster"/>
                <a:cs typeface="Chalkduster"/>
              </a:rPr>
              <a:t>The Revelation Principle</a:t>
            </a:r>
            <a:endParaRPr lang="en-US" sz="2800" b="0" cap="none" dirty="0">
              <a:solidFill>
                <a:schemeClr val="tx2">
                  <a:lumMod val="60000"/>
                  <a:lumOff val="40000"/>
                </a:schemeClr>
              </a:solidFill>
              <a:latin typeface="Chalkduster"/>
              <a:cs typeface="Chalkduster"/>
            </a:endParaRPr>
          </a:p>
        </p:txBody>
      </p:sp>
      <p:sp>
        <p:nvSpPr>
          <p:cNvPr id="3" name="Rectangular Callout 2"/>
          <p:cNvSpPr/>
          <p:nvPr/>
        </p:nvSpPr>
        <p:spPr>
          <a:xfrm>
            <a:off x="3581400" y="2133600"/>
            <a:ext cx="5334000" cy="1755648"/>
          </a:xfrm>
          <a:prstGeom prst="wedgeRectCallout">
            <a:avLst>
              <a:gd name="adj1" fmla="val -36436"/>
              <a:gd name="adj2" fmla="val 6828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FontTx/>
              <a:buChar char="-"/>
            </a:pPr>
            <a:r>
              <a:rPr lang="en-US" dirty="0" smtClean="0"/>
              <a:t>We will show this principle for general mechanism design settings (beyond single-dimensional)</a:t>
            </a:r>
          </a:p>
          <a:p>
            <a:pPr algn="ctr">
              <a:buFontTx/>
              <a:buChar char="-"/>
            </a:pPr>
            <a:r>
              <a:rPr lang="en-US" dirty="0" smtClean="0"/>
              <a:t> Along the way we will define </a:t>
            </a:r>
            <a:r>
              <a:rPr lang="en-US" b="1" i="1" dirty="0" smtClean="0"/>
              <a:t>general mechanism design settings</a:t>
            </a:r>
            <a:r>
              <a:rPr lang="en-US" dirty="0" smtClean="0"/>
              <a:t>, </a:t>
            </a:r>
            <a:r>
              <a:rPr lang="en-US" b="1" i="1" dirty="0" smtClean="0"/>
              <a:t>indirect mechanisms</a:t>
            </a:r>
            <a:r>
              <a:rPr lang="en-US" dirty="0" smtClean="0"/>
              <a:t>, </a:t>
            </a:r>
            <a:r>
              <a:rPr lang="en-US" b="1" i="1" dirty="0" smtClean="0"/>
              <a:t>direct mechanisms,</a:t>
            </a:r>
            <a:r>
              <a:rPr lang="en-US" dirty="0" smtClean="0"/>
              <a:t> </a:t>
            </a:r>
            <a:r>
              <a:rPr lang="en-US" b="1" i="1" dirty="0" smtClean="0"/>
              <a:t>solution concepts, </a:t>
            </a:r>
            <a:r>
              <a:rPr lang="en-US" i="1" dirty="0" smtClean="0"/>
              <a:t>and </a:t>
            </a:r>
            <a:r>
              <a:rPr lang="en-US" b="1" i="1" dirty="0" err="1" smtClean="0"/>
              <a:t>implementability</a:t>
            </a:r>
            <a:r>
              <a:rPr lang="en-US" b="1" i="1" dirty="0" smtClean="0"/>
              <a:t>.</a:t>
            </a:r>
            <a:endParaRPr lang="en-US" b="1" i="1" dirty="0"/>
          </a:p>
        </p:txBody>
      </p:sp>
    </p:spTree>
    <p:extLst>
      <p:ext uri="{BB962C8B-B14F-4D97-AF65-F5344CB8AC3E}">
        <p14:creationId xmlns:p14="http://schemas.microsoft.com/office/powerpoint/2010/main" val="2046368204"/>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xmlns:mv="urn:schemas-microsoft-com:mac:vml">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127000" y="-50800"/>
            <a:ext cx="8763000" cy="1371600"/>
          </a:xfrm>
        </p:spPr>
        <p:txBody>
          <a:bodyPr>
            <a:normAutofit/>
          </a:bodyPr>
          <a:lstStyle/>
          <a:p>
            <a:pPr algn="ctr"/>
            <a:r>
              <a:rPr lang="en-US" sz="3600" dirty="0" smtClean="0">
                <a:solidFill>
                  <a:srgbClr val="FFFDCB"/>
                </a:solidFill>
                <a:latin typeface="Times New Roman"/>
                <a:cs typeface="Times New Roman"/>
              </a:rPr>
              <a:t>Preamble: Games of Incomplete Information</a:t>
            </a:r>
            <a:endParaRPr lang="en-US" sz="3600" dirty="0">
              <a:solidFill>
                <a:srgbClr val="FFFDCB"/>
              </a:solidFill>
              <a:latin typeface="Times New Roman"/>
              <a:cs typeface="Times New Roman"/>
            </a:endParaRPr>
          </a:p>
        </p:txBody>
      </p:sp>
      <p:sp>
        <p:nvSpPr>
          <p:cNvPr id="25" name="TextBox 24"/>
          <p:cNvSpPr txBox="1"/>
          <p:nvPr/>
        </p:nvSpPr>
        <p:spPr>
          <a:xfrm>
            <a:off x="152400" y="1505466"/>
            <a:ext cx="9144000" cy="4154983"/>
          </a:xfrm>
          <a:prstGeom prst="rect">
            <a:avLst/>
          </a:prstGeom>
          <a:noFill/>
        </p:spPr>
        <p:txBody>
          <a:bodyPr wrap="square" rtlCol="0">
            <a:spAutoFit/>
          </a:bodyPr>
          <a:lstStyle/>
          <a:p>
            <a:pPr defTabSz="457200"/>
            <a:r>
              <a:rPr lang="en-US" sz="2200" dirty="0" smtClean="0">
                <a:solidFill>
                  <a:srgbClr val="49B1FF"/>
                </a:solidFill>
              </a:rPr>
              <a:t>Def</a:t>
            </a:r>
            <a:r>
              <a:rPr lang="en-US" sz="2200" dirty="0" smtClean="0">
                <a:solidFill>
                  <a:srgbClr val="FFFFFF"/>
                </a:solidFill>
              </a:rPr>
              <a:t>: A game with (independent private values and strict) incomplete information and players 1,…, </a:t>
            </a:r>
            <a:r>
              <a:rPr lang="en-US" sz="2200" i="1" dirty="0" err="1" smtClean="0">
                <a:solidFill>
                  <a:srgbClr val="FFFFFF"/>
                </a:solidFill>
              </a:rPr>
              <a:t>n</a:t>
            </a:r>
            <a:r>
              <a:rPr lang="en-US" sz="2200" dirty="0" smtClean="0">
                <a:solidFill>
                  <a:srgbClr val="FFFFFF"/>
                </a:solidFill>
              </a:rPr>
              <a:t> is specified by the following ingredients:</a:t>
            </a:r>
          </a:p>
          <a:p>
            <a:pPr defTabSz="457200"/>
            <a:endParaRPr lang="en-US" sz="2200" dirty="0" smtClean="0">
              <a:solidFill>
                <a:srgbClr val="FFFFFF"/>
              </a:solidFill>
            </a:endParaRPr>
          </a:p>
          <a:p>
            <a:pPr marL="514350" indent="-514350" defTabSz="457200">
              <a:buFontTx/>
              <a:buAutoNum type="romanLcParenBoth"/>
            </a:pPr>
            <a:r>
              <a:rPr lang="en-US" sz="2200" dirty="0" smtClean="0">
                <a:solidFill>
                  <a:srgbClr val="FFFFFF"/>
                </a:solidFill>
              </a:rPr>
              <a:t>A set of actions </a:t>
            </a:r>
            <a:r>
              <a:rPr lang="en-US" sz="2200" i="1" dirty="0" smtClean="0">
                <a:solidFill>
                  <a:srgbClr val="FFFFFF"/>
                </a:solidFill>
              </a:rPr>
              <a:t>X</a:t>
            </a:r>
            <a:r>
              <a:rPr lang="en-US" sz="2200" i="1" baseline="-25000" dirty="0" smtClean="0">
                <a:solidFill>
                  <a:srgbClr val="FFFFFF"/>
                </a:solidFill>
              </a:rPr>
              <a:t>i</a:t>
            </a:r>
            <a:r>
              <a:rPr lang="en-US" sz="2200" dirty="0" smtClean="0">
                <a:solidFill>
                  <a:srgbClr val="FFFFFF"/>
                </a:solidFill>
              </a:rPr>
              <a:t> for each player </a:t>
            </a:r>
            <a:r>
              <a:rPr lang="en-US" sz="2200" i="1" dirty="0" err="1" smtClean="0">
                <a:solidFill>
                  <a:srgbClr val="FFFFFF"/>
                </a:solidFill>
              </a:rPr>
              <a:t>i</a:t>
            </a:r>
            <a:endParaRPr lang="en-US" sz="2200" i="1" dirty="0" smtClean="0">
              <a:solidFill>
                <a:srgbClr val="FFFFFF"/>
              </a:solidFill>
            </a:endParaRPr>
          </a:p>
          <a:p>
            <a:pPr marL="514350" indent="-514350" defTabSz="457200">
              <a:buFontTx/>
              <a:buAutoNum type="romanLcParenBoth"/>
            </a:pPr>
            <a:endParaRPr lang="en-US" sz="2200" i="1" dirty="0" smtClean="0">
              <a:solidFill>
                <a:srgbClr val="FFFFFF"/>
              </a:solidFill>
            </a:endParaRPr>
          </a:p>
          <a:p>
            <a:pPr marL="514350" indent="-514350" defTabSz="457200">
              <a:buFontTx/>
              <a:buAutoNum type="romanLcParenBoth"/>
            </a:pPr>
            <a:r>
              <a:rPr lang="en-US" sz="2200" dirty="0" smtClean="0">
                <a:solidFill>
                  <a:srgbClr val="FFFFFF"/>
                </a:solidFill>
              </a:rPr>
              <a:t>A set of types </a:t>
            </a:r>
            <a:r>
              <a:rPr lang="en-US" sz="2200" i="1" dirty="0" smtClean="0">
                <a:solidFill>
                  <a:srgbClr val="FFFFFF"/>
                </a:solidFill>
              </a:rPr>
              <a:t>T</a:t>
            </a:r>
            <a:r>
              <a:rPr lang="en-US" sz="2200" i="1" baseline="-25000" dirty="0" smtClean="0">
                <a:solidFill>
                  <a:srgbClr val="FFFFFF"/>
                </a:solidFill>
              </a:rPr>
              <a:t>i</a:t>
            </a:r>
            <a:r>
              <a:rPr lang="en-US" sz="2200" dirty="0" smtClean="0">
                <a:solidFill>
                  <a:srgbClr val="FFFFFF"/>
                </a:solidFill>
              </a:rPr>
              <a:t>, for each player </a:t>
            </a:r>
            <a:r>
              <a:rPr lang="en-US" sz="2200" i="1" dirty="0" err="1" smtClean="0">
                <a:solidFill>
                  <a:srgbClr val="FFFFFF"/>
                </a:solidFill>
              </a:rPr>
              <a:t>i</a:t>
            </a:r>
            <a:r>
              <a:rPr lang="en-US" sz="2200" dirty="0" smtClean="0">
                <a:solidFill>
                  <a:srgbClr val="FFFFFF"/>
                </a:solidFill>
              </a:rPr>
              <a:t>. </a:t>
            </a:r>
          </a:p>
          <a:p>
            <a:pPr marL="1428750" lvl="2" indent="-514350" defTabSz="457200">
              <a:buFont typeface="Arial"/>
              <a:buChar char="•"/>
            </a:pPr>
            <a:r>
              <a:rPr lang="en-US" sz="2200" dirty="0" smtClean="0">
                <a:solidFill>
                  <a:srgbClr val="FFFFFF"/>
                </a:solidFill>
              </a:rPr>
              <a:t>An element </a:t>
            </a:r>
            <a:r>
              <a:rPr lang="en-US" sz="2200" i="1" dirty="0" err="1" smtClean="0">
                <a:solidFill>
                  <a:srgbClr val="FFFFFF"/>
                </a:solidFill>
              </a:rPr>
              <a:t>t</a:t>
            </a:r>
            <a:r>
              <a:rPr lang="en-US" sz="2200" i="1" baseline="-25000" dirty="0" err="1" smtClean="0">
                <a:solidFill>
                  <a:srgbClr val="FFFFFF"/>
                </a:solidFill>
              </a:rPr>
              <a:t>i</a:t>
            </a:r>
            <a:r>
              <a:rPr lang="en-US" sz="2200" i="1" baseline="-25000" dirty="0" smtClean="0">
                <a:solidFill>
                  <a:srgbClr val="FFFFFF"/>
                </a:solidFill>
              </a:rPr>
              <a:t> </a:t>
            </a:r>
            <a:r>
              <a:rPr lang="en-US" dirty="0" err="1" smtClean="0">
                <a:solidFill>
                  <a:srgbClr val="FFFFFF"/>
                </a:solidFill>
                <a:sym typeface="Symbol"/>
              </a:rPr>
              <a:t></a:t>
            </a:r>
            <a:r>
              <a:rPr lang="en-US" dirty="0" smtClean="0">
                <a:solidFill>
                  <a:srgbClr val="FFFFFF"/>
                </a:solidFill>
                <a:sym typeface="Symbol"/>
              </a:rPr>
              <a:t> </a:t>
            </a:r>
            <a:r>
              <a:rPr lang="en-US" sz="2200" i="1" dirty="0" smtClean="0">
                <a:solidFill>
                  <a:srgbClr val="FFFFFF"/>
                </a:solidFill>
              </a:rPr>
              <a:t>T</a:t>
            </a:r>
            <a:r>
              <a:rPr lang="en-US" sz="2200" i="1" baseline="-25000" dirty="0" smtClean="0">
                <a:solidFill>
                  <a:srgbClr val="FFFFFF"/>
                </a:solidFill>
              </a:rPr>
              <a:t>i</a:t>
            </a:r>
            <a:r>
              <a:rPr lang="en-US" sz="2200" dirty="0" smtClean="0">
                <a:solidFill>
                  <a:srgbClr val="FFFFFF"/>
                </a:solidFill>
              </a:rPr>
              <a:t> is the private information of player </a:t>
            </a:r>
            <a:r>
              <a:rPr lang="en-US" sz="2200" i="1" dirty="0" err="1" smtClean="0">
                <a:solidFill>
                  <a:srgbClr val="FFFFFF"/>
                </a:solidFill>
              </a:rPr>
              <a:t>i</a:t>
            </a:r>
            <a:endParaRPr lang="en-US" sz="2200" i="1" dirty="0" smtClean="0">
              <a:solidFill>
                <a:srgbClr val="FFFFFF"/>
              </a:solidFill>
            </a:endParaRPr>
          </a:p>
          <a:p>
            <a:pPr marL="1428750" lvl="2" indent="-514350" defTabSz="457200">
              <a:buFont typeface="Arial"/>
              <a:buChar char="•"/>
            </a:pPr>
            <a:r>
              <a:rPr lang="en-US" sz="2200" i="1" dirty="0" smtClean="0">
                <a:solidFill>
                  <a:srgbClr val="FFFFFF"/>
                </a:solidFill>
              </a:rPr>
              <a:t>Sometimes also have a distribution </a:t>
            </a:r>
            <a:r>
              <a:rPr lang="en-US" sz="2200" i="1" dirty="0" err="1" smtClean="0">
                <a:solidFill>
                  <a:srgbClr val="FFFFFF"/>
                </a:solidFill>
              </a:rPr>
              <a:t>F</a:t>
            </a:r>
            <a:r>
              <a:rPr lang="en-US" sz="2200" i="1" baseline="-25000" dirty="0" err="1" smtClean="0">
                <a:solidFill>
                  <a:srgbClr val="FFFFFF"/>
                </a:solidFill>
              </a:rPr>
              <a:t>i</a:t>
            </a:r>
            <a:r>
              <a:rPr lang="en-US" sz="2200" i="1" dirty="0" smtClean="0">
                <a:solidFill>
                  <a:srgbClr val="FFFFFF"/>
                </a:solidFill>
              </a:rPr>
              <a:t> over T</a:t>
            </a:r>
            <a:r>
              <a:rPr lang="en-US" sz="2200" i="1" baseline="-25000" dirty="0" smtClean="0">
                <a:solidFill>
                  <a:srgbClr val="FFFFFF"/>
                </a:solidFill>
              </a:rPr>
              <a:t>i</a:t>
            </a:r>
            <a:r>
              <a:rPr lang="en-US" sz="2200" i="1" dirty="0" smtClean="0">
                <a:solidFill>
                  <a:srgbClr val="FFFFFF"/>
                </a:solidFill>
              </a:rPr>
              <a:t>  (Bayesian Setting)</a:t>
            </a:r>
          </a:p>
          <a:p>
            <a:pPr marL="514350" indent="-514350" defTabSz="457200">
              <a:buFont typeface="Arial"/>
              <a:buChar char="•"/>
            </a:pPr>
            <a:endParaRPr lang="en-US" sz="2200" i="1" dirty="0" smtClean="0">
              <a:solidFill>
                <a:srgbClr val="FFFFFF"/>
              </a:solidFill>
            </a:endParaRPr>
          </a:p>
          <a:p>
            <a:pPr marL="514350" indent="-514350" defTabSz="457200"/>
            <a:r>
              <a:rPr lang="en-US" sz="2200" dirty="0" smtClean="0">
                <a:solidFill>
                  <a:srgbClr val="FFFFFF"/>
                </a:solidFill>
              </a:rPr>
              <a:t>(iii) For each player </a:t>
            </a:r>
            <a:r>
              <a:rPr lang="en-US" sz="2200" i="1" dirty="0" err="1" smtClean="0">
                <a:solidFill>
                  <a:srgbClr val="FFFFFF"/>
                </a:solidFill>
              </a:rPr>
              <a:t>i</a:t>
            </a:r>
            <a:r>
              <a:rPr lang="en-US" sz="2200" dirty="0" smtClean="0">
                <a:solidFill>
                  <a:srgbClr val="FFFFFF"/>
                </a:solidFill>
              </a:rPr>
              <a:t>, a utility function</a:t>
            </a:r>
          </a:p>
          <a:p>
            <a:pPr marL="1428750" lvl="2" indent="-514350" defTabSz="457200">
              <a:buFont typeface="Arial"/>
              <a:buChar char="•"/>
            </a:pPr>
            <a:r>
              <a:rPr lang="en-US" sz="2200" i="1" dirty="0" err="1" smtClean="0">
                <a:solidFill>
                  <a:srgbClr val="FFFFFF"/>
                </a:solidFill>
              </a:rPr>
              <a:t>u</a:t>
            </a:r>
            <a:r>
              <a:rPr lang="en-US" sz="2200" i="1" baseline="-25000" dirty="0" err="1" smtClean="0">
                <a:solidFill>
                  <a:srgbClr val="FFFFFF"/>
                </a:solidFill>
              </a:rPr>
              <a:t>i</a:t>
            </a:r>
            <a:r>
              <a:rPr lang="en-US" sz="2200" dirty="0" err="1" smtClean="0">
                <a:solidFill>
                  <a:srgbClr val="FFFFFF"/>
                </a:solidFill>
              </a:rPr>
              <a:t>(</a:t>
            </a:r>
            <a:r>
              <a:rPr lang="en-US" sz="2200" i="1" dirty="0" err="1" smtClean="0">
                <a:solidFill>
                  <a:srgbClr val="FFFFFF"/>
                </a:solidFill>
              </a:rPr>
              <a:t>t</a:t>
            </a:r>
            <a:r>
              <a:rPr lang="en-US" sz="2200" i="1" baseline="-25000" dirty="0" err="1" smtClean="0">
                <a:solidFill>
                  <a:srgbClr val="FFFFFF"/>
                </a:solidFill>
              </a:rPr>
              <a:t>i</a:t>
            </a:r>
            <a:r>
              <a:rPr lang="en-US" sz="2200" dirty="0" smtClean="0">
                <a:solidFill>
                  <a:srgbClr val="FFFFFF"/>
                </a:solidFill>
              </a:rPr>
              <a:t>, </a:t>
            </a:r>
            <a:r>
              <a:rPr lang="en-US" sz="2200" i="1" dirty="0" smtClean="0">
                <a:solidFill>
                  <a:srgbClr val="FFFFFF"/>
                </a:solidFill>
              </a:rPr>
              <a:t>x</a:t>
            </a:r>
            <a:r>
              <a:rPr lang="en-US" sz="2200" baseline="-25000" dirty="0" smtClean="0">
                <a:solidFill>
                  <a:srgbClr val="FFFFFF"/>
                </a:solidFill>
              </a:rPr>
              <a:t>1</a:t>
            </a:r>
            <a:r>
              <a:rPr lang="en-US" sz="2200" dirty="0" smtClean="0">
                <a:solidFill>
                  <a:srgbClr val="FFFFFF"/>
                </a:solidFill>
              </a:rPr>
              <a:t>,…, </a:t>
            </a:r>
            <a:r>
              <a:rPr lang="en-US" sz="2200" i="1" dirty="0" err="1" smtClean="0">
                <a:solidFill>
                  <a:srgbClr val="FFFFFF"/>
                </a:solidFill>
              </a:rPr>
              <a:t>x</a:t>
            </a:r>
            <a:r>
              <a:rPr lang="en-US" sz="2200" i="1" baseline="-25000" dirty="0" err="1" smtClean="0">
                <a:solidFill>
                  <a:srgbClr val="FFFFFF"/>
                </a:solidFill>
              </a:rPr>
              <a:t>n</a:t>
            </a:r>
            <a:r>
              <a:rPr lang="en-US" sz="2200" dirty="0" smtClean="0">
                <a:solidFill>
                  <a:srgbClr val="FFFFFF"/>
                </a:solidFill>
              </a:rPr>
              <a:t>) is the utility of player </a:t>
            </a:r>
            <a:r>
              <a:rPr lang="en-US" sz="2200" i="1" dirty="0" err="1" smtClean="0">
                <a:solidFill>
                  <a:srgbClr val="FFFFFF"/>
                </a:solidFill>
              </a:rPr>
              <a:t>i</a:t>
            </a:r>
            <a:r>
              <a:rPr lang="en-US" sz="2200" dirty="0" smtClean="0">
                <a:solidFill>
                  <a:srgbClr val="FFFFFF"/>
                </a:solidFill>
              </a:rPr>
              <a:t>, if his type is </a:t>
            </a:r>
            <a:r>
              <a:rPr lang="en-US" sz="2200" dirty="0" err="1" smtClean="0">
                <a:solidFill>
                  <a:srgbClr val="FFFFFF"/>
                </a:solidFill>
              </a:rPr>
              <a:t>t</a:t>
            </a:r>
            <a:r>
              <a:rPr lang="en-US" sz="2200" baseline="-25000" dirty="0" err="1" smtClean="0">
                <a:solidFill>
                  <a:srgbClr val="FFFFFF"/>
                </a:solidFill>
              </a:rPr>
              <a:t>i</a:t>
            </a:r>
            <a:r>
              <a:rPr lang="en-US" sz="2200" dirty="0" smtClean="0">
                <a:solidFill>
                  <a:srgbClr val="FFFFFF"/>
                </a:solidFill>
              </a:rPr>
              <a:t> and the players use actions </a:t>
            </a:r>
            <a:r>
              <a:rPr lang="en-US" sz="2200" i="1" dirty="0" smtClean="0">
                <a:solidFill>
                  <a:srgbClr val="FFFFFF"/>
                </a:solidFill>
              </a:rPr>
              <a:t>x</a:t>
            </a:r>
            <a:r>
              <a:rPr lang="en-US" sz="2200" baseline="-25000" dirty="0" smtClean="0">
                <a:solidFill>
                  <a:srgbClr val="FFFFFF"/>
                </a:solidFill>
              </a:rPr>
              <a:t>1</a:t>
            </a:r>
            <a:r>
              <a:rPr lang="en-US" sz="2200" dirty="0" smtClean="0">
                <a:solidFill>
                  <a:srgbClr val="FFFFFF"/>
                </a:solidFill>
              </a:rPr>
              <a:t>,…, </a:t>
            </a:r>
            <a:r>
              <a:rPr lang="en-US" sz="2200" i="1" dirty="0" err="1" smtClean="0">
                <a:solidFill>
                  <a:srgbClr val="FFFFFF"/>
                </a:solidFill>
              </a:rPr>
              <a:t>x</a:t>
            </a:r>
            <a:r>
              <a:rPr lang="en-US" sz="2200" i="1" baseline="-25000" dirty="0" err="1" smtClean="0">
                <a:solidFill>
                  <a:srgbClr val="FFFFFF"/>
                </a:solidFill>
              </a:rPr>
              <a:t>n</a:t>
            </a:r>
            <a:endParaRPr lang="en-US" sz="2200" dirty="0">
              <a:solidFill>
                <a:srgbClr val="FFFFFF"/>
              </a:solidFill>
            </a:endParaRPr>
          </a:p>
        </p:txBody>
      </p:sp>
      <p:pic>
        <p:nvPicPr>
          <p:cNvPr id="14" name="Picture 13" descr="latex-image-1.pdf"/>
          <p:cNvPicPr>
            <a:picLocks noChangeAspect="1"/>
          </p:cNvPicPr>
          <p:nvPr/>
        </p:nvPicPr>
        <p:blipFill>
          <a:blip r:embed="rId3"/>
          <a:stretch>
            <a:fillRect/>
          </a:stretch>
        </p:blipFill>
        <p:spPr>
          <a:xfrm>
            <a:off x="4445000" y="4381500"/>
            <a:ext cx="4724400" cy="78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533400" y="0"/>
            <a:ext cx="8229600" cy="1371600"/>
          </a:xfrm>
        </p:spPr>
        <p:txBody>
          <a:bodyPr>
            <a:normAutofit/>
          </a:bodyPr>
          <a:lstStyle/>
          <a:p>
            <a:pPr algn="ctr"/>
            <a:r>
              <a:rPr lang="en-US" sz="3600" dirty="0" smtClean="0">
                <a:solidFill>
                  <a:srgbClr val="FFFDCB"/>
                </a:solidFill>
                <a:latin typeface="Times New Roman"/>
                <a:cs typeface="Times New Roman"/>
              </a:rPr>
              <a:t>Preamble: Strategies and </a:t>
            </a:r>
            <a:r>
              <a:rPr lang="en-US" sz="3600" dirty="0" err="1" smtClean="0">
                <a:solidFill>
                  <a:srgbClr val="FFFDCB"/>
                </a:solidFill>
                <a:latin typeface="Times New Roman"/>
                <a:cs typeface="Times New Roman"/>
              </a:rPr>
              <a:t>Equilibria</a:t>
            </a:r>
            <a:endParaRPr lang="en-US" sz="3600" dirty="0">
              <a:solidFill>
                <a:srgbClr val="FFFDCB"/>
              </a:solidFill>
              <a:latin typeface="Times New Roman"/>
              <a:cs typeface="Times New Roman"/>
            </a:endParaRPr>
          </a:p>
        </p:txBody>
      </p:sp>
      <p:grpSp>
        <p:nvGrpSpPr>
          <p:cNvPr id="2" name="Group 14"/>
          <p:cNvGrpSpPr/>
          <p:nvPr/>
        </p:nvGrpSpPr>
        <p:grpSpPr>
          <a:xfrm>
            <a:off x="152400" y="1143000"/>
            <a:ext cx="6921500" cy="430887"/>
            <a:chOff x="749300" y="1651000"/>
            <a:chExt cx="6921500" cy="430887"/>
          </a:xfrm>
        </p:grpSpPr>
        <p:sp>
          <p:nvSpPr>
            <p:cNvPr id="10" name="TextBox 9"/>
            <p:cNvSpPr txBox="1"/>
            <p:nvPr/>
          </p:nvSpPr>
          <p:spPr>
            <a:xfrm>
              <a:off x="749300" y="1651000"/>
              <a:ext cx="5543317" cy="430887"/>
            </a:xfrm>
            <a:prstGeom prst="rect">
              <a:avLst/>
            </a:prstGeom>
            <a:noFill/>
          </p:spPr>
          <p:txBody>
            <a:bodyPr wrap="none" rtlCol="0">
              <a:spAutoFit/>
            </a:bodyPr>
            <a:lstStyle/>
            <a:p>
              <a:pPr defTabSz="457200"/>
              <a:r>
                <a:rPr lang="en-US" sz="2200" dirty="0" smtClean="0">
                  <a:solidFill>
                    <a:srgbClr val="49B1FF"/>
                  </a:solidFill>
                </a:rPr>
                <a:t>Def: </a:t>
              </a:r>
              <a:r>
                <a:rPr lang="en-US" sz="2200" dirty="0" smtClean="0">
                  <a:solidFill>
                    <a:srgbClr val="FFFFFF"/>
                  </a:solidFill>
                </a:rPr>
                <a:t>A (pure) strategy of a player </a:t>
              </a:r>
              <a:r>
                <a:rPr lang="en-US" sz="2200" i="1" dirty="0" err="1" smtClean="0">
                  <a:solidFill>
                    <a:srgbClr val="FFFFFF"/>
                  </a:solidFill>
                </a:rPr>
                <a:t>i</a:t>
              </a:r>
              <a:r>
                <a:rPr lang="en-US" sz="2200" dirty="0" smtClean="0">
                  <a:solidFill>
                    <a:srgbClr val="FFFFFF"/>
                  </a:solidFill>
                </a:rPr>
                <a:t> is a function </a:t>
              </a:r>
              <a:endParaRPr lang="en-US" sz="2200" dirty="0">
                <a:solidFill>
                  <a:srgbClr val="FFFFFF"/>
                </a:solidFill>
              </a:endParaRPr>
            </a:p>
          </p:txBody>
        </p:sp>
        <p:pic>
          <p:nvPicPr>
            <p:cNvPr id="14" name="Picture 13" descr="latex-image-1.pdf"/>
            <p:cNvPicPr>
              <a:picLocks noChangeAspect="1"/>
            </p:cNvPicPr>
            <p:nvPr/>
          </p:nvPicPr>
          <p:blipFill>
            <a:blip r:embed="rId3"/>
            <a:stretch>
              <a:fillRect/>
            </a:stretch>
          </p:blipFill>
          <p:spPr>
            <a:xfrm>
              <a:off x="6223000" y="1758950"/>
              <a:ext cx="1447800" cy="266700"/>
            </a:xfrm>
            <a:prstGeom prst="rect">
              <a:avLst/>
            </a:prstGeom>
          </p:spPr>
        </p:pic>
      </p:grpSp>
      <p:sp>
        <p:nvSpPr>
          <p:cNvPr id="16" name="TextBox 15"/>
          <p:cNvSpPr txBox="1"/>
          <p:nvPr/>
        </p:nvSpPr>
        <p:spPr>
          <a:xfrm>
            <a:off x="152400" y="1778000"/>
            <a:ext cx="7369575" cy="430887"/>
          </a:xfrm>
          <a:prstGeom prst="rect">
            <a:avLst/>
          </a:prstGeom>
          <a:noFill/>
        </p:spPr>
        <p:txBody>
          <a:bodyPr wrap="none" rtlCol="0">
            <a:spAutoFit/>
          </a:bodyPr>
          <a:lstStyle/>
          <a:p>
            <a:pPr defTabSz="457200"/>
            <a:r>
              <a:rPr lang="en-US" sz="2200" dirty="0" smtClean="0">
                <a:solidFill>
                  <a:srgbClr val="49B1FF"/>
                </a:solidFill>
              </a:rPr>
              <a:t>Def: </a:t>
            </a:r>
            <a:r>
              <a:rPr lang="en-US" sz="2200" dirty="0" smtClean="0">
                <a:solidFill>
                  <a:srgbClr val="FFFFFF"/>
                </a:solidFill>
              </a:rPr>
              <a:t>Equilibrium (dominant , ex-post Nash and Bayesian Nash)</a:t>
            </a:r>
            <a:endParaRPr lang="en-US" sz="2200" dirty="0">
              <a:solidFill>
                <a:srgbClr val="FFFFFF"/>
              </a:solidFill>
            </a:endParaRPr>
          </a:p>
        </p:txBody>
      </p:sp>
      <p:grpSp>
        <p:nvGrpSpPr>
          <p:cNvPr id="3" name="Group 22"/>
          <p:cNvGrpSpPr/>
          <p:nvPr/>
        </p:nvGrpSpPr>
        <p:grpSpPr>
          <a:xfrm>
            <a:off x="635000" y="2298700"/>
            <a:ext cx="8045792" cy="1239341"/>
            <a:chOff x="1371600" y="3594100"/>
            <a:chExt cx="8045792" cy="1239341"/>
          </a:xfrm>
        </p:grpSpPr>
        <p:sp>
          <p:nvSpPr>
            <p:cNvPr id="17" name="TextBox 16"/>
            <p:cNvSpPr txBox="1"/>
            <p:nvPr/>
          </p:nvSpPr>
          <p:spPr>
            <a:xfrm>
              <a:off x="1371600" y="3594100"/>
              <a:ext cx="8045792" cy="769441"/>
            </a:xfrm>
            <a:prstGeom prst="rect">
              <a:avLst/>
            </a:prstGeom>
            <a:noFill/>
          </p:spPr>
          <p:txBody>
            <a:bodyPr wrap="none" rtlCol="0">
              <a:spAutoFit/>
            </a:bodyPr>
            <a:lstStyle/>
            <a:p>
              <a:pPr defTabSz="457200">
                <a:buFont typeface="Wingdings" charset="2"/>
                <a:buChar char="●"/>
              </a:pPr>
              <a:r>
                <a:rPr lang="en-US" sz="2200" dirty="0" smtClean="0">
                  <a:solidFill>
                    <a:srgbClr val="FFFFFF"/>
                  </a:solidFill>
                  <a:ea typeface="Wingdings"/>
                  <a:cs typeface="Wingdings"/>
                </a:rPr>
                <a:t> </a:t>
              </a:r>
              <a:r>
                <a:rPr lang="en-US" sz="2200" dirty="0" smtClean="0">
                  <a:solidFill>
                    <a:srgbClr val="FFFFFF"/>
                  </a:solidFill>
                </a:rPr>
                <a:t>A profile of strategies               is an (pure) </a:t>
              </a:r>
              <a:r>
                <a:rPr lang="en-US" sz="2200" dirty="0" smtClean="0">
                  <a:solidFill>
                    <a:srgbClr val="FFFF00"/>
                  </a:solidFill>
                </a:rPr>
                <a:t>ex-post Nash equilibrium</a:t>
              </a:r>
            </a:p>
            <a:p>
              <a:pPr defTabSz="457200"/>
              <a:r>
                <a:rPr lang="en-US" sz="2200" dirty="0" smtClean="0">
                  <a:solidFill>
                    <a:srgbClr val="FFFFFF"/>
                  </a:solidFill>
                </a:rPr>
                <a:t>   if for all </a:t>
              </a:r>
              <a:r>
                <a:rPr lang="en-US" sz="2200" i="1" dirty="0" err="1" smtClean="0">
                  <a:solidFill>
                    <a:srgbClr val="FFFFFF"/>
                  </a:solidFill>
                </a:rPr>
                <a:t>i</a:t>
              </a:r>
              <a:r>
                <a:rPr lang="en-US" sz="2200" dirty="0" smtClean="0">
                  <a:solidFill>
                    <a:srgbClr val="FFFFFF"/>
                  </a:solidFill>
                </a:rPr>
                <a:t>, all              , and all     we have that                  </a:t>
              </a:r>
              <a:endParaRPr lang="en-US" sz="2200" dirty="0">
                <a:solidFill>
                  <a:srgbClr val="FFFFFF"/>
                </a:solidFill>
              </a:endParaRPr>
            </a:p>
          </p:txBody>
        </p:sp>
        <p:pic>
          <p:nvPicPr>
            <p:cNvPr id="18" name="Picture 17" descr="latex-image-1.pdf"/>
            <p:cNvPicPr>
              <a:picLocks noChangeAspect="1"/>
            </p:cNvPicPr>
            <p:nvPr/>
          </p:nvPicPr>
          <p:blipFill>
            <a:blip r:embed="rId4"/>
            <a:stretch>
              <a:fillRect/>
            </a:stretch>
          </p:blipFill>
          <p:spPr>
            <a:xfrm>
              <a:off x="4165600" y="3778250"/>
              <a:ext cx="939800" cy="190500"/>
            </a:xfrm>
            <a:prstGeom prst="rect">
              <a:avLst/>
            </a:prstGeom>
          </p:spPr>
        </p:pic>
        <p:pic>
          <p:nvPicPr>
            <p:cNvPr id="19" name="Picture 18" descr="latex-image-1.pdf"/>
            <p:cNvPicPr>
              <a:picLocks noChangeAspect="1"/>
            </p:cNvPicPr>
            <p:nvPr/>
          </p:nvPicPr>
          <p:blipFill>
            <a:blip r:embed="rId5"/>
            <a:stretch>
              <a:fillRect/>
            </a:stretch>
          </p:blipFill>
          <p:spPr>
            <a:xfrm>
              <a:off x="3225800" y="4058741"/>
              <a:ext cx="889000" cy="241300"/>
            </a:xfrm>
            <a:prstGeom prst="rect">
              <a:avLst/>
            </a:prstGeom>
          </p:spPr>
        </p:pic>
        <p:pic>
          <p:nvPicPr>
            <p:cNvPr id="20" name="Picture 19" descr="latex-image-1.pdf"/>
            <p:cNvPicPr>
              <a:picLocks noChangeAspect="1"/>
            </p:cNvPicPr>
            <p:nvPr/>
          </p:nvPicPr>
          <p:blipFill>
            <a:blip r:embed="rId6"/>
            <a:stretch>
              <a:fillRect/>
            </a:stretch>
          </p:blipFill>
          <p:spPr>
            <a:xfrm>
              <a:off x="5099050" y="4019550"/>
              <a:ext cx="241300" cy="317500"/>
            </a:xfrm>
            <a:prstGeom prst="rect">
              <a:avLst/>
            </a:prstGeom>
          </p:spPr>
        </p:pic>
        <p:pic>
          <p:nvPicPr>
            <p:cNvPr id="21" name="Picture 20" descr="latex-image-1.pdf"/>
            <p:cNvPicPr>
              <a:picLocks noChangeAspect="1"/>
            </p:cNvPicPr>
            <p:nvPr/>
          </p:nvPicPr>
          <p:blipFill>
            <a:blip r:embed="rId7"/>
            <a:stretch>
              <a:fillRect/>
            </a:stretch>
          </p:blipFill>
          <p:spPr>
            <a:xfrm>
              <a:off x="2489200" y="4515941"/>
              <a:ext cx="5029200" cy="317500"/>
            </a:xfrm>
            <a:prstGeom prst="rect">
              <a:avLst/>
            </a:prstGeom>
          </p:spPr>
        </p:pic>
      </p:grpSp>
      <p:sp>
        <p:nvSpPr>
          <p:cNvPr id="22" name="TextBox 21"/>
          <p:cNvSpPr txBox="1"/>
          <p:nvPr/>
        </p:nvSpPr>
        <p:spPr>
          <a:xfrm>
            <a:off x="876300" y="4165600"/>
            <a:ext cx="184666" cy="369332"/>
          </a:xfrm>
          <a:prstGeom prst="rect">
            <a:avLst/>
          </a:prstGeom>
          <a:noFill/>
        </p:spPr>
        <p:txBody>
          <a:bodyPr wrap="none" rtlCol="0">
            <a:spAutoFit/>
          </a:bodyPr>
          <a:lstStyle/>
          <a:p>
            <a:pPr defTabSz="457200"/>
            <a:endParaRPr lang="en-US" dirty="0">
              <a:solidFill>
                <a:srgbClr val="FFFFFF"/>
              </a:solidFill>
            </a:endParaRPr>
          </a:p>
        </p:txBody>
      </p:sp>
      <p:grpSp>
        <p:nvGrpSpPr>
          <p:cNvPr id="4" name="Group 33"/>
          <p:cNvGrpSpPr/>
          <p:nvPr/>
        </p:nvGrpSpPr>
        <p:grpSpPr>
          <a:xfrm>
            <a:off x="635000" y="3759200"/>
            <a:ext cx="8456161" cy="1225550"/>
            <a:chOff x="1371600" y="5054600"/>
            <a:chExt cx="8456161" cy="1225550"/>
          </a:xfrm>
        </p:grpSpPr>
        <p:grpSp>
          <p:nvGrpSpPr>
            <p:cNvPr id="5" name="Group 32"/>
            <p:cNvGrpSpPr/>
            <p:nvPr/>
          </p:nvGrpSpPr>
          <p:grpSpPr>
            <a:xfrm>
              <a:off x="1371600" y="5054600"/>
              <a:ext cx="8456161" cy="1225550"/>
              <a:chOff x="1371600" y="5054600"/>
              <a:chExt cx="8456161" cy="1225550"/>
            </a:xfrm>
          </p:grpSpPr>
          <p:grpSp>
            <p:nvGrpSpPr>
              <p:cNvPr id="6" name="Group 24"/>
              <p:cNvGrpSpPr/>
              <p:nvPr/>
            </p:nvGrpSpPr>
            <p:grpSpPr>
              <a:xfrm>
                <a:off x="1371600" y="5054600"/>
                <a:ext cx="8456161" cy="769441"/>
                <a:chOff x="1371600" y="3594100"/>
                <a:chExt cx="8456161" cy="769441"/>
              </a:xfrm>
            </p:grpSpPr>
            <p:sp>
              <p:nvSpPr>
                <p:cNvPr id="26" name="TextBox 25"/>
                <p:cNvSpPr txBox="1"/>
                <p:nvPr/>
              </p:nvSpPr>
              <p:spPr>
                <a:xfrm>
                  <a:off x="1371600" y="3594100"/>
                  <a:ext cx="8456161" cy="769441"/>
                </a:xfrm>
                <a:prstGeom prst="rect">
                  <a:avLst/>
                </a:prstGeom>
                <a:noFill/>
              </p:spPr>
              <p:txBody>
                <a:bodyPr wrap="none" rtlCol="0">
                  <a:spAutoFit/>
                </a:bodyPr>
                <a:lstStyle/>
                <a:p>
                  <a:pPr defTabSz="457200">
                    <a:buFont typeface="Wingdings" charset="2"/>
                    <a:buChar char="●"/>
                  </a:pPr>
                  <a:r>
                    <a:rPr lang="en-US" sz="2200" dirty="0" smtClean="0">
                      <a:solidFill>
                        <a:srgbClr val="FFFFFF"/>
                      </a:solidFill>
                      <a:ea typeface="Wingdings"/>
                      <a:cs typeface="Wingdings"/>
                    </a:rPr>
                    <a:t> </a:t>
                  </a:r>
                  <a:r>
                    <a:rPr lang="en-US" sz="2200" dirty="0" smtClean="0">
                      <a:solidFill>
                        <a:srgbClr val="FFFFFF"/>
                      </a:solidFill>
                    </a:rPr>
                    <a:t>A profile of strategies               is a (pure) </a:t>
                  </a:r>
                  <a:r>
                    <a:rPr lang="en-US" sz="2200" dirty="0" smtClean="0">
                      <a:solidFill>
                        <a:srgbClr val="FFFF00"/>
                      </a:solidFill>
                    </a:rPr>
                    <a:t>dominant strategy equilibrium</a:t>
                  </a:r>
                </a:p>
                <a:p>
                  <a:pPr defTabSz="457200"/>
                  <a:r>
                    <a:rPr lang="en-US" sz="2200" dirty="0" smtClean="0">
                      <a:solidFill>
                        <a:srgbClr val="FFFFFF"/>
                      </a:solidFill>
                    </a:rPr>
                    <a:t>   if for all </a:t>
                  </a:r>
                  <a:r>
                    <a:rPr lang="en-US" sz="2200" i="1" dirty="0" err="1" smtClean="0">
                      <a:solidFill>
                        <a:srgbClr val="FFFFFF"/>
                      </a:solidFill>
                    </a:rPr>
                    <a:t>i</a:t>
                  </a:r>
                  <a:r>
                    <a:rPr lang="en-US" sz="2200" dirty="0" smtClean="0">
                      <a:solidFill>
                        <a:srgbClr val="FFFFFF"/>
                      </a:solidFill>
                    </a:rPr>
                    <a:t>, all       , and all     we have that                  </a:t>
                  </a:r>
                  <a:endParaRPr lang="en-US" sz="2200" dirty="0">
                    <a:solidFill>
                      <a:srgbClr val="FFFFFF"/>
                    </a:solidFill>
                  </a:endParaRPr>
                </a:p>
              </p:txBody>
            </p:sp>
            <p:pic>
              <p:nvPicPr>
                <p:cNvPr id="27" name="Picture 26" descr="latex-image-1.pdf"/>
                <p:cNvPicPr>
                  <a:picLocks noChangeAspect="1"/>
                </p:cNvPicPr>
                <p:nvPr/>
              </p:nvPicPr>
              <p:blipFill>
                <a:blip r:embed="rId4"/>
                <a:stretch>
                  <a:fillRect/>
                </a:stretch>
              </p:blipFill>
              <p:spPr>
                <a:xfrm>
                  <a:off x="4152900" y="3765550"/>
                  <a:ext cx="939800" cy="190500"/>
                </a:xfrm>
                <a:prstGeom prst="rect">
                  <a:avLst/>
                </a:prstGeom>
              </p:spPr>
            </p:pic>
            <p:pic>
              <p:nvPicPr>
                <p:cNvPr id="29" name="Picture 28" descr="latex-image-1.pdf"/>
                <p:cNvPicPr>
                  <a:picLocks noChangeAspect="1"/>
                </p:cNvPicPr>
                <p:nvPr/>
              </p:nvPicPr>
              <p:blipFill>
                <a:blip r:embed="rId6"/>
                <a:stretch>
                  <a:fillRect/>
                </a:stretch>
              </p:blipFill>
              <p:spPr>
                <a:xfrm>
                  <a:off x="4591050" y="4019550"/>
                  <a:ext cx="241300" cy="317500"/>
                </a:xfrm>
                <a:prstGeom prst="rect">
                  <a:avLst/>
                </a:prstGeom>
              </p:spPr>
            </p:pic>
          </p:grpSp>
          <p:pic>
            <p:nvPicPr>
              <p:cNvPr id="31" name="Picture 30" descr="latex-image-1.pdf"/>
              <p:cNvPicPr>
                <a:picLocks noChangeAspect="1"/>
              </p:cNvPicPr>
              <p:nvPr/>
            </p:nvPicPr>
            <p:blipFill>
              <a:blip r:embed="rId8"/>
              <a:stretch>
                <a:fillRect/>
              </a:stretch>
            </p:blipFill>
            <p:spPr>
              <a:xfrm>
                <a:off x="2552700" y="5962650"/>
                <a:ext cx="3911600" cy="317500"/>
              </a:xfrm>
              <a:prstGeom prst="rect">
                <a:avLst/>
              </a:prstGeom>
            </p:spPr>
          </p:pic>
        </p:grpSp>
        <p:pic>
          <p:nvPicPr>
            <p:cNvPr id="32" name="Picture 31" descr="latex-image-1.pdf"/>
            <p:cNvPicPr>
              <a:picLocks noChangeAspect="1"/>
            </p:cNvPicPr>
            <p:nvPr/>
          </p:nvPicPr>
          <p:blipFill>
            <a:blip r:embed="rId9"/>
            <a:stretch>
              <a:fillRect/>
            </a:stretch>
          </p:blipFill>
          <p:spPr>
            <a:xfrm>
              <a:off x="3206750" y="5581650"/>
              <a:ext cx="419100" cy="190500"/>
            </a:xfrm>
            <a:prstGeom prst="rect">
              <a:avLst/>
            </a:prstGeom>
          </p:spPr>
        </p:pic>
      </p:grpSp>
      <p:grpSp>
        <p:nvGrpSpPr>
          <p:cNvPr id="24" name="Group 22"/>
          <p:cNvGrpSpPr/>
          <p:nvPr/>
        </p:nvGrpSpPr>
        <p:grpSpPr>
          <a:xfrm>
            <a:off x="609600" y="5289550"/>
            <a:ext cx="8045792" cy="769441"/>
            <a:chOff x="1371600" y="3594100"/>
            <a:chExt cx="8045792" cy="769441"/>
          </a:xfrm>
        </p:grpSpPr>
        <p:sp>
          <p:nvSpPr>
            <p:cNvPr id="25" name="TextBox 24"/>
            <p:cNvSpPr txBox="1"/>
            <p:nvPr/>
          </p:nvSpPr>
          <p:spPr>
            <a:xfrm>
              <a:off x="1371600" y="3594100"/>
              <a:ext cx="8045792" cy="769441"/>
            </a:xfrm>
            <a:prstGeom prst="rect">
              <a:avLst/>
            </a:prstGeom>
            <a:noFill/>
          </p:spPr>
          <p:txBody>
            <a:bodyPr wrap="none" rtlCol="0">
              <a:spAutoFit/>
            </a:bodyPr>
            <a:lstStyle/>
            <a:p>
              <a:pPr defTabSz="457200">
                <a:buFont typeface="Arial"/>
                <a:buChar char="•"/>
              </a:pPr>
              <a:r>
                <a:rPr lang="en-US" sz="2200" dirty="0" smtClean="0">
                  <a:solidFill>
                    <a:srgbClr val="FFFFFF"/>
                  </a:solidFill>
                  <a:ea typeface="Wingdings"/>
                  <a:cs typeface="Wingdings"/>
                </a:rPr>
                <a:t> </a:t>
              </a:r>
              <a:r>
                <a:rPr lang="en-US" sz="2200" dirty="0" smtClean="0">
                  <a:solidFill>
                    <a:srgbClr val="FFFFFF"/>
                  </a:solidFill>
                </a:rPr>
                <a:t>A profile of strategies               is a (pure) </a:t>
              </a:r>
              <a:r>
                <a:rPr lang="en-US" sz="2200" dirty="0" smtClean="0">
                  <a:solidFill>
                    <a:srgbClr val="FFFF00"/>
                  </a:solidFill>
                </a:rPr>
                <a:t>Bayesian Nash equilibrium</a:t>
              </a:r>
            </a:p>
            <a:p>
              <a:pPr defTabSz="457200"/>
              <a:r>
                <a:rPr lang="en-US" sz="2200" dirty="0" smtClean="0">
                  <a:solidFill>
                    <a:srgbClr val="FFFFFF"/>
                  </a:solidFill>
                </a:rPr>
                <a:t>   if for all </a:t>
              </a:r>
              <a:r>
                <a:rPr lang="en-US" sz="2200" i="1" dirty="0" err="1" smtClean="0">
                  <a:solidFill>
                    <a:srgbClr val="FFFFFF"/>
                  </a:solidFill>
                </a:rPr>
                <a:t>i</a:t>
              </a:r>
              <a:r>
                <a:rPr lang="en-US" sz="2200" dirty="0" smtClean="0">
                  <a:solidFill>
                    <a:srgbClr val="FFFFFF"/>
                  </a:solidFill>
                </a:rPr>
                <a:t>, </a:t>
              </a:r>
              <a:r>
                <a:rPr lang="en-US" sz="2200" i="1" dirty="0" err="1" smtClean="0">
                  <a:solidFill>
                    <a:srgbClr val="FFFFFF"/>
                  </a:solidFill>
                </a:rPr>
                <a:t>t</a:t>
              </a:r>
              <a:r>
                <a:rPr lang="en-US" sz="2200" i="1" baseline="-25000" dirty="0" err="1" smtClean="0">
                  <a:solidFill>
                    <a:srgbClr val="FFFFFF"/>
                  </a:solidFill>
                </a:rPr>
                <a:t>i</a:t>
              </a:r>
              <a:r>
                <a:rPr lang="en-US" sz="2200" dirty="0" smtClean="0">
                  <a:solidFill>
                    <a:srgbClr val="FFFFFF"/>
                  </a:solidFill>
                </a:rPr>
                <a:t> and all      we have that:                  </a:t>
              </a:r>
              <a:endParaRPr lang="en-US" sz="2200" dirty="0">
                <a:solidFill>
                  <a:srgbClr val="FFFFFF"/>
                </a:solidFill>
              </a:endParaRPr>
            </a:p>
          </p:txBody>
        </p:sp>
        <p:pic>
          <p:nvPicPr>
            <p:cNvPr id="28" name="Picture 27" descr="latex-image-1.pdf"/>
            <p:cNvPicPr>
              <a:picLocks noChangeAspect="1"/>
            </p:cNvPicPr>
            <p:nvPr/>
          </p:nvPicPr>
          <p:blipFill>
            <a:blip r:embed="rId4"/>
            <a:stretch>
              <a:fillRect/>
            </a:stretch>
          </p:blipFill>
          <p:spPr>
            <a:xfrm>
              <a:off x="4089400" y="3752850"/>
              <a:ext cx="939800" cy="190500"/>
            </a:xfrm>
            <a:prstGeom prst="rect">
              <a:avLst/>
            </a:prstGeom>
          </p:spPr>
        </p:pic>
        <p:pic>
          <p:nvPicPr>
            <p:cNvPr id="30" name="Picture 29" descr="latex-image-1.pdf"/>
            <p:cNvPicPr>
              <a:picLocks noChangeAspect="1"/>
            </p:cNvPicPr>
            <p:nvPr/>
          </p:nvPicPr>
          <p:blipFill>
            <a:blip r:embed="rId6"/>
            <a:stretch>
              <a:fillRect/>
            </a:stretch>
          </p:blipFill>
          <p:spPr>
            <a:xfrm>
              <a:off x="3898900" y="4006850"/>
              <a:ext cx="241300" cy="317500"/>
            </a:xfrm>
            <a:prstGeom prst="rect">
              <a:avLst/>
            </a:prstGeom>
          </p:spPr>
        </p:pic>
      </p:grpSp>
      <p:pic>
        <p:nvPicPr>
          <p:cNvPr id="33" name="Picture 32" descr="latex-image-1.pdf"/>
          <p:cNvPicPr>
            <a:picLocks noChangeAspect="1"/>
          </p:cNvPicPr>
          <p:nvPr/>
        </p:nvPicPr>
        <p:blipFill>
          <a:blip r:embed="rId10"/>
          <a:stretch>
            <a:fillRect/>
          </a:stretch>
        </p:blipFill>
        <p:spPr>
          <a:xfrm>
            <a:off x="984250" y="6051550"/>
            <a:ext cx="7632700" cy="838200"/>
          </a:xfrm>
          <a:prstGeom prst="rect">
            <a:avLst/>
          </a:prstGeom>
        </p:spPr>
      </p:pic>
      <p:sp>
        <p:nvSpPr>
          <p:cNvPr id="34" name="Rounded Rectangular Callout 33"/>
          <p:cNvSpPr/>
          <p:nvPr/>
        </p:nvSpPr>
        <p:spPr>
          <a:xfrm>
            <a:off x="6184900" y="152400"/>
            <a:ext cx="2514600" cy="990600"/>
          </a:xfrm>
          <a:prstGeom prst="wedgeRoundRectCallout">
            <a:avLst>
              <a:gd name="adj1" fmla="val -52147"/>
              <a:gd name="adj2" fmla="val 108654"/>
              <a:gd name="adj3" fmla="val 16667"/>
            </a:avLst>
          </a:prstGeom>
          <a:solidFill>
            <a:schemeClr val="tx2">
              <a:alpha val="65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concepts naturally extend to mixed strategies</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1143000"/>
            <a:ext cx="1122147" cy="523220"/>
          </a:xfrm>
          <a:prstGeom prst="rect">
            <a:avLst/>
          </a:prstGeom>
          <a:noFill/>
        </p:spPr>
        <p:txBody>
          <a:bodyPr wrap="none" rtlCol="0">
            <a:spAutoFit/>
          </a:bodyPr>
          <a:lstStyle/>
          <a:p>
            <a:r>
              <a:rPr lang="en-US" sz="2800" b="1" dirty="0" smtClean="0">
                <a:solidFill>
                  <a:srgbClr val="FFFFFF"/>
                </a:solidFill>
                <a:effectLst>
                  <a:outerShdw blurRad="38100" dist="38100" dir="2700000" algn="tl">
                    <a:srgbClr val="000000">
                      <a:alpha val="43137"/>
                    </a:srgbClr>
                  </a:outerShdw>
                </a:effectLst>
                <a:latin typeface="Arial"/>
                <a:cs typeface="Arial"/>
              </a:rPr>
              <a:t>Menu</a:t>
            </a:r>
            <a:endParaRPr lang="en-US" sz="2800" b="1" dirty="0">
              <a:solidFill>
                <a:srgbClr val="FFFFFF"/>
              </a:solidFill>
              <a:effectLst>
                <a:outerShdw blurRad="38100" dist="38100" dir="2700000" algn="tl">
                  <a:srgbClr val="000000">
                    <a:alpha val="43137"/>
                  </a:srgbClr>
                </a:outerShdw>
              </a:effectLst>
              <a:latin typeface="Arial"/>
              <a:cs typeface="Arial"/>
            </a:endParaRPr>
          </a:p>
        </p:txBody>
      </p:sp>
      <p:grpSp>
        <p:nvGrpSpPr>
          <p:cNvPr id="7" name="Group 6"/>
          <p:cNvGrpSpPr/>
          <p:nvPr/>
        </p:nvGrpSpPr>
        <p:grpSpPr>
          <a:xfrm>
            <a:off x="1447800" y="1828800"/>
            <a:ext cx="1204118" cy="914400"/>
            <a:chOff x="1459706" y="1270794"/>
            <a:chExt cx="686594" cy="560388"/>
          </a:xfrm>
        </p:grpSpPr>
        <p:cxnSp>
          <p:nvCxnSpPr>
            <p:cNvPr id="8" name="Straight Connector 7"/>
            <p:cNvCxnSpPr/>
            <p:nvPr/>
          </p:nvCxnSpPr>
          <p:spPr bwMode="auto">
            <a:xfrm rot="5400000">
              <a:off x="1181100" y="1549400"/>
              <a:ext cx="558800" cy="1588"/>
            </a:xfrm>
            <a:prstGeom prst="line">
              <a:avLst/>
            </a:prstGeom>
            <a:solidFill>
              <a:schemeClr val="accent1"/>
            </a:solidFill>
            <a:ln w="9525" cap="flat" cmpd="sng" algn="ctr">
              <a:solidFill>
                <a:srgbClr val="E7CA24"/>
              </a:solidFill>
              <a:prstDash val="solid"/>
              <a:round/>
              <a:headEnd type="none" w="med" len="med"/>
              <a:tailEnd type="none" w="med" len="med"/>
            </a:ln>
            <a:effectLst/>
          </p:spPr>
        </p:cxnSp>
        <p:cxnSp>
          <p:nvCxnSpPr>
            <p:cNvPr id="9" name="Straight Connector 8"/>
            <p:cNvCxnSpPr/>
            <p:nvPr/>
          </p:nvCxnSpPr>
          <p:spPr bwMode="auto">
            <a:xfrm>
              <a:off x="1461294" y="1829594"/>
              <a:ext cx="685006"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10" name="TextBox 9"/>
          <p:cNvSpPr txBox="1"/>
          <p:nvPr/>
        </p:nvSpPr>
        <p:spPr>
          <a:xfrm>
            <a:off x="2743200" y="2514600"/>
            <a:ext cx="3527119" cy="400110"/>
          </a:xfrm>
          <a:prstGeom prst="rect">
            <a:avLst/>
          </a:prstGeom>
          <a:noFill/>
        </p:spPr>
        <p:txBody>
          <a:bodyPr wrap="none" rtlCol="0">
            <a:spAutoFit/>
          </a:bodyPr>
          <a:lstStyle/>
          <a:p>
            <a:r>
              <a:rPr lang="en-US" sz="2000" i="1" dirty="0" smtClean="0">
                <a:latin typeface="Arial"/>
                <a:cs typeface="Arial"/>
              </a:rPr>
              <a:t>Reminder: </a:t>
            </a:r>
            <a:r>
              <a:rPr lang="en-US" sz="2000" i="1" dirty="0" smtClean="0">
                <a:latin typeface="Arial"/>
                <a:cs typeface="Arial"/>
              </a:rPr>
              <a:t>Myerson’s </a:t>
            </a:r>
            <a:r>
              <a:rPr lang="en-US" sz="2000" i="1" dirty="0" smtClean="0">
                <a:latin typeface="Arial"/>
                <a:cs typeface="Arial"/>
              </a:rPr>
              <a:t>Lemma</a:t>
            </a:r>
            <a:endParaRPr lang="en-US" sz="2000" i="1" dirty="0">
              <a:latin typeface="Arial"/>
              <a:cs typeface="Arial"/>
            </a:endParaRPr>
          </a:p>
        </p:txBody>
      </p:sp>
      <p:sp>
        <p:nvSpPr>
          <p:cNvPr id="11" name="TextBox 10"/>
          <p:cNvSpPr txBox="1"/>
          <p:nvPr/>
        </p:nvSpPr>
        <p:spPr>
          <a:xfrm>
            <a:off x="2743200" y="3276600"/>
            <a:ext cx="1373341" cy="400110"/>
          </a:xfrm>
          <a:prstGeom prst="rect">
            <a:avLst/>
          </a:prstGeom>
          <a:noFill/>
        </p:spPr>
        <p:txBody>
          <a:bodyPr wrap="none" rtlCol="0">
            <a:spAutoFit/>
          </a:bodyPr>
          <a:lstStyle/>
          <a:p>
            <a:r>
              <a:rPr lang="en-US" sz="2000" i="1" dirty="0" smtClean="0">
                <a:solidFill>
                  <a:srgbClr val="FFFFFF"/>
                </a:solidFill>
                <a:latin typeface="Arial"/>
                <a:cs typeface="Arial"/>
              </a:rPr>
              <a:t>Examples</a:t>
            </a:r>
            <a:endParaRPr lang="en-US" sz="2000" i="1" dirty="0">
              <a:solidFill>
                <a:srgbClr val="FFFFFF"/>
              </a:solidFill>
              <a:latin typeface="Arial"/>
              <a:cs typeface="Arial"/>
            </a:endParaRPr>
          </a:p>
        </p:txBody>
      </p:sp>
      <p:sp>
        <p:nvSpPr>
          <p:cNvPr id="12" name="TextBox 11"/>
          <p:cNvSpPr txBox="1"/>
          <p:nvPr/>
        </p:nvSpPr>
        <p:spPr>
          <a:xfrm>
            <a:off x="2743200" y="4038600"/>
            <a:ext cx="3597007" cy="400110"/>
          </a:xfrm>
          <a:prstGeom prst="rect">
            <a:avLst/>
          </a:prstGeom>
          <a:noFill/>
        </p:spPr>
        <p:txBody>
          <a:bodyPr wrap="none" rtlCol="0">
            <a:spAutoFit/>
          </a:bodyPr>
          <a:lstStyle/>
          <a:p>
            <a:r>
              <a:rPr lang="en-US" sz="2000" i="1" dirty="0" smtClean="0">
                <a:solidFill>
                  <a:srgbClr val="FFFFFF"/>
                </a:solidFill>
                <a:latin typeface="Arial"/>
                <a:cs typeface="Arial"/>
              </a:rPr>
              <a:t>Revenue Maximization (Intro)</a:t>
            </a:r>
            <a:endParaRPr lang="en-US" sz="2000" i="1" dirty="0">
              <a:solidFill>
                <a:srgbClr val="FFFFFF"/>
              </a:solidFill>
              <a:latin typeface="Arial"/>
              <a:cs typeface="Arial"/>
            </a:endParaRPr>
          </a:p>
        </p:txBody>
      </p:sp>
      <p:grpSp>
        <p:nvGrpSpPr>
          <p:cNvPr id="13" name="Group 12"/>
          <p:cNvGrpSpPr/>
          <p:nvPr/>
        </p:nvGrpSpPr>
        <p:grpSpPr>
          <a:xfrm>
            <a:off x="1447800" y="1829594"/>
            <a:ext cx="1204118" cy="1675606"/>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16" name="Group 15"/>
          <p:cNvGrpSpPr/>
          <p:nvPr/>
        </p:nvGrpSpPr>
        <p:grpSpPr>
          <a:xfrm>
            <a:off x="1447800" y="2389982"/>
            <a:ext cx="1204118" cy="187721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19" name="TextBox 18"/>
          <p:cNvSpPr txBox="1"/>
          <p:nvPr/>
        </p:nvSpPr>
        <p:spPr>
          <a:xfrm>
            <a:off x="2738611" y="4781490"/>
            <a:ext cx="3027189" cy="400110"/>
          </a:xfrm>
          <a:prstGeom prst="rect">
            <a:avLst/>
          </a:prstGeom>
          <a:noFill/>
        </p:spPr>
        <p:txBody>
          <a:bodyPr wrap="none" rtlCol="0">
            <a:spAutoFit/>
          </a:bodyPr>
          <a:lstStyle/>
          <a:p>
            <a:r>
              <a:rPr lang="en-US" sz="2000" i="1" dirty="0" smtClean="0">
                <a:solidFill>
                  <a:srgbClr val="FFFFFF"/>
                </a:solidFill>
                <a:latin typeface="Arial"/>
                <a:cs typeface="Arial"/>
              </a:rPr>
              <a:t>The Revelation Principle</a:t>
            </a:r>
            <a:endParaRPr lang="en-US" sz="2000" i="1" dirty="0">
              <a:solidFill>
                <a:srgbClr val="FFFFFF"/>
              </a:solidFill>
              <a:latin typeface="Arial"/>
              <a:cs typeface="Arial"/>
            </a:endParaRPr>
          </a:p>
        </p:txBody>
      </p:sp>
      <p:grpSp>
        <p:nvGrpSpPr>
          <p:cNvPr id="20" name="Group 19"/>
          <p:cNvGrpSpPr/>
          <p:nvPr/>
        </p:nvGrpSpPr>
        <p:grpSpPr>
          <a:xfrm>
            <a:off x="1443211" y="3132872"/>
            <a:ext cx="1204118" cy="1877218"/>
            <a:chOff x="1459706" y="1270794"/>
            <a:chExt cx="686594" cy="560388"/>
          </a:xfrm>
        </p:grpSpPr>
        <p:cxnSp>
          <p:nvCxnSpPr>
            <p:cNvPr id="21" name="Straight Connector 20"/>
            <p:cNvCxnSpPr/>
            <p:nvPr/>
          </p:nvCxnSpPr>
          <p:spPr bwMode="auto">
            <a:xfrm rot="5400000">
              <a:off x="1181100" y="1549400"/>
              <a:ext cx="558800"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1461294" y="1829594"/>
              <a:ext cx="685006" cy="158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48737643"/>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68300" y="-50800"/>
            <a:ext cx="8559800" cy="1371600"/>
          </a:xfrm>
        </p:spPr>
        <p:txBody>
          <a:bodyPr>
            <a:normAutofit/>
          </a:bodyPr>
          <a:lstStyle/>
          <a:p>
            <a:pPr algn="ctr"/>
            <a:r>
              <a:rPr lang="en-US" sz="3200" dirty="0" smtClean="0">
                <a:solidFill>
                  <a:srgbClr val="FFFDCB"/>
                </a:solidFill>
                <a:latin typeface="Times New Roman"/>
                <a:cs typeface="Times New Roman"/>
              </a:rPr>
              <a:t>General Mechanisms (Quasi-Linear Setting)</a:t>
            </a:r>
            <a:endParaRPr lang="en-US" sz="3200" dirty="0">
              <a:solidFill>
                <a:srgbClr val="FFFDCB"/>
              </a:solidFill>
              <a:latin typeface="Times New Roman"/>
              <a:cs typeface="Times New Roman"/>
            </a:endParaRPr>
          </a:p>
        </p:txBody>
      </p:sp>
      <p:sp>
        <p:nvSpPr>
          <p:cNvPr id="13" name="TextBox 12"/>
          <p:cNvSpPr txBox="1"/>
          <p:nvPr/>
        </p:nvSpPr>
        <p:spPr>
          <a:xfrm>
            <a:off x="4578350" y="6960513"/>
            <a:ext cx="8064500" cy="430887"/>
          </a:xfrm>
          <a:prstGeom prst="rect">
            <a:avLst/>
          </a:prstGeom>
          <a:noFill/>
        </p:spPr>
        <p:txBody>
          <a:bodyPr wrap="square" rtlCol="0">
            <a:spAutoFit/>
          </a:bodyPr>
          <a:lstStyle/>
          <a:p>
            <a:pPr defTabSz="457200">
              <a:buFont typeface="Heiti SC Light"/>
              <a:buChar char="●"/>
            </a:pPr>
            <a:endParaRPr lang="en-US" sz="2200" dirty="0">
              <a:solidFill>
                <a:srgbClr val="49B1FF"/>
              </a:solidFill>
              <a:latin typeface="Times New Roman"/>
              <a:cs typeface="Times New Roman"/>
            </a:endParaRPr>
          </a:p>
        </p:txBody>
      </p:sp>
      <p:sp>
        <p:nvSpPr>
          <p:cNvPr id="33" name="TextBox 32"/>
          <p:cNvSpPr txBox="1"/>
          <p:nvPr/>
        </p:nvSpPr>
        <p:spPr>
          <a:xfrm>
            <a:off x="721303" y="1067713"/>
            <a:ext cx="8422698" cy="4339650"/>
          </a:xfrm>
          <a:prstGeom prst="rect">
            <a:avLst/>
          </a:prstGeom>
          <a:noFill/>
        </p:spPr>
        <p:txBody>
          <a:bodyPr wrap="square" rtlCol="0">
            <a:spAutoFit/>
          </a:bodyPr>
          <a:lstStyle/>
          <a:p>
            <a:pPr defTabSz="457200">
              <a:spcAft>
                <a:spcPts val="1200"/>
              </a:spcAft>
            </a:pPr>
            <a:r>
              <a:rPr lang="en-US" sz="2200" dirty="0" smtClean="0">
                <a:solidFill>
                  <a:srgbClr val="49B1FF"/>
                </a:solidFill>
                <a:latin typeface="Times New Roman"/>
                <a:cs typeface="Times New Roman"/>
              </a:rPr>
              <a:t>Def: </a:t>
            </a:r>
            <a:r>
              <a:rPr lang="en-US" sz="2200" dirty="0" smtClean="0">
                <a:solidFill>
                  <a:srgbClr val="FFFFFF"/>
                </a:solidFill>
                <a:latin typeface="Times New Roman"/>
                <a:cs typeface="Times New Roman"/>
              </a:rPr>
              <a:t>A (general) mechanism for </a:t>
            </a:r>
            <a:r>
              <a:rPr lang="en-US" sz="2200" i="1" dirty="0" err="1" smtClean="0">
                <a:solidFill>
                  <a:srgbClr val="FFFFFF"/>
                </a:solidFill>
                <a:latin typeface="Times New Roman"/>
                <a:cs typeface="Times New Roman"/>
              </a:rPr>
              <a:t>n</a:t>
            </a:r>
            <a:r>
              <a:rPr lang="en-US" sz="2200" dirty="0" smtClean="0">
                <a:solidFill>
                  <a:srgbClr val="FFFFFF"/>
                </a:solidFill>
                <a:latin typeface="Times New Roman"/>
                <a:cs typeface="Times New Roman"/>
              </a:rPr>
              <a:t> bidders is defined by</a:t>
            </a:r>
          </a:p>
          <a:p>
            <a:pPr marL="457200" indent="-457200" defTabSz="457200">
              <a:spcAft>
                <a:spcPts val="1200"/>
              </a:spcAft>
              <a:buFont typeface="+mj-lt"/>
              <a:buAutoNum type="arabicPeriod"/>
            </a:pPr>
            <a:r>
              <a:rPr lang="en-US" sz="2200" dirty="0" smtClean="0">
                <a:solidFill>
                  <a:srgbClr val="FFFFFF"/>
                </a:solidFill>
                <a:latin typeface="Times New Roman"/>
                <a:cs typeface="Times New Roman"/>
              </a:rPr>
              <a:t>players’ type spaces </a:t>
            </a:r>
            <a:r>
              <a:rPr lang="en-US" sz="2200" i="1" dirty="0" smtClean="0">
                <a:solidFill>
                  <a:srgbClr val="FFFFFF"/>
                </a:solidFill>
                <a:latin typeface="Times New Roman"/>
                <a:cs typeface="Times New Roman"/>
              </a:rPr>
              <a:t>T</a:t>
            </a:r>
            <a:r>
              <a:rPr lang="en-US" sz="2200" baseline="-25000" dirty="0" smtClean="0">
                <a:solidFill>
                  <a:srgbClr val="FFFFFF"/>
                </a:solidFill>
                <a:latin typeface="Times New Roman"/>
                <a:cs typeface="Times New Roman"/>
              </a:rPr>
              <a:t>1</a:t>
            </a:r>
            <a:r>
              <a:rPr lang="en-US" sz="2200" dirty="0" smtClean="0">
                <a:solidFill>
                  <a:srgbClr val="FFFFFF"/>
                </a:solidFill>
                <a:latin typeface="Times New Roman"/>
                <a:cs typeface="Times New Roman"/>
              </a:rPr>
              <a:t>,…, </a:t>
            </a:r>
            <a:r>
              <a:rPr lang="en-US" sz="2200" i="1" dirty="0" err="1" smtClean="0">
                <a:solidFill>
                  <a:srgbClr val="FFFFFF"/>
                </a:solidFill>
                <a:latin typeface="Times New Roman"/>
                <a:cs typeface="Times New Roman"/>
              </a:rPr>
              <a:t>T</a:t>
            </a:r>
            <a:r>
              <a:rPr lang="en-US" sz="2200" i="1" baseline="-25000" dirty="0" err="1" smtClean="0">
                <a:solidFill>
                  <a:srgbClr val="FFFFFF"/>
                </a:solidFill>
                <a:latin typeface="Times New Roman"/>
                <a:cs typeface="Times New Roman"/>
              </a:rPr>
              <a:t>n</a:t>
            </a:r>
            <a:endParaRPr lang="en-US" sz="2200" i="1" baseline="-25000" dirty="0" smtClean="0">
              <a:solidFill>
                <a:srgbClr val="FFFFFF"/>
              </a:solidFill>
              <a:latin typeface="Times New Roman"/>
              <a:cs typeface="Times New Roman"/>
            </a:endParaRPr>
          </a:p>
          <a:p>
            <a:pPr marL="457200" indent="-457200" defTabSz="457200">
              <a:spcAft>
                <a:spcPts val="1200"/>
              </a:spcAft>
              <a:buFont typeface="+mj-lt"/>
              <a:buAutoNum type="arabicPeriod"/>
            </a:pPr>
            <a:r>
              <a:rPr lang="en-US" sz="2200" i="1" dirty="0" smtClean="0">
                <a:solidFill>
                  <a:srgbClr val="FFFFFF"/>
                </a:solidFill>
                <a:latin typeface="Times New Roman"/>
                <a:cs typeface="Times New Roman"/>
              </a:rPr>
              <a:t>sometimes a distribution </a:t>
            </a:r>
            <a:r>
              <a:rPr lang="en-US" sz="2200" i="1" dirty="0" err="1" smtClean="0">
                <a:solidFill>
                  <a:srgbClr val="FFFFFF"/>
                </a:solidFill>
                <a:latin typeface="Times New Roman"/>
                <a:cs typeface="Times New Roman"/>
              </a:rPr>
              <a:t>F</a:t>
            </a:r>
            <a:r>
              <a:rPr lang="en-US" sz="2200" i="1" baseline="-25000" dirty="0" err="1" smtClean="0">
                <a:solidFill>
                  <a:srgbClr val="FFFFFF"/>
                </a:solidFill>
                <a:latin typeface="Times New Roman"/>
                <a:cs typeface="Times New Roman"/>
              </a:rPr>
              <a:t>i</a:t>
            </a:r>
            <a:r>
              <a:rPr lang="en-US" sz="2200" i="1" dirty="0" smtClean="0">
                <a:solidFill>
                  <a:srgbClr val="FFFFFF"/>
                </a:solidFill>
                <a:latin typeface="Times New Roman"/>
                <a:cs typeface="Times New Roman"/>
              </a:rPr>
              <a:t> over T</a:t>
            </a:r>
            <a:r>
              <a:rPr lang="en-US" sz="2200" i="1" baseline="-25000" dirty="0" smtClean="0">
                <a:solidFill>
                  <a:srgbClr val="FFFFFF"/>
                </a:solidFill>
                <a:latin typeface="Times New Roman"/>
                <a:cs typeface="Times New Roman"/>
              </a:rPr>
              <a:t>i</a:t>
            </a:r>
            <a:r>
              <a:rPr lang="en-US" sz="2200" i="1" dirty="0" smtClean="0">
                <a:solidFill>
                  <a:srgbClr val="FFFFFF"/>
                </a:solidFill>
                <a:latin typeface="Times New Roman"/>
                <a:cs typeface="Times New Roman"/>
              </a:rPr>
              <a:t> is also known (</a:t>
            </a:r>
            <a:r>
              <a:rPr lang="en-US" sz="2200" i="1" dirty="0" smtClean="0">
                <a:solidFill>
                  <a:srgbClr val="FF6600"/>
                </a:solidFill>
                <a:latin typeface="Times New Roman"/>
                <a:cs typeface="Times New Roman"/>
              </a:rPr>
              <a:t>Bayesian </a:t>
            </a:r>
            <a:r>
              <a:rPr lang="en-US" sz="2200" i="1" dirty="0" smtClean="0">
                <a:solidFill>
                  <a:srgbClr val="FFFFFF"/>
                </a:solidFill>
                <a:latin typeface="Times New Roman"/>
                <a:cs typeface="Times New Roman"/>
              </a:rPr>
              <a:t>setting); in this case it is assumed that bidder </a:t>
            </a:r>
            <a:r>
              <a:rPr lang="en-US" sz="2200" i="1" dirty="0" err="1" smtClean="0">
                <a:solidFill>
                  <a:srgbClr val="FFFFFF"/>
                </a:solidFill>
                <a:latin typeface="Times New Roman"/>
                <a:cs typeface="Times New Roman"/>
              </a:rPr>
              <a:t>i’s</a:t>
            </a:r>
            <a:r>
              <a:rPr lang="en-US" sz="2200" i="1" dirty="0" smtClean="0">
                <a:solidFill>
                  <a:srgbClr val="FFFFFF"/>
                </a:solidFill>
                <a:latin typeface="Times New Roman"/>
                <a:cs typeface="Times New Roman"/>
              </a:rPr>
              <a:t> type </a:t>
            </a:r>
            <a:r>
              <a:rPr lang="en-US" sz="2200" i="1" dirty="0" err="1" smtClean="0">
                <a:solidFill>
                  <a:srgbClr val="FFFFFF"/>
                </a:solidFill>
                <a:latin typeface="Times New Roman"/>
                <a:cs typeface="Times New Roman"/>
              </a:rPr>
              <a:t>t</a:t>
            </a:r>
            <a:r>
              <a:rPr lang="en-US" sz="2200" i="1" baseline="-25000" dirty="0" err="1" smtClean="0">
                <a:solidFill>
                  <a:srgbClr val="FFFFFF"/>
                </a:solidFill>
                <a:latin typeface="Times New Roman"/>
                <a:cs typeface="Times New Roman"/>
              </a:rPr>
              <a:t>i</a:t>
            </a:r>
            <a:r>
              <a:rPr lang="en-US" sz="2200" i="1" dirty="0" smtClean="0">
                <a:solidFill>
                  <a:srgbClr val="FFFFFF"/>
                </a:solidFill>
                <a:latin typeface="Times New Roman"/>
                <a:cs typeface="Times New Roman"/>
              </a:rPr>
              <a:t> ~ </a:t>
            </a:r>
            <a:r>
              <a:rPr lang="en-US" sz="2200" i="1" dirty="0" err="1" smtClean="0">
                <a:solidFill>
                  <a:srgbClr val="FFFFFF"/>
                </a:solidFill>
                <a:latin typeface="Times New Roman"/>
                <a:cs typeface="Times New Roman"/>
              </a:rPr>
              <a:t>F</a:t>
            </a:r>
            <a:r>
              <a:rPr lang="en-US" sz="2200" i="1" baseline="-25000" dirty="0" err="1" smtClean="0">
                <a:solidFill>
                  <a:srgbClr val="FFFFFF"/>
                </a:solidFill>
                <a:latin typeface="Times New Roman"/>
                <a:cs typeface="Times New Roman"/>
              </a:rPr>
              <a:t>i</a:t>
            </a:r>
            <a:endParaRPr lang="en-US" sz="2200" i="1" baseline="-25000" dirty="0" smtClean="0">
              <a:solidFill>
                <a:srgbClr val="FFFFFF"/>
              </a:solidFill>
              <a:latin typeface="Times New Roman"/>
              <a:cs typeface="Times New Roman"/>
            </a:endParaRPr>
          </a:p>
          <a:p>
            <a:pPr marL="457200" indent="-457200" defTabSz="457200">
              <a:spcAft>
                <a:spcPts val="1200"/>
              </a:spcAft>
              <a:buFont typeface="+mj-lt"/>
              <a:buAutoNum type="arabicPeriod"/>
            </a:pPr>
            <a:r>
              <a:rPr lang="en-US" sz="2200" dirty="0" smtClean="0">
                <a:solidFill>
                  <a:srgbClr val="FFFFFF"/>
                </a:solidFill>
                <a:latin typeface="Times New Roman"/>
                <a:cs typeface="Times New Roman"/>
              </a:rPr>
              <a:t>a set of possible alternatives </a:t>
            </a:r>
            <a:r>
              <a:rPr lang="en-US" sz="2200" i="1" dirty="0" smtClean="0">
                <a:solidFill>
                  <a:srgbClr val="FFFFFF"/>
                </a:solidFill>
                <a:latin typeface="Times New Roman"/>
                <a:cs typeface="Times New Roman"/>
              </a:rPr>
              <a:t>A</a:t>
            </a:r>
          </a:p>
          <a:p>
            <a:pPr marL="457200" indent="-457200" defTabSz="457200">
              <a:spcAft>
                <a:spcPts val="1200"/>
              </a:spcAft>
              <a:buFont typeface="+mj-lt"/>
              <a:buAutoNum type="arabicPeriod"/>
            </a:pPr>
            <a:r>
              <a:rPr lang="en-US" sz="2200" dirty="0" smtClean="0">
                <a:solidFill>
                  <a:srgbClr val="FFFFFF"/>
                </a:solidFill>
                <a:latin typeface="Times New Roman"/>
                <a:cs typeface="Times New Roman"/>
              </a:rPr>
              <a:t>players’ valuation functions </a:t>
            </a:r>
            <a:r>
              <a:rPr lang="en-US" sz="2200" i="1" dirty="0" smtClean="0">
                <a:solidFill>
                  <a:srgbClr val="FFFFFF"/>
                </a:solidFill>
                <a:latin typeface="Times New Roman"/>
                <a:cs typeface="Times New Roman"/>
              </a:rPr>
              <a:t>v</a:t>
            </a:r>
            <a:r>
              <a:rPr lang="en-US" sz="2200" i="1" baseline="-25000" dirty="0" smtClean="0">
                <a:solidFill>
                  <a:srgbClr val="FFFFFF"/>
                </a:solidFill>
                <a:latin typeface="Times New Roman"/>
                <a:cs typeface="Times New Roman"/>
              </a:rPr>
              <a:t>i</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T</a:t>
            </a:r>
            <a:r>
              <a:rPr lang="en-US" sz="2200" i="1" baseline="-25000" dirty="0" smtClean="0">
                <a:solidFill>
                  <a:srgbClr val="FFFFFF"/>
                </a:solidFill>
                <a:latin typeface="Times New Roman"/>
                <a:cs typeface="Times New Roman"/>
              </a:rPr>
              <a:t>i</a:t>
            </a:r>
            <a:r>
              <a:rPr lang="en-US" sz="2200" dirty="0" smtClean="0">
                <a:solidFill>
                  <a:srgbClr val="FFFFFF"/>
                </a:solidFill>
                <a:latin typeface="Times New Roman"/>
                <a:cs typeface="Times New Roman"/>
              </a:rPr>
              <a:t> </a:t>
            </a:r>
            <a:r>
              <a:rPr lang="en-US" sz="2200" dirty="0" err="1" smtClean="0">
                <a:solidFill>
                  <a:srgbClr val="FFFFFF"/>
                </a:solidFill>
                <a:latin typeface="Times New Roman"/>
                <a:cs typeface="Times New Roman"/>
              </a:rPr>
              <a:t>x</a:t>
            </a:r>
            <a:r>
              <a:rPr lang="en-US" sz="2200" dirty="0" smtClean="0">
                <a:solidFill>
                  <a:srgbClr val="FFFFFF"/>
                </a:solidFill>
                <a:latin typeface="Times New Roman"/>
                <a:cs typeface="Times New Roman"/>
              </a:rPr>
              <a:t> </a:t>
            </a:r>
            <a:r>
              <a:rPr lang="en-US" sz="2200" i="1" dirty="0" smtClean="0">
                <a:solidFill>
                  <a:srgbClr val="FFFFFF"/>
                </a:solidFill>
                <a:latin typeface="Times New Roman"/>
                <a:cs typeface="Times New Roman"/>
              </a:rPr>
              <a:t>A</a:t>
            </a:r>
            <a:r>
              <a:rPr lang="en-US" sz="2200" dirty="0" smtClean="0">
                <a:solidFill>
                  <a:srgbClr val="FFFFFF"/>
                </a:solidFill>
                <a:latin typeface="Times New Roman"/>
                <a:cs typeface="Times New Roman"/>
              </a:rPr>
              <a:t> </a:t>
            </a:r>
            <a:r>
              <a:rPr lang="en-US" sz="2400" dirty="0" err="1" smtClean="0">
                <a:latin typeface="Times New Roman"/>
                <a:cs typeface="Times New Roman"/>
                <a:sym typeface="Symbol"/>
              </a:rPr>
              <a:t></a:t>
            </a:r>
            <a:r>
              <a:rPr lang="en-US" sz="2400" dirty="0" smtClean="0">
                <a:latin typeface="Times New Roman"/>
                <a:cs typeface="Times New Roman"/>
                <a:sym typeface="Symbol"/>
              </a:rPr>
              <a:t> R</a:t>
            </a:r>
          </a:p>
          <a:p>
            <a:pPr marL="457200" indent="-457200" defTabSz="457200">
              <a:spcAft>
                <a:spcPts val="1200"/>
              </a:spcAft>
              <a:buFont typeface="+mj-lt"/>
              <a:buAutoNum type="arabicPeriod"/>
            </a:pPr>
            <a:r>
              <a:rPr lang="en-US" sz="2400" dirty="0" smtClean="0">
                <a:solidFill>
                  <a:srgbClr val="FFFFFF"/>
                </a:solidFill>
                <a:latin typeface="Times New Roman"/>
                <a:cs typeface="Times New Roman"/>
              </a:rPr>
              <a:t>players’ action spaces </a:t>
            </a:r>
            <a:r>
              <a:rPr lang="en-US" sz="2400" i="1" dirty="0" smtClean="0">
                <a:solidFill>
                  <a:srgbClr val="FFFFFF"/>
                </a:solidFill>
                <a:latin typeface="Times New Roman"/>
                <a:cs typeface="Times New Roman"/>
              </a:rPr>
              <a:t>X</a:t>
            </a:r>
            <a:r>
              <a:rPr lang="en-US" sz="2400" baseline="-25000" dirty="0" smtClean="0">
                <a:solidFill>
                  <a:srgbClr val="FFFFFF"/>
                </a:solidFill>
                <a:latin typeface="Times New Roman"/>
                <a:cs typeface="Times New Roman"/>
              </a:rPr>
              <a:t>1</a:t>
            </a:r>
            <a:r>
              <a:rPr lang="en-US" sz="2400" dirty="0" smtClean="0">
                <a:solidFill>
                  <a:srgbClr val="FFFFFF"/>
                </a:solidFill>
                <a:latin typeface="Times New Roman"/>
                <a:cs typeface="Times New Roman"/>
              </a:rPr>
              <a:t>,…, </a:t>
            </a:r>
            <a:r>
              <a:rPr lang="en-US" sz="2400" i="1" dirty="0" err="1" smtClean="0">
                <a:solidFill>
                  <a:srgbClr val="FFFFFF"/>
                </a:solidFill>
                <a:latin typeface="Times New Roman"/>
                <a:cs typeface="Times New Roman"/>
              </a:rPr>
              <a:t>X</a:t>
            </a:r>
            <a:r>
              <a:rPr lang="en-US" sz="2400" i="1" baseline="-25000" dirty="0" err="1" smtClean="0">
                <a:solidFill>
                  <a:srgbClr val="FFFFFF"/>
                </a:solidFill>
                <a:latin typeface="Times New Roman"/>
                <a:cs typeface="Times New Roman"/>
              </a:rPr>
              <a:t>n</a:t>
            </a:r>
            <a:endParaRPr lang="en-US" sz="2400" dirty="0" smtClean="0">
              <a:latin typeface="Times New Roman"/>
              <a:cs typeface="Times New Roman"/>
              <a:sym typeface="Symbol"/>
            </a:endParaRPr>
          </a:p>
          <a:p>
            <a:pPr marL="457200" indent="-457200" defTabSz="457200">
              <a:spcAft>
                <a:spcPts val="1200"/>
              </a:spcAft>
              <a:buFont typeface="+mj-lt"/>
              <a:buAutoNum type="arabicPeriod"/>
            </a:pPr>
            <a:r>
              <a:rPr lang="en-US" sz="2400" dirty="0" smtClean="0">
                <a:solidFill>
                  <a:srgbClr val="FFFFFF"/>
                </a:solidFill>
                <a:latin typeface="Times New Roman"/>
                <a:cs typeface="Times New Roman"/>
                <a:sym typeface="Symbol"/>
              </a:rPr>
              <a:t>an allocation function </a:t>
            </a:r>
            <a:r>
              <a:rPr lang="en-US" sz="2400" i="1" dirty="0" err="1" smtClean="0">
                <a:solidFill>
                  <a:srgbClr val="FFFFFF"/>
                </a:solidFill>
                <a:latin typeface="Times New Roman"/>
                <a:cs typeface="Times New Roman"/>
                <a:sym typeface="Symbol"/>
              </a:rPr>
              <a:t>x</a:t>
            </a:r>
            <a:r>
              <a:rPr lang="en-US" sz="2400" i="1" dirty="0" smtClean="0">
                <a:solidFill>
                  <a:srgbClr val="FFFFFF"/>
                </a:solidFill>
                <a:latin typeface="Times New Roman"/>
                <a:cs typeface="Times New Roman"/>
                <a:sym typeface="Symbol"/>
              </a:rPr>
              <a:t> </a:t>
            </a:r>
            <a:r>
              <a:rPr lang="en-US" sz="2400" dirty="0" smtClean="0">
                <a:solidFill>
                  <a:srgbClr val="FFFFFF"/>
                </a:solidFill>
                <a:latin typeface="Times New Roman"/>
                <a:cs typeface="Times New Roman"/>
                <a:sym typeface="Symbol"/>
              </a:rPr>
              <a:t>: </a:t>
            </a:r>
            <a:r>
              <a:rPr lang="en-US" sz="2400" i="1" dirty="0" smtClean="0">
                <a:solidFill>
                  <a:srgbClr val="FFFFFF"/>
                </a:solidFill>
                <a:latin typeface="Times New Roman"/>
                <a:cs typeface="Times New Roman"/>
                <a:sym typeface="Symbol"/>
              </a:rPr>
              <a:t>X</a:t>
            </a:r>
            <a:r>
              <a:rPr lang="en-US" sz="2400" baseline="-25000" dirty="0" smtClean="0">
                <a:solidFill>
                  <a:srgbClr val="FFFFFF"/>
                </a:solidFill>
                <a:latin typeface="Times New Roman"/>
                <a:cs typeface="Times New Roman"/>
                <a:sym typeface="Symbol"/>
              </a:rPr>
              <a:t>1</a:t>
            </a:r>
            <a:r>
              <a:rPr lang="en-US" sz="2400" dirty="0" smtClean="0">
                <a:solidFill>
                  <a:srgbClr val="FFFFFF"/>
                </a:solidFill>
                <a:latin typeface="Times New Roman"/>
                <a:cs typeface="Times New Roman"/>
                <a:sym typeface="Symbol"/>
              </a:rPr>
              <a:t> </a:t>
            </a:r>
            <a:r>
              <a:rPr lang="en-US" sz="2400" dirty="0" err="1" smtClean="0">
                <a:solidFill>
                  <a:srgbClr val="FFFFFF"/>
                </a:solidFill>
                <a:latin typeface="Times New Roman"/>
                <a:cs typeface="Times New Roman"/>
                <a:sym typeface="Symbol"/>
              </a:rPr>
              <a:t>x</a:t>
            </a:r>
            <a:r>
              <a:rPr lang="en-US" sz="2400" dirty="0" smtClean="0">
                <a:solidFill>
                  <a:srgbClr val="FFFFFF"/>
                </a:solidFill>
                <a:latin typeface="Times New Roman"/>
                <a:cs typeface="Times New Roman"/>
                <a:sym typeface="Symbol"/>
              </a:rPr>
              <a:t>…</a:t>
            </a:r>
            <a:r>
              <a:rPr lang="en-US" sz="2400" dirty="0" err="1" smtClean="0">
                <a:solidFill>
                  <a:srgbClr val="FFFFFF"/>
                </a:solidFill>
                <a:latin typeface="Times New Roman"/>
                <a:cs typeface="Times New Roman"/>
                <a:sym typeface="Symbol"/>
              </a:rPr>
              <a:t>x</a:t>
            </a:r>
            <a:r>
              <a:rPr lang="en-US" sz="2400" dirty="0" smtClean="0">
                <a:solidFill>
                  <a:srgbClr val="FFFFFF"/>
                </a:solidFill>
                <a:latin typeface="Times New Roman"/>
                <a:cs typeface="Times New Roman"/>
                <a:sym typeface="Symbol"/>
              </a:rPr>
              <a:t> </a:t>
            </a:r>
            <a:r>
              <a:rPr lang="en-US" sz="2400" i="1" dirty="0" err="1" smtClean="0">
                <a:solidFill>
                  <a:srgbClr val="FFFFFF"/>
                </a:solidFill>
                <a:latin typeface="Times New Roman"/>
                <a:cs typeface="Times New Roman"/>
                <a:sym typeface="Symbol"/>
              </a:rPr>
              <a:t>X</a:t>
            </a:r>
            <a:r>
              <a:rPr lang="en-US" sz="2400" i="1" baseline="-25000" dirty="0" err="1" smtClean="0">
                <a:solidFill>
                  <a:srgbClr val="FFFFFF"/>
                </a:solidFill>
                <a:latin typeface="Times New Roman"/>
                <a:cs typeface="Times New Roman"/>
                <a:sym typeface="Symbol"/>
              </a:rPr>
              <a:t>n</a:t>
            </a:r>
            <a:r>
              <a:rPr lang="en-US" sz="2200" dirty="0" smtClean="0">
                <a:solidFill>
                  <a:srgbClr val="FFFFFF"/>
                </a:solidFill>
                <a:latin typeface="Times New Roman"/>
                <a:cs typeface="Times New Roman"/>
              </a:rPr>
              <a:t> </a:t>
            </a:r>
            <a:r>
              <a:rPr lang="en-US" sz="2000" dirty="0" err="1" smtClean="0">
                <a:latin typeface="Times New Roman"/>
                <a:cs typeface="Times New Roman"/>
                <a:sym typeface="Symbol"/>
              </a:rPr>
              <a:t></a:t>
            </a:r>
            <a:r>
              <a:rPr lang="en-US" sz="2000" dirty="0" smtClean="0">
                <a:latin typeface="Times New Roman"/>
                <a:cs typeface="Times New Roman"/>
                <a:sym typeface="Symbol"/>
              </a:rPr>
              <a:t> </a:t>
            </a:r>
            <a:r>
              <a:rPr lang="en-US" sz="2000" i="1" dirty="0" smtClean="0">
                <a:latin typeface="Times New Roman"/>
                <a:cs typeface="Times New Roman"/>
                <a:sym typeface="Symbol"/>
              </a:rPr>
              <a:t>A</a:t>
            </a:r>
          </a:p>
          <a:p>
            <a:pPr marL="457200" indent="-457200" defTabSz="457200">
              <a:spcAft>
                <a:spcPts val="1200"/>
              </a:spcAft>
              <a:buFont typeface="+mj-lt"/>
              <a:buAutoNum type="arabicPeriod"/>
            </a:pPr>
            <a:r>
              <a:rPr lang="en-US" sz="2200" dirty="0" smtClean="0">
                <a:solidFill>
                  <a:srgbClr val="FFFFFF"/>
                </a:solidFill>
                <a:latin typeface="Times New Roman"/>
                <a:cs typeface="Times New Roman"/>
              </a:rPr>
              <a:t>price functions p</a:t>
            </a:r>
            <a:r>
              <a:rPr lang="en-US" sz="2200" baseline="-25000" dirty="0" smtClean="0">
                <a:solidFill>
                  <a:srgbClr val="FFFFFF"/>
                </a:solidFill>
                <a:latin typeface="Times New Roman"/>
                <a:cs typeface="Times New Roman"/>
              </a:rPr>
              <a:t>i</a:t>
            </a:r>
            <a:r>
              <a:rPr lang="en-US" sz="2200" dirty="0" smtClean="0">
                <a:solidFill>
                  <a:srgbClr val="FFFFFF"/>
                </a:solidFill>
                <a:latin typeface="Times New Roman"/>
                <a:cs typeface="Times New Roman"/>
              </a:rPr>
              <a:t> </a:t>
            </a:r>
            <a:r>
              <a:rPr lang="en-US" sz="2000" dirty="0" smtClean="0">
                <a:solidFill>
                  <a:srgbClr val="FFFFFF"/>
                </a:solidFill>
                <a:latin typeface="Times New Roman"/>
                <a:cs typeface="Times New Roman"/>
                <a:sym typeface="Symbol"/>
              </a:rPr>
              <a:t>: </a:t>
            </a:r>
            <a:r>
              <a:rPr lang="en-US" sz="2000" i="1" dirty="0" smtClean="0">
                <a:solidFill>
                  <a:srgbClr val="FFFFFF"/>
                </a:solidFill>
                <a:latin typeface="Times New Roman"/>
                <a:cs typeface="Times New Roman"/>
                <a:sym typeface="Symbol"/>
              </a:rPr>
              <a:t>X</a:t>
            </a:r>
            <a:r>
              <a:rPr lang="en-US" sz="2000" baseline="-25000" dirty="0" smtClean="0">
                <a:solidFill>
                  <a:srgbClr val="FFFFFF"/>
                </a:solidFill>
                <a:latin typeface="Times New Roman"/>
                <a:cs typeface="Times New Roman"/>
                <a:sym typeface="Symbol"/>
              </a:rPr>
              <a:t>1</a:t>
            </a:r>
            <a:r>
              <a:rPr lang="en-US" sz="2000" dirty="0" smtClean="0">
                <a:solidFill>
                  <a:srgbClr val="FFFFFF"/>
                </a:solidFill>
                <a:latin typeface="Times New Roman"/>
                <a:cs typeface="Times New Roman"/>
                <a:sym typeface="Symbol"/>
              </a:rPr>
              <a:t> </a:t>
            </a:r>
            <a:r>
              <a:rPr lang="en-US" sz="2000" dirty="0" err="1" smtClean="0">
                <a:solidFill>
                  <a:srgbClr val="FFFFFF"/>
                </a:solidFill>
                <a:latin typeface="Times New Roman"/>
                <a:cs typeface="Times New Roman"/>
                <a:sym typeface="Symbol"/>
              </a:rPr>
              <a:t>x</a:t>
            </a:r>
            <a:r>
              <a:rPr lang="en-US" sz="2000" dirty="0" smtClean="0">
                <a:solidFill>
                  <a:srgbClr val="FFFFFF"/>
                </a:solidFill>
                <a:latin typeface="Times New Roman"/>
                <a:cs typeface="Times New Roman"/>
                <a:sym typeface="Symbol"/>
              </a:rPr>
              <a:t>…</a:t>
            </a:r>
            <a:r>
              <a:rPr lang="en-US" sz="2000" dirty="0" err="1" smtClean="0">
                <a:solidFill>
                  <a:srgbClr val="FFFFFF"/>
                </a:solidFill>
                <a:latin typeface="Times New Roman"/>
                <a:cs typeface="Times New Roman"/>
                <a:sym typeface="Symbol"/>
              </a:rPr>
              <a:t>x</a:t>
            </a:r>
            <a:r>
              <a:rPr lang="en-US" sz="2000" dirty="0" smtClean="0">
                <a:solidFill>
                  <a:srgbClr val="FFFFFF"/>
                </a:solidFill>
                <a:latin typeface="Times New Roman"/>
                <a:cs typeface="Times New Roman"/>
                <a:sym typeface="Symbol"/>
              </a:rPr>
              <a:t> </a:t>
            </a:r>
            <a:r>
              <a:rPr lang="en-US" sz="2000" i="1" dirty="0" err="1" smtClean="0">
                <a:solidFill>
                  <a:srgbClr val="FFFFFF"/>
                </a:solidFill>
                <a:latin typeface="Times New Roman"/>
                <a:cs typeface="Times New Roman"/>
                <a:sym typeface="Symbol"/>
              </a:rPr>
              <a:t>X</a:t>
            </a:r>
            <a:r>
              <a:rPr lang="en-US" sz="2000" i="1" baseline="-25000" dirty="0" err="1" smtClean="0">
                <a:solidFill>
                  <a:srgbClr val="FFFFFF"/>
                </a:solidFill>
                <a:latin typeface="Times New Roman"/>
                <a:cs typeface="Times New Roman"/>
                <a:sym typeface="Symbol"/>
              </a:rPr>
              <a:t>n</a:t>
            </a:r>
            <a:r>
              <a:rPr lang="en-US" sz="2000" dirty="0" smtClean="0">
                <a:solidFill>
                  <a:srgbClr val="FFFFFF"/>
                </a:solidFill>
                <a:latin typeface="Times New Roman"/>
                <a:cs typeface="Times New Roman"/>
              </a:rPr>
              <a:t> </a:t>
            </a:r>
            <a:r>
              <a:rPr lang="en-US" sz="2400" dirty="0" err="1" smtClean="0">
                <a:latin typeface="Times New Roman"/>
                <a:cs typeface="Times New Roman"/>
                <a:sym typeface="Symbol"/>
              </a:rPr>
              <a:t></a:t>
            </a:r>
            <a:r>
              <a:rPr lang="en-US" sz="2400" dirty="0" smtClean="0">
                <a:latin typeface="Times New Roman"/>
                <a:cs typeface="Times New Roman"/>
                <a:sym typeface="Symbol"/>
              </a:rPr>
              <a:t> R</a:t>
            </a:r>
          </a:p>
        </p:txBody>
      </p:sp>
      <p:sp>
        <p:nvSpPr>
          <p:cNvPr id="50" name="TextBox 49"/>
          <p:cNvSpPr txBox="1"/>
          <p:nvPr/>
        </p:nvSpPr>
        <p:spPr>
          <a:xfrm>
            <a:off x="457200" y="5486400"/>
            <a:ext cx="8115300" cy="769441"/>
          </a:xfrm>
          <a:prstGeom prst="rect">
            <a:avLst/>
          </a:prstGeom>
          <a:noFill/>
        </p:spPr>
        <p:txBody>
          <a:bodyPr wrap="square" rtlCol="0">
            <a:spAutoFit/>
          </a:bodyPr>
          <a:lstStyle/>
          <a:p>
            <a:pPr defTabSz="457200"/>
            <a:r>
              <a:rPr lang="en-US" sz="2200" dirty="0" smtClean="0">
                <a:solidFill>
                  <a:srgbClr val="FFFFFF"/>
                </a:solidFill>
                <a:latin typeface="Times New Roman"/>
                <a:cs typeface="Times New Roman"/>
              </a:rPr>
              <a:t>A mechanism induces a game of incomplete information, which has the same type spaces and action spaces, and has utilities:</a:t>
            </a:r>
            <a:endParaRPr lang="en-US" sz="2200" dirty="0">
              <a:solidFill>
                <a:srgbClr val="FFFFFF"/>
              </a:solidFill>
              <a:latin typeface="Times New Roman"/>
              <a:cs typeface="Times New Roman"/>
            </a:endParaRPr>
          </a:p>
        </p:txBody>
      </p:sp>
      <p:grpSp>
        <p:nvGrpSpPr>
          <p:cNvPr id="3" name="Group 17"/>
          <p:cNvGrpSpPr/>
          <p:nvPr/>
        </p:nvGrpSpPr>
        <p:grpSpPr>
          <a:xfrm>
            <a:off x="164067" y="1613813"/>
            <a:ext cx="661433" cy="2146300"/>
            <a:chOff x="391305" y="1930400"/>
            <a:chExt cx="661433" cy="2146300"/>
          </a:xfrm>
        </p:grpSpPr>
        <p:sp>
          <p:nvSpPr>
            <p:cNvPr id="15" name="Left Bracket 14"/>
            <p:cNvSpPr/>
            <p:nvPr/>
          </p:nvSpPr>
          <p:spPr>
            <a:xfrm>
              <a:off x="836838" y="1930400"/>
              <a:ext cx="215900" cy="21463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FFFFFF"/>
                </a:solidFill>
                <a:latin typeface="Times New Roman"/>
                <a:cs typeface="Times New Roman"/>
              </a:endParaRPr>
            </a:p>
          </p:txBody>
        </p:sp>
        <p:sp>
          <p:nvSpPr>
            <p:cNvPr id="16" name="TextBox 15"/>
            <p:cNvSpPr txBox="1"/>
            <p:nvPr/>
          </p:nvSpPr>
          <p:spPr>
            <a:xfrm rot="16200000">
              <a:off x="175880" y="2799251"/>
              <a:ext cx="800182" cy="369332"/>
            </a:xfrm>
            <a:prstGeom prst="rect">
              <a:avLst/>
            </a:prstGeom>
            <a:noFill/>
          </p:spPr>
          <p:txBody>
            <a:bodyPr wrap="none" rtlCol="0">
              <a:spAutoFit/>
            </a:bodyPr>
            <a:lstStyle/>
            <a:p>
              <a:pPr defTabSz="457200"/>
              <a:r>
                <a:rPr lang="en-US" dirty="0" smtClean="0">
                  <a:solidFill>
                    <a:srgbClr val="FFFFFF"/>
                  </a:solidFill>
                  <a:latin typeface="Times New Roman"/>
                  <a:cs typeface="Times New Roman"/>
                </a:rPr>
                <a:t>setting</a:t>
              </a:r>
              <a:endParaRPr lang="en-US" dirty="0">
                <a:solidFill>
                  <a:srgbClr val="FFFFFF"/>
                </a:solidFill>
                <a:latin typeface="Times New Roman"/>
                <a:cs typeface="Times New Roman"/>
              </a:endParaRPr>
            </a:p>
          </p:txBody>
        </p:sp>
      </p:grpSp>
      <p:grpSp>
        <p:nvGrpSpPr>
          <p:cNvPr id="4" name="Group 18"/>
          <p:cNvGrpSpPr/>
          <p:nvPr/>
        </p:nvGrpSpPr>
        <p:grpSpPr>
          <a:xfrm>
            <a:off x="87868" y="3972515"/>
            <a:ext cx="674132" cy="1293748"/>
            <a:chOff x="240268" y="4178300"/>
            <a:chExt cx="674132" cy="1293748"/>
          </a:xfrm>
        </p:grpSpPr>
        <p:sp>
          <p:nvSpPr>
            <p:cNvPr id="14" name="Left Bracket 13"/>
            <p:cNvSpPr/>
            <p:nvPr/>
          </p:nvSpPr>
          <p:spPr>
            <a:xfrm>
              <a:off x="635000" y="4178300"/>
              <a:ext cx="279400" cy="1293748"/>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FFFFFF"/>
                </a:solidFill>
                <a:latin typeface="Times New Roman"/>
                <a:cs typeface="Times New Roman"/>
              </a:endParaRPr>
            </a:p>
          </p:txBody>
        </p:sp>
        <p:sp>
          <p:nvSpPr>
            <p:cNvPr id="17" name="TextBox 16"/>
            <p:cNvSpPr txBox="1"/>
            <p:nvPr/>
          </p:nvSpPr>
          <p:spPr>
            <a:xfrm rot="16200000">
              <a:off x="-193184" y="4648200"/>
              <a:ext cx="1236236" cy="369332"/>
            </a:xfrm>
            <a:prstGeom prst="rect">
              <a:avLst/>
            </a:prstGeom>
            <a:noFill/>
          </p:spPr>
          <p:txBody>
            <a:bodyPr wrap="none" rtlCol="0">
              <a:spAutoFit/>
            </a:bodyPr>
            <a:lstStyle/>
            <a:p>
              <a:pPr defTabSz="457200"/>
              <a:r>
                <a:rPr lang="en-US" dirty="0" smtClean="0">
                  <a:solidFill>
                    <a:srgbClr val="FFFFFF"/>
                  </a:solidFill>
                  <a:latin typeface="Times New Roman"/>
                  <a:cs typeface="Times New Roman"/>
                </a:rPr>
                <a:t>mechanism</a:t>
              </a:r>
              <a:endParaRPr lang="en-US" dirty="0">
                <a:solidFill>
                  <a:srgbClr val="FFFFFF"/>
                </a:solidFill>
                <a:latin typeface="Times New Roman"/>
                <a:cs typeface="Times New Roman"/>
              </a:endParaRPr>
            </a:p>
          </p:txBody>
        </p:sp>
      </p:grpSp>
      <p:sp>
        <p:nvSpPr>
          <p:cNvPr id="20" name="Rectangular Callout 19"/>
          <p:cNvSpPr/>
          <p:nvPr/>
        </p:nvSpPr>
        <p:spPr>
          <a:xfrm>
            <a:off x="6553200" y="3352800"/>
            <a:ext cx="2667000" cy="685800"/>
          </a:xfrm>
          <a:prstGeom prst="wedgeRectCallout">
            <a:avLst>
              <a:gd name="adj1" fmla="val -90523"/>
              <a:gd name="adj2" fmla="val 365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Times New Roman"/>
                <a:cs typeface="Times New Roman"/>
              </a:rPr>
              <a:t>Mechanism is called “direct” </a:t>
            </a:r>
            <a:r>
              <a:rPr lang="en-US" dirty="0" err="1" smtClean="0">
                <a:latin typeface="Times New Roman"/>
                <a:cs typeface="Times New Roman"/>
              </a:rPr>
              <a:t>iff</a:t>
            </a:r>
            <a:r>
              <a:rPr lang="en-US" dirty="0" smtClean="0">
                <a:latin typeface="Times New Roman"/>
                <a:cs typeface="Times New Roman"/>
              </a:rPr>
              <a:t> X</a:t>
            </a:r>
            <a:r>
              <a:rPr lang="en-US" baseline="-25000" dirty="0" smtClean="0">
                <a:latin typeface="Times New Roman"/>
                <a:cs typeface="Times New Roman"/>
              </a:rPr>
              <a:t>i</a:t>
            </a:r>
            <a:r>
              <a:rPr lang="en-US" dirty="0" smtClean="0">
                <a:latin typeface="Times New Roman"/>
                <a:cs typeface="Times New Roman"/>
              </a:rPr>
              <a:t>=T</a:t>
            </a:r>
            <a:r>
              <a:rPr lang="en-US" baseline="-25000" dirty="0" smtClean="0">
                <a:latin typeface="Times New Roman"/>
                <a:cs typeface="Times New Roman"/>
              </a:rPr>
              <a:t>i</a:t>
            </a:r>
            <a:r>
              <a:rPr lang="en-US" dirty="0" smtClean="0">
                <a:latin typeface="Times New Roman"/>
                <a:cs typeface="Times New Roman"/>
              </a:rPr>
              <a:t>, for all </a:t>
            </a:r>
            <a:r>
              <a:rPr lang="en-US" dirty="0" err="1" smtClean="0">
                <a:latin typeface="Times New Roman"/>
                <a:cs typeface="Times New Roman"/>
              </a:rPr>
              <a:t>i</a:t>
            </a:r>
            <a:endParaRPr lang="en-US" dirty="0">
              <a:latin typeface="Times New Roman"/>
              <a:cs typeface="Times New Roman"/>
            </a:endParaRPr>
          </a:p>
        </p:txBody>
      </p:sp>
      <p:pic>
        <p:nvPicPr>
          <p:cNvPr id="82946" name="Picture 2"/>
          <p:cNvPicPr>
            <a:picLocks noChangeAspect="1" noChangeArrowheads="1"/>
          </p:cNvPicPr>
          <p:nvPr/>
        </p:nvPicPr>
        <p:blipFill>
          <a:blip r:embed="rId3"/>
          <a:srcRect/>
          <a:stretch>
            <a:fillRect/>
          </a:stretch>
        </p:blipFill>
        <p:spPr bwMode="auto">
          <a:xfrm>
            <a:off x="990600" y="6096000"/>
            <a:ext cx="8240713" cy="838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bldLvl="4"/>
      <p:bldP spid="50"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68300" y="-50800"/>
            <a:ext cx="8559800" cy="1371600"/>
          </a:xfrm>
        </p:spPr>
        <p:txBody>
          <a:bodyPr>
            <a:normAutofit/>
          </a:bodyPr>
          <a:lstStyle/>
          <a:p>
            <a:pPr algn="ctr"/>
            <a:r>
              <a:rPr lang="en-US" sz="3200" dirty="0" smtClean="0">
                <a:solidFill>
                  <a:srgbClr val="FFFDCB"/>
                </a:solidFill>
                <a:latin typeface="Times New Roman"/>
                <a:cs typeface="Times New Roman"/>
              </a:rPr>
              <a:t>Incentive Compatibility of Direct Mechanisms</a:t>
            </a:r>
            <a:endParaRPr lang="en-US" sz="3200" dirty="0">
              <a:solidFill>
                <a:srgbClr val="FFFDCB"/>
              </a:solidFill>
              <a:latin typeface="Times New Roman"/>
              <a:cs typeface="Times New Roman"/>
            </a:endParaRPr>
          </a:p>
        </p:txBody>
      </p:sp>
      <p:sp>
        <p:nvSpPr>
          <p:cNvPr id="13" name="TextBox 12"/>
          <p:cNvSpPr txBox="1"/>
          <p:nvPr/>
        </p:nvSpPr>
        <p:spPr>
          <a:xfrm>
            <a:off x="4578350" y="6960513"/>
            <a:ext cx="8064500" cy="430887"/>
          </a:xfrm>
          <a:prstGeom prst="rect">
            <a:avLst/>
          </a:prstGeom>
          <a:noFill/>
        </p:spPr>
        <p:txBody>
          <a:bodyPr wrap="square" rtlCol="0">
            <a:spAutoFit/>
          </a:bodyPr>
          <a:lstStyle/>
          <a:p>
            <a:pPr defTabSz="457200">
              <a:buFont typeface="Heiti SC Light"/>
              <a:buChar char="●"/>
            </a:pPr>
            <a:endParaRPr lang="en-US" sz="2200" dirty="0">
              <a:solidFill>
                <a:srgbClr val="49B1FF"/>
              </a:solidFill>
              <a:latin typeface="Times New Roman"/>
              <a:cs typeface="Times New Roman"/>
            </a:endParaRPr>
          </a:p>
        </p:txBody>
      </p:sp>
      <p:sp>
        <p:nvSpPr>
          <p:cNvPr id="33" name="TextBox 32"/>
          <p:cNvSpPr txBox="1"/>
          <p:nvPr/>
        </p:nvSpPr>
        <p:spPr>
          <a:xfrm>
            <a:off x="228600" y="1067713"/>
            <a:ext cx="8803698" cy="5663088"/>
          </a:xfrm>
          <a:prstGeom prst="rect">
            <a:avLst/>
          </a:prstGeom>
          <a:noFill/>
        </p:spPr>
        <p:txBody>
          <a:bodyPr wrap="square" rtlCol="0">
            <a:spAutoFit/>
          </a:bodyPr>
          <a:lstStyle/>
          <a:p>
            <a:pPr defTabSz="457200">
              <a:spcAft>
                <a:spcPts val="1200"/>
              </a:spcAft>
              <a:buFontTx/>
              <a:buChar char="-"/>
            </a:pPr>
            <a:r>
              <a:rPr lang="en-US" sz="2200" dirty="0" smtClean="0">
                <a:solidFill>
                  <a:srgbClr val="FFFFFF"/>
                </a:solidFill>
                <a:latin typeface="Times New Roman"/>
                <a:cs typeface="Times New Roman"/>
              </a:rPr>
              <a:t> Indirect mechanisms are analyzed by studying the properties of the Dominant Strategy, ex-post Nash or Bayesian Nash </a:t>
            </a:r>
            <a:r>
              <a:rPr lang="en-US" sz="2200" dirty="0" err="1" smtClean="0">
                <a:solidFill>
                  <a:srgbClr val="FFFFFF"/>
                </a:solidFill>
                <a:latin typeface="Times New Roman"/>
                <a:cs typeface="Times New Roman"/>
              </a:rPr>
              <a:t>equilibria</a:t>
            </a:r>
            <a:r>
              <a:rPr lang="en-US" sz="2200" dirty="0" smtClean="0">
                <a:solidFill>
                  <a:srgbClr val="FFFFFF"/>
                </a:solidFill>
                <a:latin typeface="Times New Roman"/>
                <a:cs typeface="Times New Roman"/>
              </a:rPr>
              <a:t> of the incomplete information games they induce.</a:t>
            </a:r>
          </a:p>
          <a:p>
            <a:pPr defTabSz="457200">
              <a:spcAft>
                <a:spcPts val="1200"/>
              </a:spcAft>
              <a:buFontTx/>
              <a:buChar char="-"/>
            </a:pPr>
            <a:r>
              <a:rPr lang="en-US" sz="2200" dirty="0" smtClean="0">
                <a:solidFill>
                  <a:srgbClr val="FFFFFF"/>
                </a:solidFill>
                <a:latin typeface="Times New Roman"/>
                <a:cs typeface="Times New Roman"/>
              </a:rPr>
              <a:t> When analyzing direct mechanisms we will be interested in whether </a:t>
            </a:r>
            <a:r>
              <a:rPr lang="en-US" sz="2200" dirty="0" err="1" smtClean="0">
                <a:solidFill>
                  <a:srgbClr val="FFFFFF"/>
                </a:solidFill>
                <a:latin typeface="Times New Roman"/>
                <a:cs typeface="Times New Roman"/>
              </a:rPr>
              <a:t>truthtelling</a:t>
            </a:r>
            <a:r>
              <a:rPr lang="en-US" sz="2200" dirty="0" smtClean="0">
                <a:solidFill>
                  <a:srgbClr val="FFFFFF"/>
                </a:solidFill>
                <a:latin typeface="Times New Roman"/>
                <a:cs typeface="Times New Roman"/>
              </a:rPr>
              <a:t> is an equilibrium, </a:t>
            </a:r>
            <a:r>
              <a:rPr lang="en-US" sz="2200" dirty="0" smtClean="0">
                <a:solidFill>
                  <a:srgbClr val="FFFFFF"/>
                </a:solidFill>
                <a:cs typeface="Times New Roman"/>
              </a:rPr>
              <a:t>i.e. whether strategies </a:t>
            </a:r>
            <a:r>
              <a:rPr lang="en-US" sz="2200" i="1" dirty="0" err="1" smtClean="0">
                <a:solidFill>
                  <a:srgbClr val="FFFFFF"/>
                </a:solidFill>
                <a:cs typeface="Times New Roman"/>
              </a:rPr>
              <a:t>s</a:t>
            </a:r>
            <a:r>
              <a:rPr lang="en-US" sz="2200" i="1" baseline="-25000" dirty="0" err="1" smtClean="0">
                <a:solidFill>
                  <a:srgbClr val="FFFFFF"/>
                </a:solidFill>
                <a:cs typeface="Times New Roman"/>
              </a:rPr>
              <a:t>i</a:t>
            </a:r>
            <a:r>
              <a:rPr lang="en-US" sz="2200" dirty="0" err="1" smtClean="0">
                <a:solidFill>
                  <a:srgbClr val="FFFFFF"/>
                </a:solidFill>
                <a:cs typeface="Times New Roman"/>
              </a:rPr>
              <a:t>(</a:t>
            </a:r>
            <a:r>
              <a:rPr lang="en-US" sz="2200" i="1" dirty="0" err="1" smtClean="0">
                <a:solidFill>
                  <a:srgbClr val="FFFFFF"/>
                </a:solidFill>
                <a:cs typeface="Times New Roman"/>
              </a:rPr>
              <a:t>t</a:t>
            </a:r>
            <a:r>
              <a:rPr lang="en-US" sz="2200" i="1" baseline="-25000" dirty="0" err="1" smtClean="0">
                <a:solidFill>
                  <a:srgbClr val="FFFFFF"/>
                </a:solidFill>
                <a:cs typeface="Times New Roman"/>
              </a:rPr>
              <a:t>i</a:t>
            </a:r>
            <a:r>
              <a:rPr lang="en-US" sz="2200" dirty="0" smtClean="0">
                <a:solidFill>
                  <a:srgbClr val="FFFFFF"/>
                </a:solidFill>
                <a:cs typeface="Times New Roman"/>
              </a:rPr>
              <a:t>)</a:t>
            </a:r>
            <a:r>
              <a:rPr lang="en-US" sz="2200" i="1" dirty="0" smtClean="0">
                <a:solidFill>
                  <a:srgbClr val="FFFFFF"/>
                </a:solidFill>
                <a:cs typeface="Times New Roman"/>
              </a:rPr>
              <a:t>=</a:t>
            </a:r>
            <a:r>
              <a:rPr lang="en-US" sz="2200" i="1" dirty="0" err="1" smtClean="0">
                <a:solidFill>
                  <a:srgbClr val="FFFFFF"/>
                </a:solidFill>
                <a:cs typeface="Times New Roman"/>
              </a:rPr>
              <a:t>t</a:t>
            </a:r>
            <a:r>
              <a:rPr lang="en-US" sz="2200" i="1" baseline="-25000" dirty="0" err="1" smtClean="0">
                <a:solidFill>
                  <a:srgbClr val="FFFFFF"/>
                </a:solidFill>
                <a:cs typeface="Times New Roman"/>
              </a:rPr>
              <a:t>i</a:t>
            </a:r>
            <a:r>
              <a:rPr lang="en-US" sz="2200" i="1" dirty="0" smtClean="0">
                <a:solidFill>
                  <a:srgbClr val="FFFFFF"/>
                </a:solidFill>
                <a:cs typeface="Times New Roman"/>
              </a:rPr>
              <a:t> </a:t>
            </a:r>
            <a:r>
              <a:rPr lang="en-US" sz="2200" dirty="0" smtClean="0">
                <a:solidFill>
                  <a:srgbClr val="FFFFFF"/>
                </a:solidFill>
                <a:cs typeface="Times New Roman"/>
              </a:rPr>
              <a:t>for all </a:t>
            </a:r>
            <a:r>
              <a:rPr lang="en-US" sz="2200" dirty="0" err="1" smtClean="0">
                <a:solidFill>
                  <a:srgbClr val="FFFFFF"/>
                </a:solidFill>
                <a:cs typeface="Times New Roman"/>
              </a:rPr>
              <a:t>i</a:t>
            </a:r>
            <a:r>
              <a:rPr lang="en-US" sz="2200" dirty="0" smtClean="0">
                <a:solidFill>
                  <a:srgbClr val="FFFFFF"/>
                </a:solidFill>
                <a:cs typeface="Times New Roman"/>
              </a:rPr>
              <a:t> comprise an equilibrium, distinguishing the following types of direct mechanisms:</a:t>
            </a:r>
            <a:endParaRPr lang="en-US" sz="2200" dirty="0" smtClean="0">
              <a:solidFill>
                <a:srgbClr val="FFFFFF"/>
              </a:solidFill>
              <a:latin typeface="Times New Roman"/>
              <a:cs typeface="Times New Roman"/>
            </a:endParaRPr>
          </a:p>
          <a:p>
            <a:pPr defTabSz="457200">
              <a:spcAft>
                <a:spcPts val="1200"/>
              </a:spcAft>
              <a:buFontTx/>
              <a:buChar char="-"/>
            </a:pPr>
            <a:endParaRPr lang="en-US" sz="800" dirty="0" smtClean="0">
              <a:solidFill>
                <a:srgbClr val="FFFFFF"/>
              </a:solidFill>
              <a:latin typeface="Times New Roman"/>
              <a:cs typeface="Times New Roman"/>
            </a:endParaRPr>
          </a:p>
          <a:p>
            <a:pPr defTabSz="457200">
              <a:spcAft>
                <a:spcPts val="1200"/>
              </a:spcAft>
            </a:pPr>
            <a:r>
              <a:rPr lang="en-US" sz="2200" b="1" dirty="0" smtClean="0">
                <a:solidFill>
                  <a:srgbClr val="3366FF"/>
                </a:solidFill>
                <a:latin typeface="Times New Roman"/>
                <a:cs typeface="Times New Roman"/>
              </a:rPr>
              <a:t>Def:</a:t>
            </a:r>
            <a:r>
              <a:rPr lang="en-US" sz="2200" dirty="0" smtClean="0">
                <a:solidFill>
                  <a:srgbClr val="FFFFFF"/>
                </a:solidFill>
                <a:latin typeface="Times New Roman"/>
                <a:cs typeface="Times New Roman"/>
              </a:rPr>
              <a:t> A direct mechanism (</a:t>
            </a:r>
            <a:r>
              <a:rPr lang="en-US" sz="2200" i="1" dirty="0" err="1" smtClean="0">
                <a:solidFill>
                  <a:srgbClr val="FFFFFF"/>
                </a:solidFill>
                <a:latin typeface="Times New Roman"/>
                <a:cs typeface="Times New Roman"/>
              </a:rPr>
              <a:t>x</a:t>
            </a:r>
            <a:r>
              <a:rPr lang="en-US" sz="2200" dirty="0" smtClean="0">
                <a:solidFill>
                  <a:srgbClr val="FFFFFF"/>
                </a:solidFill>
                <a:latin typeface="Times New Roman"/>
                <a:cs typeface="Times New Roman"/>
              </a:rPr>
              <a:t>, </a:t>
            </a:r>
            <a:r>
              <a:rPr lang="en-US" sz="2200" i="1" dirty="0" err="1" smtClean="0">
                <a:solidFill>
                  <a:srgbClr val="FFFFFF"/>
                </a:solidFill>
                <a:latin typeface="Times New Roman"/>
                <a:cs typeface="Times New Roman"/>
              </a:rPr>
              <a:t>p</a:t>
            </a:r>
            <a:r>
              <a:rPr lang="en-US" sz="2200" dirty="0" smtClean="0">
                <a:solidFill>
                  <a:srgbClr val="FFFFFF"/>
                </a:solidFill>
                <a:latin typeface="Times New Roman"/>
                <a:cs typeface="Times New Roman"/>
              </a:rPr>
              <a:t>) is </a:t>
            </a:r>
            <a:r>
              <a:rPr lang="en-US" sz="2200" b="1" i="1" dirty="0" smtClean="0">
                <a:solidFill>
                  <a:srgbClr val="3366FF"/>
                </a:solidFill>
                <a:latin typeface="Times New Roman"/>
                <a:cs typeface="Times New Roman"/>
              </a:rPr>
              <a:t>Dominant Strategy Incentive Compatible (DSIC) </a:t>
            </a:r>
            <a:r>
              <a:rPr lang="en-US" sz="2200" dirty="0" err="1" smtClean="0">
                <a:solidFill>
                  <a:srgbClr val="FFFFFF"/>
                </a:solidFill>
                <a:latin typeface="Times New Roman"/>
                <a:cs typeface="Times New Roman"/>
              </a:rPr>
              <a:t>iff</a:t>
            </a:r>
            <a:r>
              <a:rPr lang="en-US" sz="2200" dirty="0" smtClean="0">
                <a:solidFill>
                  <a:srgbClr val="FFFFFF"/>
                </a:solidFill>
                <a:latin typeface="Times New Roman"/>
                <a:cs typeface="Times New Roman"/>
              </a:rPr>
              <a:t> truth-telling  is a dominant strategy equilibrium, i.e.</a:t>
            </a:r>
          </a:p>
          <a:p>
            <a:pPr defTabSz="457200">
              <a:spcAft>
                <a:spcPts val="1200"/>
              </a:spcAft>
            </a:pPr>
            <a:endParaRPr lang="en-US" sz="800" dirty="0" smtClean="0">
              <a:solidFill>
                <a:srgbClr val="FFFFFF"/>
              </a:solidFill>
              <a:latin typeface="Times New Roman"/>
              <a:cs typeface="Times New Roman"/>
            </a:endParaRPr>
          </a:p>
          <a:p>
            <a:pPr defTabSz="457200">
              <a:spcAft>
                <a:spcPts val="1200"/>
              </a:spcAft>
            </a:pPr>
            <a:endParaRPr lang="en-US" sz="800" dirty="0" smtClean="0">
              <a:solidFill>
                <a:srgbClr val="FFFFFF"/>
              </a:solidFill>
              <a:latin typeface="Times New Roman"/>
              <a:cs typeface="Times New Roman"/>
            </a:endParaRPr>
          </a:p>
          <a:p>
            <a:pPr defTabSz="457200">
              <a:spcAft>
                <a:spcPts val="1200"/>
              </a:spcAft>
            </a:pPr>
            <a:r>
              <a:rPr lang="en-US" sz="2200" b="1" dirty="0" smtClean="0">
                <a:solidFill>
                  <a:srgbClr val="3366FF"/>
                </a:solidFill>
                <a:cs typeface="Times New Roman"/>
              </a:rPr>
              <a:t>Def:</a:t>
            </a:r>
            <a:r>
              <a:rPr lang="en-US" sz="2200" dirty="0" smtClean="0">
                <a:solidFill>
                  <a:srgbClr val="FFFFFF"/>
                </a:solidFill>
                <a:cs typeface="Times New Roman"/>
              </a:rPr>
              <a:t> A direct mechanism (</a:t>
            </a:r>
            <a:r>
              <a:rPr lang="en-US" sz="2200" i="1" dirty="0" err="1" smtClean="0">
                <a:solidFill>
                  <a:srgbClr val="FFFFFF"/>
                </a:solidFill>
                <a:cs typeface="Times New Roman"/>
              </a:rPr>
              <a:t>x</a:t>
            </a:r>
            <a:r>
              <a:rPr lang="en-US" sz="2200" dirty="0" smtClean="0">
                <a:solidFill>
                  <a:srgbClr val="FFFFFF"/>
                </a:solidFill>
                <a:cs typeface="Times New Roman"/>
              </a:rPr>
              <a:t>, </a:t>
            </a:r>
            <a:r>
              <a:rPr lang="en-US" sz="2200" i="1" dirty="0" err="1" smtClean="0">
                <a:solidFill>
                  <a:srgbClr val="FFFFFF"/>
                </a:solidFill>
                <a:cs typeface="Times New Roman"/>
              </a:rPr>
              <a:t>p</a:t>
            </a:r>
            <a:r>
              <a:rPr lang="en-US" sz="2200" dirty="0" smtClean="0">
                <a:solidFill>
                  <a:srgbClr val="FFFFFF"/>
                </a:solidFill>
                <a:cs typeface="Times New Roman"/>
              </a:rPr>
              <a:t>) is </a:t>
            </a:r>
            <a:r>
              <a:rPr lang="en-US" sz="2200" b="1" i="1" dirty="0" smtClean="0">
                <a:solidFill>
                  <a:srgbClr val="3366FF"/>
                </a:solidFill>
                <a:cs typeface="Times New Roman"/>
              </a:rPr>
              <a:t>Bayesian Incentive Compatible (BIC)</a:t>
            </a:r>
            <a:r>
              <a:rPr lang="en-US" sz="2200" dirty="0" smtClean="0">
                <a:solidFill>
                  <a:srgbClr val="FFFFFF"/>
                </a:solidFill>
                <a:cs typeface="Times New Roman"/>
              </a:rPr>
              <a:t> </a:t>
            </a:r>
            <a:r>
              <a:rPr lang="en-US" sz="2200" dirty="0" err="1" smtClean="0">
                <a:solidFill>
                  <a:srgbClr val="FFFFFF"/>
                </a:solidFill>
                <a:cs typeface="Times New Roman"/>
              </a:rPr>
              <a:t>iff</a:t>
            </a:r>
            <a:r>
              <a:rPr lang="en-US" sz="2200" dirty="0" smtClean="0">
                <a:solidFill>
                  <a:srgbClr val="FFFFFF"/>
                </a:solidFill>
                <a:cs typeface="Times New Roman"/>
              </a:rPr>
              <a:t> truth-telling is a Bayesian Nash equilibrium, i.e.</a:t>
            </a:r>
          </a:p>
          <a:p>
            <a:pPr defTabSz="457200">
              <a:spcAft>
                <a:spcPts val="1200"/>
              </a:spcAft>
            </a:pPr>
            <a:endParaRPr lang="en-US" sz="2200" dirty="0" smtClean="0">
              <a:solidFill>
                <a:srgbClr val="FFFFFF"/>
              </a:solidFill>
              <a:latin typeface="Times New Roman"/>
              <a:cs typeface="Times New Roman"/>
            </a:endParaRPr>
          </a:p>
        </p:txBody>
      </p:sp>
      <p:pic>
        <p:nvPicPr>
          <p:cNvPr id="141318" name="Picture 6"/>
          <p:cNvPicPr>
            <a:picLocks noChangeAspect="1" noChangeArrowheads="1"/>
          </p:cNvPicPr>
          <p:nvPr/>
        </p:nvPicPr>
        <p:blipFill>
          <a:blip r:embed="rId3"/>
          <a:srcRect/>
          <a:stretch>
            <a:fillRect/>
          </a:stretch>
        </p:blipFill>
        <p:spPr bwMode="auto">
          <a:xfrm>
            <a:off x="533400" y="4660900"/>
            <a:ext cx="9040813" cy="812800"/>
          </a:xfrm>
          <a:prstGeom prst="rect">
            <a:avLst/>
          </a:prstGeom>
          <a:noFill/>
          <a:ln w="9525">
            <a:noFill/>
            <a:miter lim="800000"/>
            <a:headEnd/>
            <a:tailEnd/>
          </a:ln>
          <a:effectLst/>
        </p:spPr>
      </p:pic>
      <p:pic>
        <p:nvPicPr>
          <p:cNvPr id="141319" name="Picture 7"/>
          <p:cNvPicPr>
            <a:picLocks noChangeAspect="1" noChangeArrowheads="1"/>
          </p:cNvPicPr>
          <p:nvPr/>
        </p:nvPicPr>
        <p:blipFill>
          <a:blip r:embed="rId4"/>
          <a:srcRect/>
          <a:stretch>
            <a:fillRect/>
          </a:stretch>
        </p:blipFill>
        <p:spPr bwMode="auto">
          <a:xfrm>
            <a:off x="381000" y="6019800"/>
            <a:ext cx="9904413" cy="81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3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1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Implementation (in general settings)</a:t>
            </a:r>
            <a:endParaRPr lang="en-US" sz="3600" dirty="0">
              <a:solidFill>
                <a:srgbClr val="FFFDCB"/>
              </a:solidFill>
              <a:latin typeface="Times New Roman"/>
              <a:cs typeface="Times New Roman"/>
            </a:endParaRPr>
          </a:p>
        </p:txBody>
      </p:sp>
      <p:grpSp>
        <p:nvGrpSpPr>
          <p:cNvPr id="2" name="Group 34"/>
          <p:cNvGrpSpPr/>
          <p:nvPr/>
        </p:nvGrpSpPr>
        <p:grpSpPr>
          <a:xfrm>
            <a:off x="609600" y="1405235"/>
            <a:ext cx="8534400" cy="400110"/>
            <a:chOff x="228600" y="1638300"/>
            <a:chExt cx="8534400" cy="400110"/>
          </a:xfrm>
        </p:grpSpPr>
        <p:sp>
          <p:nvSpPr>
            <p:cNvPr id="26" name="TextBox 25"/>
            <p:cNvSpPr txBox="1"/>
            <p:nvPr/>
          </p:nvSpPr>
          <p:spPr>
            <a:xfrm>
              <a:off x="228600" y="1638300"/>
              <a:ext cx="8534400" cy="400110"/>
            </a:xfrm>
            <a:prstGeom prst="rect">
              <a:avLst/>
            </a:prstGeom>
            <a:noFill/>
          </p:spPr>
          <p:txBody>
            <a:bodyPr wrap="square" rtlCol="0">
              <a:spAutoFit/>
            </a:bodyPr>
            <a:lstStyle/>
            <a:p>
              <a:pPr defTabSz="457200"/>
              <a:r>
                <a:rPr lang="en-US" sz="2000" dirty="0" smtClean="0">
                  <a:solidFill>
                    <a:srgbClr val="FFFFFF"/>
                  </a:solidFill>
                </a:rPr>
                <a:t>Suppose                                          is </a:t>
              </a:r>
              <a:r>
                <a:rPr lang="en-US" sz="2000" dirty="0" smtClean="0">
                  <a:solidFill>
                    <a:srgbClr val="FFFFFF"/>
                  </a:solidFill>
                </a:rPr>
                <a:t>some allocation rule.</a:t>
              </a:r>
              <a:endParaRPr lang="en-US" sz="2000" dirty="0">
                <a:solidFill>
                  <a:srgbClr val="FFFFFF"/>
                </a:solidFill>
              </a:endParaRPr>
            </a:p>
          </p:txBody>
        </p:sp>
        <p:pic>
          <p:nvPicPr>
            <p:cNvPr id="27" name="Picture 26" descr="latex-image-1.pdf"/>
            <p:cNvPicPr>
              <a:picLocks noChangeAspect="1"/>
            </p:cNvPicPr>
            <p:nvPr/>
          </p:nvPicPr>
          <p:blipFill>
            <a:blip r:embed="rId3"/>
            <a:stretch>
              <a:fillRect/>
            </a:stretch>
          </p:blipFill>
          <p:spPr>
            <a:xfrm>
              <a:off x="1285572" y="1727200"/>
              <a:ext cx="2413000" cy="279400"/>
            </a:xfrm>
            <a:prstGeom prst="rect">
              <a:avLst/>
            </a:prstGeom>
          </p:spPr>
        </p:pic>
      </p:grpSp>
      <p:grpSp>
        <p:nvGrpSpPr>
          <p:cNvPr id="3" name="Group 13"/>
          <p:cNvGrpSpPr/>
          <p:nvPr/>
        </p:nvGrpSpPr>
        <p:grpSpPr>
          <a:xfrm>
            <a:off x="1905000" y="3605598"/>
            <a:ext cx="5664200" cy="1200329"/>
            <a:chOff x="800100" y="3948668"/>
            <a:chExt cx="5664200" cy="1200329"/>
          </a:xfrm>
        </p:grpSpPr>
        <p:sp>
          <p:nvSpPr>
            <p:cNvPr id="12" name="TextBox 11"/>
            <p:cNvSpPr txBox="1"/>
            <p:nvPr/>
          </p:nvSpPr>
          <p:spPr>
            <a:xfrm>
              <a:off x="800100" y="3948668"/>
              <a:ext cx="5194300" cy="1200329"/>
            </a:xfrm>
            <a:prstGeom prst="rect">
              <a:avLst/>
            </a:prstGeom>
            <a:noFill/>
          </p:spPr>
          <p:txBody>
            <a:bodyPr wrap="square" rtlCol="0">
              <a:spAutoFit/>
            </a:bodyPr>
            <a:lstStyle/>
            <a:p>
              <a:pPr defTabSz="457200"/>
              <a:r>
                <a:rPr lang="en-US" i="1" dirty="0" smtClean="0">
                  <a:solidFill>
                    <a:srgbClr val="49B1FF"/>
                  </a:solidFill>
                </a:rPr>
                <a:t>Ex: </a:t>
              </a:r>
              <a:r>
                <a:rPr lang="en-US" i="1" dirty="0" err="1" smtClean="0">
                  <a:solidFill>
                    <a:srgbClr val="FFFFFF"/>
                  </a:solidFill>
                </a:rPr>
                <a:t>Vickrey’s</a:t>
              </a:r>
              <a:r>
                <a:rPr lang="en-US" i="1" dirty="0" smtClean="0">
                  <a:solidFill>
                    <a:srgbClr val="FFFFFF"/>
                  </a:solidFill>
                </a:rPr>
                <a:t> auction implements the maximum social welfare function in dominant strategies, because                    is a dominant strategy equilibrium, and maximum social welfare is achieved at this equilibrium.   </a:t>
              </a:r>
              <a:endParaRPr lang="en-US" i="1" dirty="0">
                <a:solidFill>
                  <a:srgbClr val="FFFFFF"/>
                </a:solidFill>
              </a:endParaRPr>
            </a:p>
          </p:txBody>
        </p:sp>
        <p:pic>
          <p:nvPicPr>
            <p:cNvPr id="13" name="Picture 12" descr="latex-image-1.pdf"/>
            <p:cNvPicPr>
              <a:picLocks noChangeAspect="1"/>
            </p:cNvPicPr>
            <p:nvPr/>
          </p:nvPicPr>
          <p:blipFill>
            <a:blip r:embed="rId4"/>
            <a:stretch>
              <a:fillRect/>
            </a:stretch>
          </p:blipFill>
          <p:spPr>
            <a:xfrm>
              <a:off x="5372100" y="4313198"/>
              <a:ext cx="1092200" cy="279400"/>
            </a:xfrm>
            <a:prstGeom prst="rect">
              <a:avLst/>
            </a:prstGeom>
          </p:spPr>
        </p:pic>
      </p:grpSp>
      <p:sp>
        <p:nvSpPr>
          <p:cNvPr id="17" name="TextBox 16"/>
          <p:cNvSpPr txBox="1"/>
          <p:nvPr/>
        </p:nvSpPr>
        <p:spPr>
          <a:xfrm>
            <a:off x="622300" y="4123035"/>
            <a:ext cx="7632700" cy="400110"/>
          </a:xfrm>
          <a:prstGeom prst="rect">
            <a:avLst/>
          </a:prstGeom>
          <a:noFill/>
        </p:spPr>
        <p:txBody>
          <a:bodyPr wrap="square" rtlCol="0">
            <a:spAutoFit/>
          </a:bodyPr>
          <a:lstStyle/>
          <a:p>
            <a:pPr defTabSz="457200"/>
            <a:r>
              <a:rPr lang="en-US" sz="2000" dirty="0" smtClean="0">
                <a:solidFill>
                  <a:srgbClr val="FFFFFF"/>
                </a:solidFill>
              </a:rPr>
              <a:t>Similarly we can define </a:t>
            </a:r>
            <a:r>
              <a:rPr lang="en-US" sz="2000" dirty="0" smtClean="0">
                <a:solidFill>
                  <a:srgbClr val="FFFF00"/>
                </a:solidFill>
              </a:rPr>
              <a:t>ex-post Nash/Bayesian Nash implementation</a:t>
            </a:r>
            <a:r>
              <a:rPr lang="en-US" sz="2000" dirty="0" smtClean="0">
                <a:solidFill>
                  <a:srgbClr val="FFFFFF"/>
                </a:solidFill>
              </a:rPr>
              <a:t>.</a:t>
            </a:r>
            <a:endParaRPr lang="en-US" sz="2000" dirty="0">
              <a:solidFill>
                <a:srgbClr val="FFFF00"/>
              </a:solidFill>
            </a:endParaRPr>
          </a:p>
        </p:txBody>
      </p:sp>
      <p:sp>
        <p:nvSpPr>
          <p:cNvPr id="22" name="TextBox 21"/>
          <p:cNvSpPr txBox="1"/>
          <p:nvPr/>
        </p:nvSpPr>
        <p:spPr>
          <a:xfrm>
            <a:off x="152400" y="5562600"/>
            <a:ext cx="9144000" cy="1200329"/>
          </a:xfrm>
          <a:prstGeom prst="rect">
            <a:avLst/>
          </a:prstGeom>
          <a:noFill/>
        </p:spPr>
        <p:txBody>
          <a:bodyPr wrap="square" rtlCol="0">
            <a:spAutoFit/>
          </a:bodyPr>
          <a:lstStyle/>
          <a:p>
            <a:pPr defTabSz="457200"/>
            <a:r>
              <a:rPr lang="en-US" dirty="0" smtClean="0">
                <a:solidFill>
                  <a:srgbClr val="49B1FF"/>
                </a:solidFill>
              </a:rPr>
              <a:t>Remarks:</a:t>
            </a:r>
            <a:r>
              <a:rPr lang="en-US" dirty="0" smtClean="0"/>
              <a:t> 1. </a:t>
            </a:r>
            <a:r>
              <a:rPr lang="en-US" dirty="0" smtClean="0">
                <a:solidFill>
                  <a:srgbClr val="FFFFFF"/>
                </a:solidFill>
              </a:rPr>
              <a:t>We only require that for </a:t>
            </a:r>
            <a:r>
              <a:rPr lang="en-US" b="1" i="1" dirty="0" smtClean="0">
                <a:solidFill>
                  <a:srgbClr val="49B1FF"/>
                </a:solidFill>
              </a:rPr>
              <a:t>some </a:t>
            </a:r>
            <a:r>
              <a:rPr lang="en-US" dirty="0" smtClean="0">
                <a:solidFill>
                  <a:srgbClr val="FFFFFF"/>
                </a:solidFill>
              </a:rPr>
              <a:t>equilibrium                                                                </a:t>
            </a:r>
            <a:br>
              <a:rPr lang="en-US" dirty="0" smtClean="0">
                <a:solidFill>
                  <a:srgbClr val="FFFFFF"/>
                </a:solidFill>
              </a:rPr>
            </a:br>
            <a:r>
              <a:rPr lang="en-US" dirty="0" smtClean="0">
                <a:solidFill>
                  <a:srgbClr val="FFFFFF"/>
                </a:solidFill>
              </a:rPr>
              <a:t>                    and allow other equilibria to exist.   </a:t>
            </a:r>
          </a:p>
          <a:p>
            <a:pPr defTabSz="457200"/>
            <a:r>
              <a:rPr lang="en-US" dirty="0" smtClean="0">
                <a:solidFill>
                  <a:srgbClr val="FFFFFF"/>
                </a:solidFill>
              </a:rPr>
              <a:t>		2. Concept generalizes </a:t>
            </a:r>
            <a:r>
              <a:rPr lang="en-US" dirty="0" err="1" smtClean="0">
                <a:solidFill>
                  <a:srgbClr val="FFFFFF"/>
                </a:solidFill>
              </a:rPr>
              <a:t>implementability</a:t>
            </a:r>
            <a:r>
              <a:rPr lang="en-US" dirty="0" smtClean="0">
                <a:solidFill>
                  <a:srgbClr val="FFFFFF"/>
                </a:solidFill>
              </a:rPr>
              <a:t> (from earlier in this slide-deck) to general </a:t>
            </a:r>
            <a:br>
              <a:rPr lang="en-US" dirty="0" smtClean="0">
                <a:solidFill>
                  <a:srgbClr val="FFFFFF"/>
                </a:solidFill>
              </a:rPr>
            </a:br>
            <a:r>
              <a:rPr lang="en-US" dirty="0" smtClean="0">
                <a:solidFill>
                  <a:srgbClr val="FFFFFF"/>
                </a:solidFill>
              </a:rPr>
              <a:t>		    mechanism design settings.                                                                                                                          </a:t>
            </a:r>
            <a:endParaRPr lang="en-US" dirty="0">
              <a:solidFill>
                <a:srgbClr val="49B1FF"/>
              </a:solidFill>
            </a:endParaRPr>
          </a:p>
        </p:txBody>
      </p:sp>
      <p:grpSp>
        <p:nvGrpSpPr>
          <p:cNvPr id="5" name="Group 10"/>
          <p:cNvGrpSpPr/>
          <p:nvPr/>
        </p:nvGrpSpPr>
        <p:grpSpPr>
          <a:xfrm>
            <a:off x="609600" y="2256135"/>
            <a:ext cx="7632700" cy="1323439"/>
            <a:chOff x="876300" y="2844800"/>
            <a:chExt cx="7632700" cy="1323439"/>
          </a:xfrm>
          <a:noFill/>
        </p:grpSpPr>
        <p:sp>
          <p:nvSpPr>
            <p:cNvPr id="36" name="TextBox 35"/>
            <p:cNvSpPr txBox="1"/>
            <p:nvPr/>
          </p:nvSpPr>
          <p:spPr>
            <a:xfrm>
              <a:off x="876300" y="2844800"/>
              <a:ext cx="7632700" cy="1323439"/>
            </a:xfrm>
            <a:prstGeom prst="rect">
              <a:avLst/>
            </a:prstGeom>
            <a:grpFill/>
          </p:spPr>
          <p:txBody>
            <a:bodyPr wrap="square" rtlCol="0">
              <a:spAutoFit/>
            </a:bodyPr>
            <a:lstStyle/>
            <a:p>
              <a:pPr defTabSz="457200"/>
              <a:r>
                <a:rPr lang="en-US" sz="2000" dirty="0" smtClean="0">
                  <a:solidFill>
                    <a:srgbClr val="49B1FF"/>
                  </a:solidFill>
                </a:rPr>
                <a:t>Def:</a:t>
              </a:r>
              <a:r>
                <a:rPr lang="en-US" sz="2000" dirty="0" smtClean="0">
                  <a:solidFill>
                    <a:srgbClr val="FFFFFF"/>
                  </a:solidFill>
                </a:rPr>
                <a:t> We say that a mechanism (</a:t>
              </a:r>
              <a:r>
                <a:rPr lang="en-US" sz="2000" i="1" dirty="0" err="1" smtClean="0">
                  <a:solidFill>
                    <a:srgbClr val="FFFFFF"/>
                  </a:solidFill>
                </a:rPr>
                <a:t>x</a:t>
              </a:r>
              <a:r>
                <a:rPr lang="en-US" sz="2000" dirty="0" smtClean="0">
                  <a:solidFill>
                    <a:srgbClr val="FFFFFF"/>
                  </a:solidFill>
                </a:rPr>
                <a:t>, </a:t>
              </a:r>
              <a:r>
                <a:rPr lang="en-US" sz="2000" i="1" dirty="0" err="1" smtClean="0">
                  <a:solidFill>
                    <a:srgbClr val="FFFFFF"/>
                  </a:solidFill>
                </a:rPr>
                <a:t>p</a:t>
              </a:r>
              <a:r>
                <a:rPr lang="en-US" sz="2000" dirty="0" smtClean="0">
                  <a:solidFill>
                    <a:srgbClr val="FFFFFF"/>
                  </a:solidFill>
                </a:rPr>
                <a:t>) implements </a:t>
              </a:r>
              <a:r>
                <a:rPr lang="en-US" sz="2000" i="1" dirty="0" err="1" smtClean="0">
                  <a:solidFill>
                    <a:srgbClr val="FFFFFF"/>
                  </a:solidFill>
                </a:rPr>
                <a:t>f</a:t>
              </a:r>
              <a:r>
                <a:rPr lang="en-US" sz="2000" dirty="0" smtClean="0">
                  <a:solidFill>
                    <a:srgbClr val="FFFFFF"/>
                  </a:solidFill>
                </a:rPr>
                <a:t>  in </a:t>
              </a:r>
              <a:r>
                <a:rPr lang="en-US" sz="2000" dirty="0" smtClean="0">
                  <a:solidFill>
                    <a:srgbClr val="FFFF00"/>
                  </a:solidFill>
                </a:rPr>
                <a:t>dominant strategies </a:t>
              </a:r>
              <a:r>
                <a:rPr lang="en-US" sz="2000" dirty="0" smtClean="0">
                  <a:solidFill>
                    <a:srgbClr val="FFFFFF"/>
                  </a:solidFill>
                </a:rPr>
                <a:t>if for </a:t>
              </a:r>
              <a:r>
                <a:rPr lang="en-US" sz="2000" b="1" i="1" dirty="0" smtClean="0">
                  <a:solidFill>
                    <a:srgbClr val="49B1FF"/>
                  </a:solidFill>
                </a:rPr>
                <a:t>some</a:t>
              </a:r>
              <a:r>
                <a:rPr lang="en-US" sz="2000" dirty="0" smtClean="0">
                  <a:solidFill>
                    <a:srgbClr val="FFFFFF"/>
                  </a:solidFill>
                </a:rPr>
                <a:t> dominant strategy equilibrium                    of the induced game, we have that for all </a:t>
              </a:r>
            </a:p>
            <a:p>
              <a:pPr defTabSz="457200"/>
              <a:r>
                <a:rPr lang="en-US" sz="2000" dirty="0" smtClean="0">
                  <a:solidFill>
                    <a:srgbClr val="FFFFFF"/>
                  </a:solidFill>
                </a:rPr>
                <a:t>                                                                                </a:t>
              </a:r>
              <a:endParaRPr lang="en-US" sz="2000" dirty="0">
                <a:solidFill>
                  <a:srgbClr val="FFFF00"/>
                </a:solidFill>
              </a:endParaRPr>
            </a:p>
          </p:txBody>
        </p:sp>
        <p:pic>
          <p:nvPicPr>
            <p:cNvPr id="38" name="Picture 37" descr="latex-image-1.pdf"/>
            <p:cNvPicPr>
              <a:picLocks noChangeAspect="1"/>
            </p:cNvPicPr>
            <p:nvPr/>
          </p:nvPicPr>
          <p:blipFill>
            <a:blip r:embed="rId5"/>
            <a:stretch>
              <a:fillRect/>
            </a:stretch>
          </p:blipFill>
          <p:spPr>
            <a:xfrm>
              <a:off x="5321300" y="3289300"/>
              <a:ext cx="1066800" cy="203200"/>
            </a:xfrm>
            <a:prstGeom prst="rect">
              <a:avLst/>
            </a:prstGeom>
            <a:grpFill/>
          </p:spPr>
        </p:pic>
        <p:pic>
          <p:nvPicPr>
            <p:cNvPr id="39" name="Picture 38" descr="latex-image-1.pdf"/>
            <p:cNvPicPr>
              <a:picLocks noChangeAspect="1"/>
            </p:cNvPicPr>
            <p:nvPr/>
          </p:nvPicPr>
          <p:blipFill>
            <a:blip r:embed="rId6"/>
            <a:stretch>
              <a:fillRect/>
            </a:stretch>
          </p:blipFill>
          <p:spPr>
            <a:xfrm>
              <a:off x="3721100" y="3556000"/>
              <a:ext cx="1016000" cy="254000"/>
            </a:xfrm>
            <a:prstGeom prst="rect">
              <a:avLst/>
            </a:prstGeom>
            <a:grpFill/>
          </p:spPr>
        </p:pic>
      </p:grpSp>
      <p:grpSp>
        <p:nvGrpSpPr>
          <p:cNvPr id="6" name="Group 48"/>
          <p:cNvGrpSpPr/>
          <p:nvPr/>
        </p:nvGrpSpPr>
        <p:grpSpPr>
          <a:xfrm>
            <a:off x="1905000" y="3513435"/>
            <a:ext cx="3225800" cy="1933496"/>
            <a:chOff x="3803649" y="2209463"/>
            <a:chExt cx="3225800" cy="1933496"/>
          </a:xfrm>
        </p:grpSpPr>
        <p:grpSp>
          <p:nvGrpSpPr>
            <p:cNvPr id="7" name="Group 29"/>
            <p:cNvGrpSpPr/>
            <p:nvPr/>
          </p:nvGrpSpPr>
          <p:grpSpPr>
            <a:xfrm>
              <a:off x="3803649" y="2209463"/>
              <a:ext cx="2971802" cy="1287164"/>
              <a:chOff x="3803649" y="2209463"/>
              <a:chExt cx="2971802" cy="1287164"/>
            </a:xfrm>
            <a:noFill/>
          </p:grpSpPr>
          <p:sp>
            <p:nvSpPr>
              <p:cNvPr id="19" name="Left Brace 18"/>
              <p:cNvSpPr/>
              <p:nvPr/>
            </p:nvSpPr>
            <p:spPr>
              <a:xfrm rot="16200000">
                <a:off x="5137150" y="875962"/>
                <a:ext cx="304800" cy="2971802"/>
              </a:xfrm>
              <a:prstGeom prst="leftBrace">
                <a:avLst>
                  <a:gd name="adj1" fmla="val 8333"/>
                  <a:gd name="adj2" fmla="val 51688"/>
                </a:avLst>
              </a:prstGeom>
              <a:grpFill/>
              <a:ln>
                <a:solidFill>
                  <a:srgbClr val="49B1FF"/>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srgbClr val="FFFFFF"/>
                  </a:solidFill>
                </a:endParaRPr>
              </a:p>
            </p:txBody>
          </p:sp>
          <p:cxnSp>
            <p:nvCxnSpPr>
              <p:cNvPr id="21" name="Straight Connector 20"/>
              <p:cNvCxnSpPr>
                <a:stCxn id="19" idx="1"/>
              </p:cNvCxnSpPr>
              <p:nvPr/>
            </p:nvCxnSpPr>
            <p:spPr>
              <a:xfrm rot="16200000" flipH="1">
                <a:off x="4918699" y="2935277"/>
                <a:ext cx="982365" cy="140335"/>
              </a:xfrm>
              <a:prstGeom prst="line">
                <a:avLst/>
              </a:prstGeom>
              <a:grpFill/>
              <a:ln>
                <a:solidFill>
                  <a:srgbClr val="49B1FF"/>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4210049" y="3496628"/>
              <a:ext cx="2819400" cy="646331"/>
            </a:xfrm>
            <a:prstGeom prst="rect">
              <a:avLst/>
            </a:prstGeom>
            <a:noFill/>
          </p:spPr>
          <p:txBody>
            <a:bodyPr wrap="square" rtlCol="0">
              <a:spAutoFit/>
            </a:bodyPr>
            <a:lstStyle/>
            <a:p>
              <a:pPr algn="ctr" defTabSz="457200"/>
              <a:r>
                <a:rPr lang="en-US" dirty="0" smtClean="0">
                  <a:solidFill>
                    <a:srgbClr val="49B1FF"/>
                  </a:solidFill>
                </a:rPr>
                <a:t>outcome of the mechanism at equilibrium</a:t>
              </a:r>
              <a:endParaRPr lang="en-US" dirty="0">
                <a:solidFill>
                  <a:srgbClr val="49B1FF"/>
                </a:solidFill>
              </a:endParaRPr>
            </a:p>
          </p:txBody>
        </p:sp>
      </p:grpSp>
      <p:grpSp>
        <p:nvGrpSpPr>
          <p:cNvPr id="8" name="Group 47"/>
          <p:cNvGrpSpPr/>
          <p:nvPr/>
        </p:nvGrpSpPr>
        <p:grpSpPr>
          <a:xfrm>
            <a:off x="5359398" y="3539868"/>
            <a:ext cx="3314702" cy="1907063"/>
            <a:chOff x="2120899" y="3492164"/>
            <a:chExt cx="3314702" cy="1907063"/>
          </a:xfrm>
        </p:grpSpPr>
        <p:sp>
          <p:nvSpPr>
            <p:cNvPr id="34" name="Left Brace 33"/>
            <p:cNvSpPr/>
            <p:nvPr/>
          </p:nvSpPr>
          <p:spPr>
            <a:xfrm rot="16200000">
              <a:off x="2633452" y="2979611"/>
              <a:ext cx="257597" cy="1282703"/>
            </a:xfrm>
            <a:prstGeom prst="leftBrace">
              <a:avLst>
                <a:gd name="adj1" fmla="val 8333"/>
                <a:gd name="adj2" fmla="val 51688"/>
              </a:avLst>
            </a:prstGeom>
            <a:noFill/>
            <a:ln>
              <a:solidFill>
                <a:srgbClr val="49B1FF"/>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dirty="0">
                <a:solidFill>
                  <a:srgbClr val="FFFFFF"/>
                </a:solidFill>
              </a:endParaRPr>
            </a:p>
          </p:txBody>
        </p:sp>
        <p:cxnSp>
          <p:nvCxnSpPr>
            <p:cNvPr id="41" name="Straight Connector 40"/>
            <p:cNvCxnSpPr>
              <a:stCxn id="34" idx="1"/>
            </p:cNvCxnSpPr>
            <p:nvPr/>
          </p:nvCxnSpPr>
          <p:spPr>
            <a:xfrm rot="16200000" flipH="1">
              <a:off x="2585835" y="3947829"/>
              <a:ext cx="1003135" cy="606998"/>
            </a:xfrm>
            <a:prstGeom prst="line">
              <a:avLst/>
            </a:prstGeom>
            <a:noFill/>
            <a:ln>
              <a:solidFill>
                <a:srgbClr val="49B1FF"/>
              </a:solidFill>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578101" y="4752896"/>
              <a:ext cx="2857500" cy="646331"/>
            </a:xfrm>
            <a:prstGeom prst="rect">
              <a:avLst/>
            </a:prstGeom>
            <a:noFill/>
          </p:spPr>
          <p:txBody>
            <a:bodyPr wrap="square" rtlCol="0">
              <a:spAutoFit/>
            </a:bodyPr>
            <a:lstStyle/>
            <a:p>
              <a:pPr defTabSz="457200"/>
              <a:r>
                <a:rPr lang="en-US" dirty="0" smtClean="0">
                  <a:solidFill>
                    <a:srgbClr val="49B1FF"/>
                  </a:solidFill>
                </a:rPr>
                <a:t>outcome of the </a:t>
              </a:r>
              <a:r>
                <a:rPr lang="en-US" dirty="0" smtClean="0">
                  <a:solidFill>
                    <a:srgbClr val="49B1FF"/>
                  </a:solidFill>
                </a:rPr>
                <a:t>allocation </a:t>
              </a:r>
              <a:r>
                <a:rPr lang="en-US" dirty="0" smtClean="0">
                  <a:solidFill>
                    <a:srgbClr val="49B1FF"/>
                  </a:solidFill>
                </a:rPr>
                <a:t>function on true types</a:t>
              </a:r>
              <a:endParaRPr lang="en-US" dirty="0">
                <a:solidFill>
                  <a:srgbClr val="49B1FF"/>
                </a:solidFill>
              </a:endParaRPr>
            </a:p>
          </p:txBody>
        </p:sp>
      </p:grpSp>
      <p:pic>
        <p:nvPicPr>
          <p:cNvPr id="29" name="Picture 28" descr="latex-image-1.pdf"/>
          <p:cNvPicPr>
            <a:picLocks noChangeAspect="1"/>
          </p:cNvPicPr>
          <p:nvPr/>
        </p:nvPicPr>
        <p:blipFill>
          <a:blip r:embed="rId7"/>
          <a:stretch>
            <a:fillRect/>
          </a:stretch>
        </p:blipFill>
        <p:spPr>
          <a:xfrm>
            <a:off x="1663700" y="3081635"/>
            <a:ext cx="6172200" cy="787400"/>
          </a:xfrm>
          <a:prstGeom prst="rect">
            <a:avLst/>
          </a:prstGeom>
        </p:spPr>
      </p:pic>
      <p:pic>
        <p:nvPicPr>
          <p:cNvPr id="105474" name="Picture 2"/>
          <p:cNvPicPr>
            <a:picLocks noChangeAspect="1" noChangeArrowheads="1"/>
          </p:cNvPicPr>
          <p:nvPr/>
        </p:nvPicPr>
        <p:blipFill>
          <a:blip r:embed="rId8"/>
          <a:srcRect/>
          <a:stretch>
            <a:fillRect/>
          </a:stretch>
        </p:blipFill>
        <p:spPr bwMode="auto">
          <a:xfrm>
            <a:off x="5067300" y="5372100"/>
            <a:ext cx="5054600" cy="78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4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uiExpand="1"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81000" y="25400"/>
            <a:ext cx="8229600" cy="1371600"/>
          </a:xfrm>
          <a:prstGeom prst="rect">
            <a:avLst/>
          </a:prstGeom>
        </p:spPr>
        <p:txBody>
          <a:bodyPr vert="horz" lIns="91440" tIns="45720" rIns="91440" bIns="45720" rtlCol="0" anchor="ctr">
            <a:normAutofit/>
          </a:bodyPr>
          <a:lstStyle/>
          <a:p>
            <a:pPr algn="ctr" defTabSz="457200">
              <a:spcBef>
                <a:spcPct val="0"/>
              </a:spcBef>
              <a:defRPr/>
            </a:pPr>
            <a:r>
              <a:rPr lang="en-US" sz="3600" dirty="0" smtClean="0">
                <a:solidFill>
                  <a:srgbClr val="FFFDCB"/>
                </a:solidFill>
                <a:cs typeface="Times New Roman"/>
              </a:rPr>
              <a:t>The Revelation Principle (DSE to DSIC)</a:t>
            </a:r>
            <a:endParaRPr lang="en-US" sz="3600" dirty="0">
              <a:solidFill>
                <a:srgbClr val="FFFDCB"/>
              </a:solidFill>
              <a:cs typeface="Times New Roman"/>
            </a:endParaRPr>
          </a:p>
        </p:txBody>
      </p:sp>
      <p:sp>
        <p:nvSpPr>
          <p:cNvPr id="12" name="TextBox 11"/>
          <p:cNvSpPr txBox="1"/>
          <p:nvPr/>
        </p:nvSpPr>
        <p:spPr>
          <a:xfrm>
            <a:off x="228600" y="1701800"/>
            <a:ext cx="8610600" cy="2462212"/>
          </a:xfrm>
          <a:prstGeom prst="rect">
            <a:avLst/>
          </a:prstGeom>
          <a:noFill/>
        </p:spPr>
        <p:txBody>
          <a:bodyPr wrap="square" rtlCol="0">
            <a:spAutoFit/>
          </a:bodyPr>
          <a:lstStyle/>
          <a:p>
            <a:pPr defTabSz="457200"/>
            <a:r>
              <a:rPr lang="en-US" sz="2200" dirty="0" smtClean="0">
                <a:solidFill>
                  <a:srgbClr val="49B1FF"/>
                </a:solidFill>
              </a:rPr>
              <a:t>Theorem: </a:t>
            </a:r>
            <a:r>
              <a:rPr lang="en-US" sz="2200" dirty="0" smtClean="0">
                <a:solidFill>
                  <a:srgbClr val="FFFFFF"/>
                </a:solidFill>
              </a:rPr>
              <a:t>If there is an arbitrary mechanism that implements some allocation rule </a:t>
            </a:r>
            <a:r>
              <a:rPr lang="en-US" sz="2200" i="1" dirty="0" err="1" smtClean="0">
                <a:solidFill>
                  <a:srgbClr val="FFFFFF"/>
                </a:solidFill>
              </a:rPr>
              <a:t>f</a:t>
            </a:r>
            <a:r>
              <a:rPr lang="en-US" sz="2200" dirty="0" smtClean="0">
                <a:solidFill>
                  <a:srgbClr val="FFFFFF"/>
                </a:solidFill>
              </a:rPr>
              <a:t>  in dominant strategies, then there is also a direct, DSIC mechanism that implements  </a:t>
            </a:r>
            <a:r>
              <a:rPr lang="en-US" sz="2200" i="1" dirty="0" err="1" smtClean="0">
                <a:solidFill>
                  <a:srgbClr val="FFFFFF"/>
                </a:solidFill>
              </a:rPr>
              <a:t>f</a:t>
            </a:r>
            <a:r>
              <a:rPr lang="en-US" sz="2200" dirty="0" smtClean="0">
                <a:solidFill>
                  <a:srgbClr val="FFFFFF"/>
                </a:solidFill>
              </a:rPr>
              <a:t>. </a:t>
            </a:r>
          </a:p>
          <a:p>
            <a:pPr defTabSz="457200"/>
            <a:endParaRPr lang="en-US" sz="2200" dirty="0" smtClean="0">
              <a:solidFill>
                <a:srgbClr val="FFFFFF"/>
              </a:solidFill>
            </a:endParaRPr>
          </a:p>
          <a:p>
            <a:pPr defTabSz="457200"/>
            <a:r>
              <a:rPr lang="en-US" sz="2200" dirty="0" smtClean="0">
                <a:solidFill>
                  <a:srgbClr val="FFFFFF"/>
                </a:solidFill>
              </a:rPr>
              <a:t>Moreover, the payments of the players in the direct mechanism are identical to those of the original mechanism, at equilibrium, </a:t>
            </a:r>
            <a:r>
              <a:rPr lang="en-US" sz="2200" dirty="0" err="1" smtClean="0">
                <a:solidFill>
                  <a:srgbClr val="FFFFFF"/>
                </a:solidFill>
              </a:rPr>
              <a:t>pointwise</a:t>
            </a:r>
            <a:r>
              <a:rPr lang="en-US" sz="2200" dirty="0" smtClean="0">
                <a:solidFill>
                  <a:srgbClr val="FFFFFF"/>
                </a:solidFill>
              </a:rPr>
              <a:t> with respect to </a:t>
            </a:r>
            <a:r>
              <a:rPr lang="en-US" sz="2200" i="1" dirty="0" smtClean="0">
                <a:solidFill>
                  <a:srgbClr val="FFFFFF"/>
                </a:solidFill>
              </a:rPr>
              <a:t>t</a:t>
            </a:r>
            <a:r>
              <a:rPr lang="en-US" sz="2200" baseline="-25000" dirty="0" smtClean="0">
                <a:solidFill>
                  <a:srgbClr val="FFFFFF"/>
                </a:solidFill>
              </a:rPr>
              <a:t>1</a:t>
            </a:r>
            <a:r>
              <a:rPr lang="en-US" sz="2200" dirty="0" smtClean="0">
                <a:solidFill>
                  <a:srgbClr val="FFFFFF"/>
                </a:solidFill>
              </a:rPr>
              <a:t>,…,</a:t>
            </a:r>
            <a:r>
              <a:rPr lang="en-US" sz="2200" i="1" dirty="0" smtClean="0">
                <a:solidFill>
                  <a:srgbClr val="FFFFFF"/>
                </a:solidFill>
              </a:rPr>
              <a:t>t</a:t>
            </a:r>
            <a:r>
              <a:rPr lang="en-US" sz="2200" i="1" baseline="-25000" dirty="0" smtClean="0">
                <a:solidFill>
                  <a:srgbClr val="FFFFFF"/>
                </a:solidFill>
              </a:rPr>
              <a:t>n</a:t>
            </a:r>
            <a:r>
              <a:rPr lang="en-US" sz="2200" dirty="0" smtClean="0">
                <a:solidFill>
                  <a:srgbClr val="FFFFFF"/>
                </a:solidFill>
              </a:rPr>
              <a:t>.</a:t>
            </a:r>
            <a:endParaRPr lang="en-US" sz="2200" dirty="0">
              <a:solidFill>
                <a:srgbClr val="49B1FF"/>
              </a:solidFill>
            </a:endParaRPr>
          </a:p>
        </p:txBody>
      </p:sp>
      <p:sp>
        <p:nvSpPr>
          <p:cNvPr id="7" name="TextBox 6"/>
          <p:cNvSpPr txBox="1"/>
          <p:nvPr/>
        </p:nvSpPr>
        <p:spPr>
          <a:xfrm>
            <a:off x="381000" y="4833610"/>
            <a:ext cx="3530600" cy="430887"/>
          </a:xfrm>
          <a:prstGeom prst="rect">
            <a:avLst/>
          </a:prstGeom>
          <a:noFill/>
        </p:spPr>
        <p:txBody>
          <a:bodyPr wrap="square" rtlCol="0">
            <a:spAutoFit/>
          </a:bodyPr>
          <a:lstStyle/>
          <a:p>
            <a:pPr defTabSz="457200"/>
            <a:r>
              <a:rPr lang="en-US" sz="2200" dirty="0" smtClean="0">
                <a:solidFill>
                  <a:srgbClr val="49B1FF"/>
                </a:solidFill>
              </a:rPr>
              <a:t>Proof idea: </a:t>
            </a:r>
            <a:r>
              <a:rPr lang="en-US" sz="2200" b="1" i="1" dirty="0" smtClean="0">
                <a:solidFill>
                  <a:srgbClr val="FFFF00"/>
                </a:solidFill>
              </a:rPr>
              <a:t>Simulation</a:t>
            </a:r>
            <a:endParaRPr lang="en-US" sz="2200" b="1"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2"/>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81000" y="25400"/>
            <a:ext cx="8229600" cy="1371600"/>
          </a:xfrm>
          <a:prstGeom prst="rect">
            <a:avLst/>
          </a:prstGeom>
        </p:spPr>
        <p:txBody>
          <a:bodyPr vert="horz" lIns="91440" tIns="45720" rIns="91440" bIns="45720" rtlCol="0" anchor="ctr">
            <a:normAutofit/>
          </a:bodyPr>
          <a:lstStyle/>
          <a:p>
            <a:pPr algn="ctr" defTabSz="457200">
              <a:spcBef>
                <a:spcPct val="0"/>
              </a:spcBef>
              <a:defRPr/>
            </a:pPr>
            <a:r>
              <a:rPr lang="en-US" sz="3600" dirty="0" smtClean="0">
                <a:solidFill>
                  <a:srgbClr val="FFFDCB"/>
                </a:solidFill>
                <a:cs typeface="Times New Roman"/>
              </a:rPr>
              <a:t>Proof by Picture:</a:t>
            </a:r>
            <a:endParaRPr lang="en-US" sz="3600" dirty="0">
              <a:solidFill>
                <a:srgbClr val="FFFDCB"/>
              </a:solidFill>
              <a:cs typeface="Times New Roman"/>
            </a:endParaRPr>
          </a:p>
        </p:txBody>
      </p:sp>
      <p:sp>
        <p:nvSpPr>
          <p:cNvPr id="8" name="Rounded Rectangle 7"/>
          <p:cNvSpPr/>
          <p:nvPr/>
        </p:nvSpPr>
        <p:spPr>
          <a:xfrm>
            <a:off x="1409700" y="2120900"/>
            <a:ext cx="5994400" cy="32131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9B1FF"/>
              </a:solidFill>
            </a:endParaRPr>
          </a:p>
        </p:txBody>
      </p:sp>
      <p:sp>
        <p:nvSpPr>
          <p:cNvPr id="46" name="Rounded Rectangle 45"/>
          <p:cNvSpPr/>
          <p:nvPr/>
        </p:nvSpPr>
        <p:spPr>
          <a:xfrm>
            <a:off x="2032000" y="3798094"/>
            <a:ext cx="4724400" cy="1294606"/>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original </a:t>
            </a:r>
            <a:r>
              <a:rPr lang="en-US" dirty="0" smtClean="0">
                <a:solidFill>
                  <a:srgbClr val="FFFFFF"/>
                </a:solidFill>
              </a:rPr>
              <a:t>mechanism (indirect)</a:t>
            </a:r>
            <a:endParaRPr lang="en-US" dirty="0">
              <a:solidFill>
                <a:srgbClr val="FFFFFF"/>
              </a:solidFill>
            </a:endParaRPr>
          </a:p>
        </p:txBody>
      </p:sp>
      <p:cxnSp>
        <p:nvCxnSpPr>
          <p:cNvPr id="47" name="Straight Connector 46"/>
          <p:cNvCxnSpPr/>
          <p:nvPr/>
        </p:nvCxnSpPr>
        <p:spPr>
          <a:xfrm rot="5400000">
            <a:off x="4051300" y="5372100"/>
            <a:ext cx="5588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grpSp>
        <p:nvGrpSpPr>
          <p:cNvPr id="2" name="Group 61"/>
          <p:cNvGrpSpPr/>
          <p:nvPr/>
        </p:nvGrpSpPr>
        <p:grpSpPr>
          <a:xfrm>
            <a:off x="2108200" y="2299494"/>
            <a:ext cx="4565650" cy="431800"/>
            <a:chOff x="2108200" y="2299494"/>
            <a:chExt cx="4565650" cy="431800"/>
          </a:xfrm>
        </p:grpSpPr>
        <p:grpSp>
          <p:nvGrpSpPr>
            <p:cNvPr id="3" name="Group 37"/>
            <p:cNvGrpSpPr/>
            <p:nvPr/>
          </p:nvGrpSpPr>
          <p:grpSpPr>
            <a:xfrm>
              <a:off x="2108200" y="2312194"/>
              <a:ext cx="419100" cy="419100"/>
              <a:chOff x="2108200" y="2312194"/>
              <a:chExt cx="419100" cy="419100"/>
            </a:xfrm>
          </p:grpSpPr>
          <p:sp>
            <p:nvSpPr>
              <p:cNvPr id="20" name="Rectangle 19"/>
              <p:cNvSpPr/>
              <p:nvPr/>
            </p:nvSpPr>
            <p:spPr>
              <a:xfrm>
                <a:off x="2108200" y="2312194"/>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6" name="Picture 25" descr="latex-image-1.pdf"/>
              <p:cNvPicPr>
                <a:picLocks noChangeAspect="1"/>
              </p:cNvPicPr>
              <p:nvPr/>
            </p:nvPicPr>
            <p:blipFill>
              <a:blip r:embed="rId3"/>
              <a:stretch>
                <a:fillRect/>
              </a:stretch>
            </p:blipFill>
            <p:spPr>
              <a:xfrm>
                <a:off x="2222500" y="2444750"/>
                <a:ext cx="254000" cy="190500"/>
              </a:xfrm>
              <a:prstGeom prst="rect">
                <a:avLst/>
              </a:prstGeom>
            </p:spPr>
          </p:pic>
        </p:grpSp>
        <p:grpSp>
          <p:nvGrpSpPr>
            <p:cNvPr id="4" name="Group 36"/>
            <p:cNvGrpSpPr/>
            <p:nvPr/>
          </p:nvGrpSpPr>
          <p:grpSpPr>
            <a:xfrm>
              <a:off x="3149600" y="2311400"/>
              <a:ext cx="419100" cy="419100"/>
              <a:chOff x="2819400" y="2311400"/>
              <a:chExt cx="419100" cy="419100"/>
            </a:xfrm>
          </p:grpSpPr>
          <p:sp>
            <p:nvSpPr>
              <p:cNvPr id="22" name="Rectangle 21"/>
              <p:cNvSpPr/>
              <p:nvPr/>
            </p:nvSpPr>
            <p:spPr>
              <a:xfrm>
                <a:off x="2819400" y="2311400"/>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7" name="Picture 26" descr="latex-image-1.pdf"/>
              <p:cNvPicPr>
                <a:picLocks noChangeAspect="1"/>
              </p:cNvPicPr>
              <p:nvPr/>
            </p:nvPicPr>
            <p:blipFill>
              <a:blip r:embed="rId4"/>
              <a:stretch>
                <a:fillRect/>
              </a:stretch>
            </p:blipFill>
            <p:spPr>
              <a:xfrm>
                <a:off x="2921000" y="2444750"/>
                <a:ext cx="254000" cy="190500"/>
              </a:xfrm>
              <a:prstGeom prst="rect">
                <a:avLst/>
              </a:prstGeom>
            </p:spPr>
          </p:pic>
        </p:grpSp>
        <p:grpSp>
          <p:nvGrpSpPr>
            <p:cNvPr id="5" name="Group 38"/>
            <p:cNvGrpSpPr/>
            <p:nvPr/>
          </p:nvGrpSpPr>
          <p:grpSpPr>
            <a:xfrm>
              <a:off x="6254750" y="2299494"/>
              <a:ext cx="419100" cy="419100"/>
              <a:chOff x="6254750" y="2299494"/>
              <a:chExt cx="419100" cy="419100"/>
            </a:xfrm>
          </p:grpSpPr>
          <p:sp>
            <p:nvSpPr>
              <p:cNvPr id="25" name="Rectangle 24"/>
              <p:cNvSpPr/>
              <p:nvPr/>
            </p:nvSpPr>
            <p:spPr>
              <a:xfrm>
                <a:off x="6254750" y="2299494"/>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8" name="Picture 27" descr="latex-image-1.pdf"/>
              <p:cNvPicPr>
                <a:picLocks noChangeAspect="1"/>
              </p:cNvPicPr>
              <p:nvPr/>
            </p:nvPicPr>
            <p:blipFill>
              <a:blip r:embed="rId5"/>
              <a:stretch>
                <a:fillRect/>
              </a:stretch>
            </p:blipFill>
            <p:spPr>
              <a:xfrm>
                <a:off x="6337300" y="2419350"/>
                <a:ext cx="279400" cy="190500"/>
              </a:xfrm>
              <a:prstGeom prst="rect">
                <a:avLst/>
              </a:prstGeom>
            </p:spPr>
          </p:pic>
        </p:grpSp>
        <p:pic>
          <p:nvPicPr>
            <p:cNvPr id="51" name="Picture 50" descr="latex-image-1.pdf"/>
            <p:cNvPicPr>
              <a:picLocks noChangeAspect="1"/>
            </p:cNvPicPr>
            <p:nvPr/>
          </p:nvPicPr>
          <p:blipFill>
            <a:blip r:embed="rId6"/>
            <a:stretch>
              <a:fillRect/>
            </a:stretch>
          </p:blipFill>
          <p:spPr>
            <a:xfrm>
              <a:off x="4648200" y="2476500"/>
              <a:ext cx="635000" cy="76200"/>
            </a:xfrm>
            <a:prstGeom prst="rect">
              <a:avLst/>
            </a:prstGeom>
          </p:spPr>
        </p:pic>
      </p:grpSp>
      <p:cxnSp>
        <p:nvCxnSpPr>
          <p:cNvPr id="54" name="Straight Connector 53"/>
          <p:cNvCxnSpPr/>
          <p:nvPr/>
        </p:nvCxnSpPr>
        <p:spPr>
          <a:xfrm rot="5400000" flipH="1" flipV="1">
            <a:off x="6883400" y="1549400"/>
            <a:ext cx="104140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424612" y="885338"/>
            <a:ext cx="2946400" cy="400110"/>
          </a:xfrm>
          <a:prstGeom prst="rect">
            <a:avLst/>
          </a:prstGeom>
          <a:noFill/>
        </p:spPr>
        <p:txBody>
          <a:bodyPr wrap="square" rtlCol="0">
            <a:spAutoFit/>
          </a:bodyPr>
          <a:lstStyle/>
          <a:p>
            <a:pPr defTabSz="457200"/>
            <a:r>
              <a:rPr lang="en-US" sz="2000" dirty="0" smtClean="0">
                <a:solidFill>
                  <a:srgbClr val="49B1FF"/>
                </a:solidFill>
              </a:rPr>
              <a:t>new </a:t>
            </a:r>
            <a:r>
              <a:rPr lang="en-US" sz="2000" dirty="0" smtClean="0">
                <a:solidFill>
                  <a:srgbClr val="49B1FF"/>
                </a:solidFill>
              </a:rPr>
              <a:t>mechanism (direct)</a:t>
            </a:r>
            <a:endParaRPr lang="en-US" sz="2000" dirty="0">
              <a:solidFill>
                <a:srgbClr val="49B1FF"/>
              </a:solidFill>
            </a:endParaRPr>
          </a:p>
        </p:txBody>
      </p:sp>
      <p:grpSp>
        <p:nvGrpSpPr>
          <p:cNvPr id="7" name="Group 40"/>
          <p:cNvGrpSpPr/>
          <p:nvPr/>
        </p:nvGrpSpPr>
        <p:grpSpPr>
          <a:xfrm>
            <a:off x="2247900" y="1460500"/>
            <a:ext cx="4356100" cy="279400"/>
            <a:chOff x="2247900" y="1460500"/>
            <a:chExt cx="4356100" cy="279400"/>
          </a:xfrm>
        </p:grpSpPr>
        <p:pic>
          <p:nvPicPr>
            <p:cNvPr id="52" name="Picture 51" descr="latex-image-1.pdf"/>
            <p:cNvPicPr>
              <a:picLocks noChangeAspect="1"/>
            </p:cNvPicPr>
            <p:nvPr/>
          </p:nvPicPr>
          <p:blipFill>
            <a:blip r:embed="rId7"/>
            <a:stretch>
              <a:fillRect/>
            </a:stretch>
          </p:blipFill>
          <p:spPr>
            <a:xfrm>
              <a:off x="4660900" y="1574800"/>
              <a:ext cx="635000" cy="76200"/>
            </a:xfrm>
            <a:prstGeom prst="rect">
              <a:avLst/>
            </a:prstGeom>
          </p:spPr>
        </p:pic>
        <p:pic>
          <p:nvPicPr>
            <p:cNvPr id="37" name="Picture 36" descr="latex-image-1.pdf"/>
            <p:cNvPicPr>
              <a:picLocks noChangeAspect="1"/>
            </p:cNvPicPr>
            <p:nvPr/>
          </p:nvPicPr>
          <p:blipFill>
            <a:blip r:embed="rId8"/>
            <a:stretch>
              <a:fillRect/>
            </a:stretch>
          </p:blipFill>
          <p:spPr>
            <a:xfrm>
              <a:off x="2247900" y="1460500"/>
              <a:ext cx="228600" cy="254000"/>
            </a:xfrm>
            <a:prstGeom prst="rect">
              <a:avLst/>
            </a:prstGeom>
          </p:spPr>
        </p:pic>
        <p:pic>
          <p:nvPicPr>
            <p:cNvPr id="38" name="Picture 37" descr="latex-image-1.pdf"/>
            <p:cNvPicPr>
              <a:picLocks noChangeAspect="1"/>
            </p:cNvPicPr>
            <p:nvPr/>
          </p:nvPicPr>
          <p:blipFill>
            <a:blip r:embed="rId9"/>
            <a:stretch>
              <a:fillRect/>
            </a:stretch>
          </p:blipFill>
          <p:spPr>
            <a:xfrm>
              <a:off x="3289300" y="1473200"/>
              <a:ext cx="228600" cy="254000"/>
            </a:xfrm>
            <a:prstGeom prst="rect">
              <a:avLst/>
            </a:prstGeom>
          </p:spPr>
        </p:pic>
        <p:pic>
          <p:nvPicPr>
            <p:cNvPr id="39" name="Picture 38" descr="latex-image-1.pdf"/>
            <p:cNvPicPr>
              <a:picLocks noChangeAspect="1"/>
            </p:cNvPicPr>
            <p:nvPr/>
          </p:nvPicPr>
          <p:blipFill>
            <a:blip r:embed="rId10"/>
            <a:stretch>
              <a:fillRect/>
            </a:stretch>
          </p:blipFill>
          <p:spPr>
            <a:xfrm>
              <a:off x="6350000" y="1485900"/>
              <a:ext cx="254000" cy="254000"/>
            </a:xfrm>
            <a:prstGeom prst="rect">
              <a:avLst/>
            </a:prstGeom>
          </p:spPr>
        </p:pic>
      </p:grpSp>
      <p:grpSp>
        <p:nvGrpSpPr>
          <p:cNvPr id="9" name="Group 62"/>
          <p:cNvGrpSpPr/>
          <p:nvPr/>
        </p:nvGrpSpPr>
        <p:grpSpPr>
          <a:xfrm>
            <a:off x="1612900" y="2718594"/>
            <a:ext cx="4852988" cy="1079500"/>
            <a:chOff x="1612900" y="2718594"/>
            <a:chExt cx="4852988" cy="1079500"/>
          </a:xfrm>
        </p:grpSpPr>
        <p:cxnSp>
          <p:nvCxnSpPr>
            <p:cNvPr id="48" name="Straight Connector 47"/>
            <p:cNvCxnSpPr/>
            <p:nvPr/>
          </p:nvCxnSpPr>
          <p:spPr>
            <a:xfrm rot="5400000">
              <a:off x="1810941" y="3269853"/>
              <a:ext cx="10533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50" name="Picture 49" descr="latex-image-1.pdf"/>
            <p:cNvPicPr>
              <a:picLocks noChangeAspect="1"/>
            </p:cNvPicPr>
            <p:nvPr/>
          </p:nvPicPr>
          <p:blipFill>
            <a:blip r:embed="rId11"/>
            <a:stretch>
              <a:fillRect/>
            </a:stretch>
          </p:blipFill>
          <p:spPr>
            <a:xfrm>
              <a:off x="1612900" y="3124200"/>
              <a:ext cx="635000" cy="279400"/>
            </a:xfrm>
            <a:prstGeom prst="rect">
              <a:avLst/>
            </a:prstGeom>
          </p:spPr>
        </p:pic>
        <p:cxnSp>
          <p:nvCxnSpPr>
            <p:cNvPr id="53" name="Straight Connector 52"/>
            <p:cNvCxnSpPr/>
            <p:nvPr/>
          </p:nvCxnSpPr>
          <p:spPr>
            <a:xfrm rot="5400000">
              <a:off x="2853135" y="3270647"/>
              <a:ext cx="10533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55" name="Picture 54" descr="latex-image-1.pdf"/>
            <p:cNvPicPr>
              <a:picLocks noChangeAspect="1"/>
            </p:cNvPicPr>
            <p:nvPr/>
          </p:nvPicPr>
          <p:blipFill>
            <a:blip r:embed="rId12"/>
            <a:stretch>
              <a:fillRect/>
            </a:stretch>
          </p:blipFill>
          <p:spPr>
            <a:xfrm>
              <a:off x="2667000" y="3124200"/>
              <a:ext cx="635000" cy="279400"/>
            </a:xfrm>
            <a:prstGeom prst="rect">
              <a:avLst/>
            </a:prstGeom>
          </p:spPr>
        </p:pic>
        <p:cxnSp>
          <p:nvCxnSpPr>
            <p:cNvPr id="57" name="Straight Connector 56"/>
            <p:cNvCxnSpPr/>
            <p:nvPr/>
          </p:nvCxnSpPr>
          <p:spPr>
            <a:xfrm rot="5400000">
              <a:off x="5925741" y="3257153"/>
              <a:ext cx="10787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58" name="Picture 57" descr="latex-image-1.pdf"/>
            <p:cNvPicPr>
              <a:picLocks noChangeAspect="1"/>
            </p:cNvPicPr>
            <p:nvPr/>
          </p:nvPicPr>
          <p:blipFill>
            <a:blip r:embed="rId13"/>
            <a:stretch>
              <a:fillRect/>
            </a:stretch>
          </p:blipFill>
          <p:spPr>
            <a:xfrm>
              <a:off x="5689600" y="3162300"/>
              <a:ext cx="685800" cy="279400"/>
            </a:xfrm>
            <a:prstGeom prst="rect">
              <a:avLst/>
            </a:prstGeom>
          </p:spPr>
        </p:pic>
      </p:grpSp>
      <p:grpSp>
        <p:nvGrpSpPr>
          <p:cNvPr id="10" name="Group 63"/>
          <p:cNvGrpSpPr/>
          <p:nvPr/>
        </p:nvGrpSpPr>
        <p:grpSpPr>
          <a:xfrm>
            <a:off x="2336800" y="1753394"/>
            <a:ext cx="4127500" cy="570706"/>
            <a:chOff x="2336800" y="1753394"/>
            <a:chExt cx="4127500" cy="570706"/>
          </a:xfrm>
        </p:grpSpPr>
        <p:cxnSp>
          <p:nvCxnSpPr>
            <p:cNvPr id="59" name="Straight Connector 58"/>
            <p:cNvCxnSpPr/>
            <p:nvPr/>
          </p:nvCxnSpPr>
          <p:spPr>
            <a:xfrm rot="5400000">
              <a:off x="2064544" y="2025650"/>
              <a:ext cx="546100" cy="1588"/>
            </a:xfrm>
            <a:prstGeom prst="line">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rot="5400000">
              <a:off x="3105944" y="2038350"/>
              <a:ext cx="5461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rot="5400000">
              <a:off x="6190456" y="2050256"/>
              <a:ext cx="5461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grpSp>
      <p:pic>
        <p:nvPicPr>
          <p:cNvPr id="109570" name="Picture 2"/>
          <p:cNvPicPr>
            <a:picLocks noChangeAspect="1" noChangeArrowheads="1"/>
          </p:cNvPicPr>
          <p:nvPr/>
        </p:nvPicPr>
        <p:blipFill>
          <a:blip r:embed="rId14"/>
          <a:srcRect/>
          <a:stretch>
            <a:fillRect/>
          </a:stretch>
        </p:blipFill>
        <p:spPr bwMode="auto">
          <a:xfrm>
            <a:off x="2438400" y="5715000"/>
            <a:ext cx="5054600" cy="78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5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19100" y="1010246"/>
            <a:ext cx="8572500" cy="5509199"/>
          </a:xfrm>
          <a:prstGeom prst="rect">
            <a:avLst/>
          </a:prstGeom>
          <a:noFill/>
        </p:spPr>
        <p:txBody>
          <a:bodyPr wrap="square" rtlCol="0">
            <a:spAutoFit/>
          </a:bodyPr>
          <a:lstStyle/>
          <a:p>
            <a:pPr defTabSz="457200"/>
            <a:r>
              <a:rPr lang="en-US" sz="2200" dirty="0" smtClean="0">
                <a:solidFill>
                  <a:srgbClr val="49B1FF"/>
                </a:solidFill>
              </a:rPr>
              <a:t>Proof: </a:t>
            </a:r>
            <a:r>
              <a:rPr lang="en-US" sz="2200" dirty="0" smtClean="0">
                <a:solidFill>
                  <a:srgbClr val="FFFFFF"/>
                </a:solidFill>
              </a:rPr>
              <a:t>Let                  be a dominant strategy equilibrium of the original mechanism such that                                                               , for all    .</a:t>
            </a:r>
          </a:p>
          <a:p>
            <a:pPr defTabSz="457200"/>
            <a:r>
              <a:rPr lang="en-US" sz="2200" dirty="0" smtClean="0">
                <a:solidFill>
                  <a:srgbClr val="FFFFFF"/>
                </a:solidFill>
              </a:rPr>
              <a:t>Define a new direct mechanism as follows:</a:t>
            </a:r>
          </a:p>
          <a:p>
            <a:pPr defTabSz="457200"/>
            <a:endParaRPr lang="en-US" sz="2200" dirty="0" smtClean="0">
              <a:solidFill>
                <a:srgbClr val="FFFFFF"/>
              </a:solidFill>
            </a:endParaRPr>
          </a:p>
          <a:p>
            <a:pPr defTabSz="457200"/>
            <a:endParaRPr lang="en-US" sz="2200" dirty="0" smtClean="0">
              <a:solidFill>
                <a:srgbClr val="FFFFFF"/>
              </a:solidFill>
            </a:endParaRPr>
          </a:p>
          <a:p>
            <a:pPr defTabSz="457200"/>
            <a:r>
              <a:rPr lang="en-US" sz="2200" dirty="0" smtClean="0">
                <a:solidFill>
                  <a:srgbClr val="FFFFFF"/>
                </a:solidFill>
              </a:rPr>
              <a:t>                 </a:t>
            </a:r>
          </a:p>
          <a:p>
            <a:pPr defTabSz="457200"/>
            <a:r>
              <a:rPr lang="en-US" sz="2200" dirty="0" smtClean="0">
                <a:solidFill>
                  <a:srgbClr val="FFFFFF"/>
                </a:solidFill>
              </a:rPr>
              <a:t>Since each     is a dominant strategy for player </a:t>
            </a:r>
            <a:r>
              <a:rPr lang="en-US" sz="2200" i="1" dirty="0" err="1" smtClean="0">
                <a:solidFill>
                  <a:srgbClr val="FFFFFF"/>
                </a:solidFill>
              </a:rPr>
              <a:t>i</a:t>
            </a:r>
            <a:r>
              <a:rPr lang="en-US" sz="2200" i="1" dirty="0" smtClean="0">
                <a:solidFill>
                  <a:srgbClr val="FFFFFF"/>
                </a:solidFill>
              </a:rPr>
              <a:t> in the original mechanism</a:t>
            </a:r>
            <a:r>
              <a:rPr lang="en-US" sz="2200" dirty="0" smtClean="0">
                <a:solidFill>
                  <a:srgbClr val="FFFFFF"/>
                </a:solidFill>
              </a:rPr>
              <a:t>: for every                 , we have that</a:t>
            </a:r>
          </a:p>
          <a:p>
            <a:pPr defTabSz="457200"/>
            <a:endParaRPr lang="en-US" sz="2200" dirty="0" smtClean="0">
              <a:solidFill>
                <a:srgbClr val="FFFFFF"/>
              </a:solidFill>
            </a:endParaRPr>
          </a:p>
          <a:p>
            <a:pPr defTabSz="457200"/>
            <a:endParaRPr lang="en-US" sz="2200" dirty="0" smtClean="0">
              <a:solidFill>
                <a:srgbClr val="FFFFFF"/>
              </a:solidFill>
            </a:endParaRPr>
          </a:p>
          <a:p>
            <a:pPr defTabSz="457200"/>
            <a:r>
              <a:rPr lang="en-US" sz="2200" dirty="0" smtClean="0">
                <a:solidFill>
                  <a:srgbClr val="FFFFFF"/>
                </a:solidFill>
              </a:rPr>
              <a:t>Thus in particular this is true for  				   and                     for any  </a:t>
            </a:r>
            <a:r>
              <a:rPr lang="en-US" sz="2200" i="1" dirty="0" err="1" smtClean="0">
                <a:solidFill>
                  <a:srgbClr val="FFFFFF"/>
                </a:solidFill>
              </a:rPr>
              <a:t>t</a:t>
            </a:r>
            <a:r>
              <a:rPr lang="en-US" sz="2200" baseline="-25000" dirty="0" err="1" smtClean="0">
                <a:solidFill>
                  <a:srgbClr val="FFFFFF"/>
                </a:solidFill>
              </a:rPr>
              <a:t>-</a:t>
            </a:r>
            <a:r>
              <a:rPr lang="en-US" sz="2200" i="1" baseline="-25000" dirty="0" err="1" smtClean="0">
                <a:solidFill>
                  <a:srgbClr val="FFFFFF"/>
                </a:solidFill>
              </a:rPr>
              <a:t>i</a:t>
            </a:r>
            <a:r>
              <a:rPr lang="en-US" sz="2200" dirty="0" smtClean="0">
                <a:solidFill>
                  <a:srgbClr val="FFFFFF"/>
                </a:solidFill>
              </a:rPr>
              <a:t> and and </a:t>
            </a:r>
            <a:r>
              <a:rPr lang="en-US" sz="2200" i="1" dirty="0" err="1" smtClean="0">
                <a:solidFill>
                  <a:srgbClr val="FFFFFF"/>
                </a:solidFill>
              </a:rPr>
              <a:t>t</a:t>
            </a:r>
            <a:r>
              <a:rPr lang="en-US" sz="2200" i="1" baseline="-25000" dirty="0" err="1" smtClean="0">
                <a:solidFill>
                  <a:srgbClr val="FFFFFF"/>
                </a:solidFill>
              </a:rPr>
              <a:t>i</a:t>
            </a:r>
            <a:r>
              <a:rPr lang="en-US" sz="2200" i="1" dirty="0" smtClean="0">
                <a:solidFill>
                  <a:srgbClr val="FFFFFF"/>
                </a:solidFill>
              </a:rPr>
              <a:t>’</a:t>
            </a:r>
            <a:r>
              <a:rPr lang="en-US" sz="2200" dirty="0" smtClean="0">
                <a:solidFill>
                  <a:srgbClr val="FFFFFF"/>
                </a:solidFill>
              </a:rPr>
              <a:t>. So we get that</a:t>
            </a:r>
          </a:p>
          <a:p>
            <a:pPr defTabSz="457200"/>
            <a:endParaRPr lang="en-US" sz="2200" dirty="0" smtClean="0">
              <a:solidFill>
                <a:srgbClr val="FFFFFF"/>
              </a:solidFill>
            </a:endParaRPr>
          </a:p>
          <a:p>
            <a:pPr defTabSz="457200"/>
            <a:endParaRPr lang="en-US" sz="2200" dirty="0" smtClean="0">
              <a:solidFill>
                <a:srgbClr val="FFFFFF"/>
              </a:solidFill>
            </a:endParaRPr>
          </a:p>
          <a:p>
            <a:pPr defTabSz="457200"/>
            <a:r>
              <a:rPr lang="en-US" sz="2200" dirty="0" smtClean="0">
                <a:solidFill>
                  <a:srgbClr val="FFFFFF"/>
                </a:solidFill>
              </a:rPr>
              <a:t>i.e. (</a:t>
            </a:r>
            <a:r>
              <a:rPr lang="en-US" sz="2200" i="1" dirty="0" err="1" smtClean="0">
                <a:solidFill>
                  <a:srgbClr val="FFFFFF"/>
                </a:solidFill>
              </a:rPr>
              <a:t>x</a:t>
            </a:r>
            <a:r>
              <a:rPr lang="en-US" sz="2200" i="1" dirty="0" smtClean="0">
                <a:solidFill>
                  <a:srgbClr val="FFFFFF"/>
                </a:solidFill>
              </a:rPr>
              <a:t>’</a:t>
            </a:r>
            <a:r>
              <a:rPr lang="en-US" sz="2200" dirty="0" smtClean="0">
                <a:solidFill>
                  <a:srgbClr val="FFFFFF"/>
                </a:solidFill>
              </a:rPr>
              <a:t>, </a:t>
            </a:r>
            <a:r>
              <a:rPr lang="en-US" sz="2200" i="1" dirty="0" err="1" smtClean="0">
                <a:solidFill>
                  <a:srgbClr val="FFFFFF"/>
                </a:solidFill>
              </a:rPr>
              <a:t>p</a:t>
            </a:r>
            <a:r>
              <a:rPr lang="en-US" sz="2200" dirty="0" smtClean="0">
                <a:solidFill>
                  <a:srgbClr val="FFFFFF"/>
                </a:solidFill>
              </a:rPr>
              <a:t>’) is DSIC and </a:t>
            </a:r>
            <a:r>
              <a:rPr lang="en-US" sz="2200" i="1" dirty="0" err="1" smtClean="0">
                <a:solidFill>
                  <a:srgbClr val="FFFFFF"/>
                </a:solidFill>
              </a:rPr>
              <a:t>x</a:t>
            </a:r>
            <a:r>
              <a:rPr lang="en-US" sz="2200" i="1" dirty="0" smtClean="0">
                <a:solidFill>
                  <a:srgbClr val="FFFFFF"/>
                </a:solidFill>
              </a:rPr>
              <a:t> </a:t>
            </a:r>
            <a:r>
              <a:rPr lang="en-US" sz="2200" dirty="0" smtClean="0">
                <a:solidFill>
                  <a:srgbClr val="FFFFFF"/>
                </a:solidFill>
              </a:rPr>
              <a:t>’=</a:t>
            </a:r>
            <a:r>
              <a:rPr lang="en-US" sz="2200" i="1" dirty="0" err="1" smtClean="0">
                <a:solidFill>
                  <a:srgbClr val="FFFFFF"/>
                </a:solidFill>
              </a:rPr>
              <a:t>f</a:t>
            </a:r>
            <a:r>
              <a:rPr lang="en-US" sz="2200" dirty="0" smtClean="0">
                <a:solidFill>
                  <a:srgbClr val="FFFFFF"/>
                </a:solidFill>
              </a:rPr>
              <a:t>.</a:t>
            </a:r>
          </a:p>
          <a:p>
            <a:pPr defTabSz="457200"/>
            <a:r>
              <a:rPr lang="en-US" sz="2200" dirty="0" smtClean="0">
                <a:solidFill>
                  <a:srgbClr val="FFFFFF"/>
                </a:solidFill>
              </a:rPr>
              <a:t>                                                                                                                   </a:t>
            </a:r>
            <a:r>
              <a:rPr lang="en-US" sz="2200" dirty="0" err="1" smtClean="0">
                <a:solidFill>
                  <a:srgbClr val="FFFFFF"/>
                </a:solidFill>
                <a:latin typeface="Wingdings"/>
                <a:ea typeface="Wingdings"/>
                <a:cs typeface="Wingdings"/>
              </a:rPr>
              <a:t></a:t>
            </a:r>
            <a:r>
              <a:rPr lang="en-US" sz="2200" dirty="0" smtClean="0">
                <a:solidFill>
                  <a:srgbClr val="FFFFFF"/>
                </a:solidFill>
              </a:rPr>
              <a:t>                   </a:t>
            </a:r>
            <a:endParaRPr lang="en-US" sz="2200" dirty="0">
              <a:solidFill>
                <a:srgbClr val="FFFFFF"/>
              </a:solidFill>
            </a:endParaRPr>
          </a:p>
        </p:txBody>
      </p:sp>
      <p:sp>
        <p:nvSpPr>
          <p:cNvPr id="19" name="Rectangle 2"/>
          <p:cNvSpPr>
            <a:spLocks noGrp="1" noChangeArrowheads="1"/>
          </p:cNvSpPr>
          <p:nvPr>
            <p:ph type="title"/>
          </p:nvPr>
        </p:nvSpPr>
        <p:spPr>
          <a:xfrm>
            <a:off x="381000" y="-165100"/>
            <a:ext cx="8229600" cy="1371600"/>
          </a:xfrm>
        </p:spPr>
        <p:txBody>
          <a:bodyPr>
            <a:normAutofit/>
          </a:bodyPr>
          <a:lstStyle/>
          <a:p>
            <a:pPr algn="ctr"/>
            <a:r>
              <a:rPr lang="en-US" sz="3600" dirty="0" smtClean="0">
                <a:solidFill>
                  <a:srgbClr val="FFFDCB"/>
                </a:solidFill>
                <a:latin typeface="Times New Roman"/>
                <a:cs typeface="Times New Roman"/>
              </a:rPr>
              <a:t>Proof via Symbols</a:t>
            </a:r>
            <a:endParaRPr lang="en-US" sz="3600" dirty="0">
              <a:solidFill>
                <a:srgbClr val="FFFDCB"/>
              </a:solidFill>
              <a:latin typeface="Times New Roman"/>
              <a:cs typeface="Times New Roman"/>
            </a:endParaRPr>
          </a:p>
        </p:txBody>
      </p:sp>
      <p:pic>
        <p:nvPicPr>
          <p:cNvPr id="47" name="Picture 46" descr="latex-image-1.pdf"/>
          <p:cNvPicPr>
            <a:picLocks noChangeAspect="1"/>
          </p:cNvPicPr>
          <p:nvPr/>
        </p:nvPicPr>
        <p:blipFill>
          <a:blip r:embed="rId3"/>
          <a:stretch>
            <a:fillRect/>
          </a:stretch>
        </p:blipFill>
        <p:spPr>
          <a:xfrm>
            <a:off x="1765300" y="3206750"/>
            <a:ext cx="228600" cy="190500"/>
          </a:xfrm>
          <a:prstGeom prst="rect">
            <a:avLst/>
          </a:prstGeom>
        </p:spPr>
      </p:pic>
      <p:pic>
        <p:nvPicPr>
          <p:cNvPr id="26" name="Picture 25" descr="latex-image-1.pdf"/>
          <p:cNvPicPr>
            <a:picLocks noChangeAspect="1"/>
          </p:cNvPicPr>
          <p:nvPr/>
        </p:nvPicPr>
        <p:blipFill>
          <a:blip r:embed="rId4"/>
          <a:stretch>
            <a:fillRect/>
          </a:stretch>
        </p:blipFill>
        <p:spPr>
          <a:xfrm>
            <a:off x="1727200" y="1163321"/>
            <a:ext cx="1168400" cy="228600"/>
          </a:xfrm>
          <a:prstGeom prst="rect">
            <a:avLst/>
          </a:prstGeom>
        </p:spPr>
      </p:pic>
      <p:pic>
        <p:nvPicPr>
          <p:cNvPr id="31" name="Picture 30" descr="latex-image-1.pdf"/>
          <p:cNvPicPr>
            <a:picLocks noChangeAspect="1"/>
          </p:cNvPicPr>
          <p:nvPr/>
        </p:nvPicPr>
        <p:blipFill>
          <a:blip r:embed="rId5"/>
          <a:stretch>
            <a:fillRect/>
          </a:stretch>
        </p:blipFill>
        <p:spPr>
          <a:xfrm>
            <a:off x="2971800" y="3441700"/>
            <a:ext cx="1117600" cy="330200"/>
          </a:xfrm>
          <a:prstGeom prst="rect">
            <a:avLst/>
          </a:prstGeom>
        </p:spPr>
      </p:pic>
      <p:pic>
        <p:nvPicPr>
          <p:cNvPr id="34" name="Picture 33" descr="latex-image-1.pdf"/>
          <p:cNvPicPr>
            <a:picLocks noChangeAspect="1"/>
          </p:cNvPicPr>
          <p:nvPr/>
        </p:nvPicPr>
        <p:blipFill>
          <a:blip r:embed="rId6"/>
          <a:stretch>
            <a:fillRect/>
          </a:stretch>
        </p:blipFill>
        <p:spPr>
          <a:xfrm>
            <a:off x="4254500" y="4478934"/>
            <a:ext cx="1790700" cy="304800"/>
          </a:xfrm>
          <a:prstGeom prst="rect">
            <a:avLst/>
          </a:prstGeom>
        </p:spPr>
      </p:pic>
      <p:pic>
        <p:nvPicPr>
          <p:cNvPr id="35" name="Picture 34" descr="latex-image-1.pdf"/>
          <p:cNvPicPr>
            <a:picLocks noChangeAspect="1"/>
          </p:cNvPicPr>
          <p:nvPr/>
        </p:nvPicPr>
        <p:blipFill>
          <a:blip r:embed="rId7"/>
          <a:stretch>
            <a:fillRect/>
          </a:stretch>
        </p:blipFill>
        <p:spPr>
          <a:xfrm>
            <a:off x="6731000" y="4432300"/>
            <a:ext cx="1257300" cy="330200"/>
          </a:xfrm>
          <a:prstGeom prst="rect">
            <a:avLst/>
          </a:prstGeom>
        </p:spPr>
      </p:pic>
      <p:pic>
        <p:nvPicPr>
          <p:cNvPr id="42" name="Picture 41" descr="latex-image-1.pdf"/>
          <p:cNvPicPr>
            <a:picLocks noChangeAspect="1"/>
          </p:cNvPicPr>
          <p:nvPr/>
        </p:nvPicPr>
        <p:blipFill>
          <a:blip r:embed="rId8"/>
          <a:stretch>
            <a:fillRect/>
          </a:stretch>
        </p:blipFill>
        <p:spPr>
          <a:xfrm>
            <a:off x="2286000" y="2617113"/>
            <a:ext cx="4445000" cy="330200"/>
          </a:xfrm>
          <a:prstGeom prst="rect">
            <a:avLst/>
          </a:prstGeom>
        </p:spPr>
      </p:pic>
      <p:pic>
        <p:nvPicPr>
          <p:cNvPr id="111618" name="Picture 2"/>
          <p:cNvPicPr>
            <a:picLocks noChangeAspect="1" noChangeArrowheads="1"/>
          </p:cNvPicPr>
          <p:nvPr/>
        </p:nvPicPr>
        <p:blipFill>
          <a:blip r:embed="rId9"/>
          <a:srcRect/>
          <a:stretch>
            <a:fillRect/>
          </a:stretch>
        </p:blipFill>
        <p:spPr bwMode="auto">
          <a:xfrm>
            <a:off x="2667000" y="1168400"/>
            <a:ext cx="5816600" cy="838200"/>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10"/>
          <a:srcRect/>
          <a:stretch>
            <a:fillRect/>
          </a:stretch>
        </p:blipFill>
        <p:spPr bwMode="auto">
          <a:xfrm>
            <a:off x="2057400" y="1981200"/>
            <a:ext cx="5905500" cy="838200"/>
          </a:xfrm>
          <a:prstGeom prst="rect">
            <a:avLst/>
          </a:prstGeom>
          <a:noFill/>
          <a:ln w="9525">
            <a:noFill/>
            <a:miter lim="800000"/>
            <a:headEnd/>
            <a:tailEnd/>
          </a:ln>
          <a:effectLst/>
        </p:spPr>
      </p:pic>
      <p:pic>
        <p:nvPicPr>
          <p:cNvPr id="111620" name="Picture 4"/>
          <p:cNvPicPr>
            <a:picLocks noChangeAspect="1" noChangeArrowheads="1"/>
          </p:cNvPicPr>
          <p:nvPr/>
        </p:nvPicPr>
        <p:blipFill>
          <a:blip r:embed="rId11"/>
          <a:srcRect/>
          <a:stretch>
            <a:fillRect/>
          </a:stretch>
        </p:blipFill>
        <p:spPr bwMode="auto">
          <a:xfrm>
            <a:off x="546100" y="3606800"/>
            <a:ext cx="9726613" cy="838200"/>
          </a:xfrm>
          <a:prstGeom prst="rect">
            <a:avLst/>
          </a:prstGeom>
          <a:noFill/>
          <a:ln w="9525">
            <a:noFill/>
            <a:miter lim="800000"/>
            <a:headEnd/>
            <a:tailEnd/>
          </a:ln>
          <a:effectLst/>
        </p:spPr>
      </p:pic>
      <p:pic>
        <p:nvPicPr>
          <p:cNvPr id="111621" name="Picture 5"/>
          <p:cNvPicPr>
            <a:picLocks noChangeAspect="1" noChangeArrowheads="1"/>
          </p:cNvPicPr>
          <p:nvPr/>
        </p:nvPicPr>
        <p:blipFill>
          <a:blip r:embed="rId12"/>
          <a:srcRect/>
          <a:stretch>
            <a:fillRect/>
          </a:stretch>
        </p:blipFill>
        <p:spPr bwMode="auto">
          <a:xfrm>
            <a:off x="1066800" y="5029200"/>
            <a:ext cx="8609013" cy="812800"/>
          </a:xfrm>
          <a:prstGeom prst="rect">
            <a:avLst/>
          </a:prstGeom>
          <a:noFill/>
          <a:ln w="9525">
            <a:noFill/>
            <a:miter lim="800000"/>
            <a:headEnd/>
            <a:tailEnd/>
          </a:ln>
          <a:effectLst/>
        </p:spPr>
      </p:pic>
      <p:pic>
        <p:nvPicPr>
          <p:cNvPr id="111623" name="Picture 7"/>
          <p:cNvPicPr>
            <a:picLocks noChangeAspect="1" noChangeArrowheads="1"/>
          </p:cNvPicPr>
          <p:nvPr/>
        </p:nvPicPr>
        <p:blipFill>
          <a:blip r:embed="rId13"/>
          <a:srcRect/>
          <a:stretch>
            <a:fillRect/>
          </a:stretch>
        </p:blipFill>
        <p:spPr bwMode="auto">
          <a:xfrm>
            <a:off x="7912100" y="1130300"/>
            <a:ext cx="1714500" cy="812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6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6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16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6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16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xEl>
                                              <p:pRg st="11" end="1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992188" y="1997075"/>
            <a:ext cx="7999412" cy="3794125"/>
          </a:xfrm>
        </p:spPr>
        <p:txBody>
          <a:bodyPr/>
          <a:lstStyle/>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p:txBody>
      </p:sp>
      <p:sp>
        <p:nvSpPr>
          <p:cNvPr id="19" name="Rectangle 2"/>
          <p:cNvSpPr>
            <a:spLocks noGrp="1" noChangeArrowheads="1"/>
          </p:cNvSpPr>
          <p:nvPr>
            <p:ph type="title"/>
          </p:nvPr>
        </p:nvSpPr>
        <p:spPr>
          <a:xfrm>
            <a:off x="304800" y="25400"/>
            <a:ext cx="8458200" cy="1371600"/>
          </a:xfrm>
        </p:spPr>
        <p:txBody>
          <a:bodyPr>
            <a:normAutofit/>
          </a:bodyPr>
          <a:lstStyle/>
          <a:p>
            <a:pPr algn="ctr"/>
            <a:r>
              <a:rPr lang="en-US" sz="3600" dirty="0" smtClean="0">
                <a:solidFill>
                  <a:srgbClr val="FFFDCB"/>
                </a:solidFill>
                <a:latin typeface="Times New Roman"/>
                <a:cs typeface="Times New Roman"/>
              </a:rPr>
              <a:t>Revelation Principle: Ex-Post Nash to DSIC, and </a:t>
            </a:r>
            <a:r>
              <a:rPr lang="en-US" sz="3600" dirty="0" err="1" smtClean="0">
                <a:solidFill>
                  <a:srgbClr val="FFFDCB"/>
                </a:solidFill>
                <a:latin typeface="Times New Roman"/>
                <a:cs typeface="Times New Roman"/>
              </a:rPr>
              <a:t>Bayes</a:t>
            </a:r>
            <a:r>
              <a:rPr lang="en-US" sz="3600" dirty="0" smtClean="0">
                <a:solidFill>
                  <a:srgbClr val="FFFDCB"/>
                </a:solidFill>
                <a:latin typeface="Times New Roman"/>
                <a:cs typeface="Times New Roman"/>
              </a:rPr>
              <a:t>-Nash to BIC</a:t>
            </a:r>
            <a:endParaRPr lang="en-US" sz="3600" dirty="0">
              <a:solidFill>
                <a:srgbClr val="FFFDCB"/>
              </a:solidFill>
              <a:latin typeface="Times New Roman"/>
              <a:cs typeface="Times New Roman"/>
            </a:endParaRPr>
          </a:p>
        </p:txBody>
      </p:sp>
      <p:sp>
        <p:nvSpPr>
          <p:cNvPr id="20" name="TextBox 19"/>
          <p:cNvSpPr txBox="1"/>
          <p:nvPr/>
        </p:nvSpPr>
        <p:spPr>
          <a:xfrm>
            <a:off x="25401" y="1393825"/>
            <a:ext cx="9042400" cy="2123658"/>
          </a:xfrm>
          <a:prstGeom prst="rect">
            <a:avLst/>
          </a:prstGeom>
          <a:noFill/>
        </p:spPr>
        <p:txBody>
          <a:bodyPr wrap="square" rtlCol="0">
            <a:spAutoFit/>
          </a:bodyPr>
          <a:lstStyle/>
          <a:p>
            <a:pPr defTabSz="457200"/>
            <a:r>
              <a:rPr lang="en-US" sz="2200" dirty="0" smtClean="0">
                <a:solidFill>
                  <a:srgbClr val="49B1FF"/>
                </a:solidFill>
              </a:rPr>
              <a:t>Theorem:</a:t>
            </a:r>
            <a:r>
              <a:rPr lang="en-US" sz="2200" dirty="0" smtClean="0">
                <a:solidFill>
                  <a:srgbClr val="FFFFFF"/>
                </a:solidFill>
              </a:rPr>
              <a:t> If there is an arbitrary mechanism that implements some allocation rule </a:t>
            </a:r>
            <a:r>
              <a:rPr lang="en-US" sz="2200" i="1" dirty="0" err="1" smtClean="0">
                <a:solidFill>
                  <a:srgbClr val="FFFFFF"/>
                </a:solidFill>
              </a:rPr>
              <a:t>f</a:t>
            </a:r>
            <a:r>
              <a:rPr lang="en-US" sz="2200" dirty="0" smtClean="0">
                <a:solidFill>
                  <a:srgbClr val="FFFFFF"/>
                </a:solidFill>
              </a:rPr>
              <a:t>  in ex-post (respectively Bayesian) Nash equilibrium, then there is also a direct DSIC (respectively Bayesian IC) mechanism that implements  </a:t>
            </a:r>
            <a:r>
              <a:rPr lang="en-US" sz="2200" i="1" dirty="0" err="1" smtClean="0">
                <a:solidFill>
                  <a:srgbClr val="FFFFFF"/>
                </a:solidFill>
              </a:rPr>
              <a:t>f</a:t>
            </a:r>
            <a:r>
              <a:rPr lang="en-US" sz="2200" dirty="0" smtClean="0">
                <a:solidFill>
                  <a:srgbClr val="FFFFFF"/>
                </a:solidFill>
              </a:rPr>
              <a:t>. </a:t>
            </a:r>
          </a:p>
          <a:p>
            <a:pPr defTabSz="457200"/>
            <a:endParaRPr lang="en-US" sz="2200" dirty="0" smtClean="0">
              <a:solidFill>
                <a:srgbClr val="FFFFFF"/>
              </a:solidFill>
            </a:endParaRPr>
          </a:p>
          <a:p>
            <a:pPr defTabSz="457200"/>
            <a:r>
              <a:rPr lang="en-US" sz="2200" dirty="0" smtClean="0">
                <a:solidFill>
                  <a:srgbClr val="FFFFFF"/>
                </a:solidFill>
              </a:rPr>
              <a:t>Moreover, the payments of the players in the direct mechanism are identical to those of the original mechanism, at equilibrium, </a:t>
            </a:r>
            <a:r>
              <a:rPr lang="en-US" sz="2200" dirty="0" err="1" smtClean="0">
                <a:solidFill>
                  <a:srgbClr val="FFFFFF"/>
                </a:solidFill>
              </a:rPr>
              <a:t>pointwise</a:t>
            </a:r>
            <a:r>
              <a:rPr lang="en-US" sz="2200" dirty="0" smtClean="0">
                <a:solidFill>
                  <a:srgbClr val="FFFFFF"/>
                </a:solidFill>
              </a:rPr>
              <a:t> </a:t>
            </a:r>
            <a:r>
              <a:rPr lang="en-US" sz="2200" dirty="0" err="1" smtClean="0">
                <a:solidFill>
                  <a:srgbClr val="FFFFFF"/>
                </a:solidFill>
              </a:rPr>
              <a:t>w.r.t</a:t>
            </a:r>
            <a:r>
              <a:rPr lang="en-US" sz="2200" dirty="0" smtClean="0">
                <a:solidFill>
                  <a:srgbClr val="FFFFFF"/>
                </a:solidFill>
              </a:rPr>
              <a:t>.     .</a:t>
            </a:r>
            <a:endParaRPr lang="en-US" sz="2200" dirty="0" smtClean="0">
              <a:solidFill>
                <a:srgbClr val="49B1FF"/>
              </a:solidFill>
            </a:endParaRPr>
          </a:p>
        </p:txBody>
      </p:sp>
      <p:pic>
        <p:nvPicPr>
          <p:cNvPr id="112642" name="Picture 2"/>
          <p:cNvPicPr>
            <a:picLocks noChangeAspect="1" noChangeArrowheads="1"/>
          </p:cNvPicPr>
          <p:nvPr/>
        </p:nvPicPr>
        <p:blipFill>
          <a:blip r:embed="rId3"/>
          <a:srcRect/>
          <a:stretch>
            <a:fillRect/>
          </a:stretch>
        </p:blipFill>
        <p:spPr bwMode="auto">
          <a:xfrm>
            <a:off x="7099300" y="2844800"/>
            <a:ext cx="1714500" cy="812800"/>
          </a:xfrm>
          <a:prstGeom prst="rect">
            <a:avLst/>
          </a:prstGeom>
          <a:noFill/>
          <a:ln w="9525">
            <a:noFill/>
            <a:miter lim="800000"/>
            <a:headEnd/>
            <a:tailEnd/>
          </a:ln>
          <a:effectLst/>
        </p:spPr>
      </p:pic>
      <p:grpSp>
        <p:nvGrpSpPr>
          <p:cNvPr id="5" name="Group 4"/>
          <p:cNvGrpSpPr/>
          <p:nvPr/>
        </p:nvGrpSpPr>
        <p:grpSpPr>
          <a:xfrm>
            <a:off x="50799" y="3661529"/>
            <a:ext cx="9385301" cy="1261884"/>
            <a:chOff x="50799" y="3661529"/>
            <a:chExt cx="9385301" cy="1261884"/>
          </a:xfrm>
        </p:grpSpPr>
        <p:grpSp>
          <p:nvGrpSpPr>
            <p:cNvPr id="2" name="Group 32"/>
            <p:cNvGrpSpPr/>
            <p:nvPr/>
          </p:nvGrpSpPr>
          <p:grpSpPr>
            <a:xfrm>
              <a:off x="50799" y="3661529"/>
              <a:ext cx="9385301" cy="1261884"/>
              <a:chOff x="380999" y="1663700"/>
              <a:chExt cx="9385301" cy="1261884"/>
            </a:xfrm>
          </p:grpSpPr>
          <p:sp>
            <p:nvSpPr>
              <p:cNvPr id="10" name="TextBox 9"/>
              <p:cNvSpPr txBox="1"/>
              <p:nvPr/>
            </p:nvSpPr>
            <p:spPr>
              <a:xfrm>
                <a:off x="380999" y="1663700"/>
                <a:ext cx="9385301" cy="1261884"/>
              </a:xfrm>
              <a:prstGeom prst="rect">
                <a:avLst/>
              </a:prstGeom>
              <a:noFill/>
            </p:spPr>
            <p:txBody>
              <a:bodyPr wrap="square" rtlCol="0">
                <a:spAutoFit/>
              </a:bodyPr>
              <a:lstStyle/>
              <a:p>
                <a:pPr defTabSz="457200"/>
                <a:r>
                  <a:rPr lang="en-US" b="1" dirty="0" smtClean="0">
                    <a:solidFill>
                      <a:srgbClr val="49B1FF"/>
                    </a:solidFill>
                    <a:cs typeface="Times New Roman"/>
                  </a:rPr>
                  <a:t>Technical Lemma (</a:t>
                </a:r>
                <a:r>
                  <a:rPr lang="en-US" b="1" dirty="0" err="1" smtClean="0">
                    <a:solidFill>
                      <a:srgbClr val="49B1FF"/>
                    </a:solidFill>
                    <a:cs typeface="Times New Roman"/>
                  </a:rPr>
                  <a:t>gedanken</a:t>
                </a:r>
                <a:r>
                  <a:rPr lang="en-US" b="1" dirty="0" smtClean="0">
                    <a:solidFill>
                      <a:srgbClr val="49B1FF"/>
                    </a:solidFill>
                    <a:cs typeface="Times New Roman"/>
                  </a:rPr>
                  <a:t> experiment: from ex-post to dominant strategy equilibria): </a:t>
                </a:r>
                <a:br>
                  <a:rPr lang="en-US" b="1" dirty="0" smtClean="0">
                    <a:solidFill>
                      <a:srgbClr val="49B1FF"/>
                    </a:solidFill>
                    <a:cs typeface="Times New Roman"/>
                  </a:rPr>
                </a:br>
                <a:r>
                  <a:rPr lang="en-US" b="1" dirty="0" smtClean="0">
                    <a:solidFill>
                      <a:srgbClr val="FFFFFF"/>
                    </a:solidFill>
                    <a:cs typeface="Times New Roman"/>
                  </a:rPr>
                  <a:t>Let                  be an </a:t>
                </a:r>
                <a:r>
                  <a:rPr lang="en-US" b="1" dirty="0" smtClean="0">
                    <a:solidFill>
                      <a:srgbClr val="FFFF00"/>
                    </a:solidFill>
                    <a:cs typeface="Times New Roman"/>
                  </a:rPr>
                  <a:t>ex-post Nash equilibrium</a:t>
                </a:r>
                <a:r>
                  <a:rPr lang="en-US" b="1" dirty="0" smtClean="0">
                    <a:solidFill>
                      <a:srgbClr val="FFFFFF"/>
                    </a:solidFill>
                    <a:cs typeface="Times New Roman"/>
                  </a:rPr>
                  <a:t> of a game                                                               .</a:t>
                </a:r>
                <a:br>
                  <a:rPr lang="en-US" b="1" dirty="0" smtClean="0">
                    <a:solidFill>
                      <a:srgbClr val="FFFFFF"/>
                    </a:solidFill>
                    <a:cs typeface="Times New Roman"/>
                  </a:rPr>
                </a:br>
                <a:r>
                  <a:rPr lang="en-US" b="1" dirty="0" smtClean="0">
                    <a:solidFill>
                      <a:srgbClr val="FFFFFF"/>
                    </a:solidFill>
                    <a:cs typeface="Times New Roman"/>
                  </a:rPr>
                  <a:t>Define new action spaces                                       . Then                    is a </a:t>
                </a:r>
                <a:r>
                  <a:rPr lang="en-US" b="1" dirty="0" smtClean="0">
                    <a:solidFill>
                      <a:srgbClr val="FFFF00"/>
                    </a:solidFill>
                    <a:cs typeface="Times New Roman"/>
                  </a:rPr>
                  <a:t>dominant strategy equilibrium </a:t>
                </a:r>
                <a:r>
                  <a:rPr lang="en-US" b="1" dirty="0" smtClean="0">
                    <a:solidFill>
                      <a:srgbClr val="FFFFFF"/>
                    </a:solidFill>
                    <a:cs typeface="Times New Roman"/>
                  </a:rPr>
                  <a:t>of the game     								</a:t>
                </a:r>
                <a:r>
                  <a:rPr lang="en-US" sz="2200" b="1" dirty="0" smtClean="0">
                    <a:solidFill>
                      <a:srgbClr val="FFFFFF"/>
                    </a:solidFill>
                    <a:cs typeface="Times New Roman"/>
                  </a:rPr>
                  <a:t>.</a:t>
                </a:r>
                <a:endParaRPr lang="en-US" sz="2200" dirty="0">
                  <a:solidFill>
                    <a:srgbClr val="FFFFFF"/>
                  </a:solidFill>
                  <a:cs typeface="Times New Roman"/>
                </a:endParaRPr>
              </a:p>
            </p:txBody>
          </p:sp>
          <p:pic>
            <p:nvPicPr>
              <p:cNvPr id="11" name="Picture 10" descr="latex-image-1.pdf"/>
              <p:cNvPicPr>
                <a:picLocks noChangeAspect="1"/>
              </p:cNvPicPr>
              <p:nvPr/>
            </p:nvPicPr>
            <p:blipFill>
              <a:blip r:embed="rId4"/>
              <a:stretch>
                <a:fillRect/>
              </a:stretch>
            </p:blipFill>
            <p:spPr>
              <a:xfrm>
                <a:off x="896176" y="2074493"/>
                <a:ext cx="827024" cy="167640"/>
              </a:xfrm>
              <a:prstGeom prst="rect">
                <a:avLst/>
              </a:prstGeom>
            </p:spPr>
          </p:pic>
          <p:pic>
            <p:nvPicPr>
              <p:cNvPr id="12" name="Picture 11" descr="latex-image-1.pdf"/>
              <p:cNvPicPr>
                <a:picLocks noChangeAspect="1"/>
              </p:cNvPicPr>
              <p:nvPr/>
            </p:nvPicPr>
            <p:blipFill>
              <a:blip r:embed="rId5"/>
              <a:stretch>
                <a:fillRect/>
              </a:stretch>
            </p:blipFill>
            <p:spPr>
              <a:xfrm>
                <a:off x="5960936" y="2014549"/>
                <a:ext cx="3510153" cy="252984"/>
              </a:xfrm>
              <a:prstGeom prst="rect">
                <a:avLst/>
              </a:prstGeom>
            </p:spPr>
          </p:pic>
          <p:pic>
            <p:nvPicPr>
              <p:cNvPr id="14" name="Picture 13" descr="latex-image-1.pdf"/>
              <p:cNvPicPr>
                <a:picLocks noChangeAspect="1"/>
              </p:cNvPicPr>
              <p:nvPr/>
            </p:nvPicPr>
            <p:blipFill>
              <a:blip r:embed="rId4"/>
              <a:stretch>
                <a:fillRect/>
              </a:stretch>
            </p:blipFill>
            <p:spPr>
              <a:xfrm>
                <a:off x="5833936" y="2325953"/>
                <a:ext cx="949198" cy="192405"/>
              </a:xfrm>
              <a:prstGeom prst="rect">
                <a:avLst/>
              </a:prstGeom>
            </p:spPr>
          </p:pic>
          <p:pic>
            <p:nvPicPr>
              <p:cNvPr id="15" name="Picture 14" descr="latex-image-1.pdf"/>
              <p:cNvPicPr>
                <a:picLocks noChangeAspect="1"/>
              </p:cNvPicPr>
              <p:nvPr/>
            </p:nvPicPr>
            <p:blipFill>
              <a:blip r:embed="rId6"/>
              <a:stretch>
                <a:fillRect/>
              </a:stretch>
            </p:blipFill>
            <p:spPr>
              <a:xfrm>
                <a:off x="2908301" y="2607258"/>
                <a:ext cx="3510153" cy="252984"/>
              </a:xfrm>
              <a:prstGeom prst="rect">
                <a:avLst/>
              </a:prstGeom>
            </p:spPr>
          </p:pic>
        </p:grpSp>
        <mc:AlternateContent xmlns:mc="http://schemas.openxmlformats.org/markup-compatibility/2006">
          <mc:Choice xmlns:a14="http://schemas.microsoft.com/office/drawing/2010/main" Requires="a14">
            <p:sp>
              <p:nvSpPr>
                <p:cNvPr id="4" name="TextBox 3"/>
                <p:cNvSpPr txBox="1"/>
                <p:nvPr/>
              </p:nvSpPr>
              <p:spPr>
                <a:xfrm>
                  <a:off x="2514600" y="4275190"/>
                  <a:ext cx="2373445" cy="27725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𝑋</m:t>
                            </m:r>
                          </m:e>
                          <m:sub>
                            <m:r>
                              <a:rPr lang="en-US" b="0" i="1" smtClean="0">
                                <a:latin typeface="Cambria Math" charset="0"/>
                              </a:rPr>
                              <m:t>𝑖</m:t>
                            </m:r>
                          </m:sub>
                          <m:sup>
                            <m:r>
                              <a:rPr lang="en-US" b="0" i="1" smtClean="0">
                                <a:latin typeface="Cambria Math" charset="0"/>
                              </a:rPr>
                              <m:t>′</m:t>
                            </m:r>
                          </m:sup>
                        </m:sSubSup>
                        <m:r>
                          <a:rPr lang="en-US" b="0" i="1" smtClean="0">
                            <a:latin typeface="Cambria Math" charset="0"/>
                          </a:rPr>
                          <m:t>=</m:t>
                        </m:r>
                        <m:r>
                          <m:rPr>
                            <m:lit/>
                          </m:rPr>
                          <a:rPr lang="en-US" b="0" i="1" smtClean="0">
                            <a:latin typeface="Cambria Math" charset="0"/>
                          </a:rPr>
                          <m:t>{</m:t>
                        </m:r>
                        <m:sSub>
                          <m:sSubPr>
                            <m:ctrlPr>
                              <a:rPr lang="en-US" b="0" i="1" smtClean="0">
                                <a:latin typeface="Cambria Math" charset="0"/>
                              </a:rPr>
                            </m:ctrlPr>
                          </m:sSubPr>
                          <m:e>
                            <m:r>
                              <a:rPr lang="en-US" b="0" i="1" smtClean="0">
                                <a:latin typeface="Cambria Math" charset="0"/>
                              </a:rPr>
                              <m:t>𝑠</m:t>
                            </m:r>
                          </m:e>
                          <m:sub>
                            <m:r>
                              <a:rPr lang="en-US" b="0" i="1" smtClean="0">
                                <a:latin typeface="Cambria Math" charset="0"/>
                              </a:rPr>
                              <m:t>𝑖</m:t>
                            </m:r>
                          </m:sub>
                        </m:sSub>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e>
                        </m:d>
                        <m:r>
                          <a:rPr lang="en-US" b="0" i="1" smtClean="0">
                            <a:latin typeface="Cambria Math" charset="0"/>
                          </a:rPr>
                          <m:t> | </m:t>
                        </m:r>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𝑇</m:t>
                            </m:r>
                          </m:e>
                          <m:sub>
                            <m:r>
                              <a:rPr lang="en-US" b="0" i="1" smtClean="0">
                                <a:latin typeface="Cambria Math" charset="0"/>
                              </a:rPr>
                              <m:t>𝑖</m:t>
                            </m:r>
                          </m:sub>
                        </m:sSub>
                        <m:r>
                          <m:rPr>
                            <m:lit/>
                          </m:rPr>
                          <a:rPr lang="en-US" b="0" i="1" smtClean="0">
                            <a:latin typeface="Cambria Math" charset="0"/>
                          </a:rPr>
                          <m:t>}</m:t>
                        </m:r>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2514600" y="4275190"/>
                  <a:ext cx="2373445" cy="277255"/>
                </a:xfrm>
                <a:prstGeom prst="rect">
                  <a:avLst/>
                </a:prstGeom>
                <a:blipFill rotWithShape="0">
                  <a:blip r:embed="rId7"/>
                  <a:stretch>
                    <a:fillRect t="-141304" b="-178261"/>
                  </a:stretch>
                </a:blipFill>
              </p:spPr>
              <p:txBody>
                <a:bodyPr/>
                <a:lstStyle/>
                <a:p>
                  <a:r>
                    <a:rPr lang="en-US">
                      <a:noFill/>
                    </a:rPr>
                    <a:t> </a:t>
                  </a:r>
                </a:p>
              </p:txBody>
            </p:sp>
          </mc:Fallback>
        </mc:AlternateContent>
      </p:grpSp>
      <p:grpSp>
        <p:nvGrpSpPr>
          <p:cNvPr id="6" name="Group 5"/>
          <p:cNvGrpSpPr/>
          <p:nvPr/>
        </p:nvGrpSpPr>
        <p:grpSpPr>
          <a:xfrm>
            <a:off x="50798" y="5029200"/>
            <a:ext cx="9090091" cy="1323439"/>
            <a:chOff x="50798" y="5029200"/>
            <a:chExt cx="9090091" cy="1323439"/>
          </a:xfrm>
        </p:grpSpPr>
        <p:grpSp>
          <p:nvGrpSpPr>
            <p:cNvPr id="3" name="Group 17"/>
            <p:cNvGrpSpPr/>
            <p:nvPr/>
          </p:nvGrpSpPr>
          <p:grpSpPr>
            <a:xfrm>
              <a:off x="50798" y="5029200"/>
              <a:ext cx="9090091" cy="1323439"/>
              <a:chOff x="50798" y="5029200"/>
              <a:chExt cx="9090091" cy="1323439"/>
            </a:xfrm>
          </p:grpSpPr>
          <p:sp>
            <p:nvSpPr>
              <p:cNvPr id="24" name="TextBox 23"/>
              <p:cNvSpPr txBox="1"/>
              <p:nvPr/>
            </p:nvSpPr>
            <p:spPr>
              <a:xfrm>
                <a:off x="50798" y="5029200"/>
                <a:ext cx="9090091" cy="1323439"/>
              </a:xfrm>
              <a:prstGeom prst="rect">
                <a:avLst/>
              </a:prstGeom>
              <a:noFill/>
            </p:spPr>
            <p:txBody>
              <a:bodyPr wrap="square" rtlCol="0">
                <a:spAutoFit/>
              </a:bodyPr>
              <a:lstStyle/>
              <a:p>
                <a:pPr defTabSz="457200"/>
                <a:r>
                  <a:rPr lang="en-US" sz="2000" dirty="0" smtClean="0">
                    <a:solidFill>
                      <a:srgbClr val="49B1FF"/>
                    </a:solidFill>
                  </a:rPr>
                  <a:t>Proof sketch for ex-post Nash to DSIC implementation:</a:t>
                </a:r>
                <a:r>
                  <a:rPr lang="en-US" sz="2000" dirty="0" smtClean="0">
                    <a:solidFill>
                      <a:srgbClr val="FFFFFF"/>
                    </a:solidFill>
                  </a:rPr>
                  <a:t> Restrict the action spaces in the original mechanism  to the sets                                  . Our technical lemma implies that now                  is a dominant strategy equilibrium. Now invoke the revelation principle for dominant strategy implementation.</a:t>
                </a:r>
                <a:endParaRPr lang="en-US" sz="2000" dirty="0">
                  <a:solidFill>
                    <a:srgbClr val="49B1FF"/>
                  </a:solidFill>
                </a:endParaRPr>
              </a:p>
            </p:txBody>
          </p:sp>
          <p:pic>
            <p:nvPicPr>
              <p:cNvPr id="17" name="Picture 16" descr="latex-image-1.pdf"/>
              <p:cNvPicPr>
                <a:picLocks noChangeAspect="1"/>
              </p:cNvPicPr>
              <p:nvPr/>
            </p:nvPicPr>
            <p:blipFill>
              <a:blip r:embed="rId4"/>
              <a:stretch>
                <a:fillRect/>
              </a:stretch>
            </p:blipFill>
            <p:spPr>
              <a:xfrm>
                <a:off x="1143000" y="5791200"/>
                <a:ext cx="949198" cy="192405"/>
              </a:xfrm>
              <a:prstGeom prst="rect">
                <a:avLst/>
              </a:prstGeom>
            </p:spPr>
          </p:pic>
        </p:grpSp>
        <mc:AlternateContent xmlns:mc="http://schemas.openxmlformats.org/markup-compatibility/2006">
          <mc:Choice xmlns:a14="http://schemas.microsoft.com/office/drawing/2010/main" Requires="a14">
            <p:sp>
              <p:nvSpPr>
                <p:cNvPr id="21" name="TextBox 20"/>
                <p:cNvSpPr txBox="1"/>
                <p:nvPr/>
              </p:nvSpPr>
              <p:spPr>
                <a:xfrm>
                  <a:off x="3604890" y="5407989"/>
                  <a:ext cx="2373445" cy="27725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Sup>
                          <m:sSubSupPr>
                            <m:ctrlPr>
                              <a:rPr lang="en-US" b="0" i="1" smtClean="0">
                                <a:latin typeface="Cambria Math" charset="0"/>
                              </a:rPr>
                            </m:ctrlPr>
                          </m:sSubSupPr>
                          <m:e>
                            <m:r>
                              <a:rPr lang="en-US" b="0" i="1" smtClean="0">
                                <a:latin typeface="Cambria Math" charset="0"/>
                              </a:rPr>
                              <m:t>𝑋</m:t>
                            </m:r>
                          </m:e>
                          <m:sub>
                            <m:r>
                              <a:rPr lang="en-US" b="0" i="1" smtClean="0">
                                <a:latin typeface="Cambria Math" charset="0"/>
                              </a:rPr>
                              <m:t>𝑖</m:t>
                            </m:r>
                          </m:sub>
                          <m:sup>
                            <m:r>
                              <a:rPr lang="en-US" b="0" i="1" smtClean="0">
                                <a:latin typeface="Cambria Math" charset="0"/>
                              </a:rPr>
                              <m:t>′</m:t>
                            </m:r>
                          </m:sup>
                        </m:sSubSup>
                        <m:r>
                          <a:rPr lang="en-US" b="0" i="1" smtClean="0">
                            <a:latin typeface="Cambria Math" charset="0"/>
                          </a:rPr>
                          <m:t>=</m:t>
                        </m:r>
                        <m:r>
                          <m:rPr>
                            <m:lit/>
                          </m:rPr>
                          <a:rPr lang="en-US" b="0" i="1" smtClean="0">
                            <a:latin typeface="Cambria Math" charset="0"/>
                          </a:rPr>
                          <m:t>{</m:t>
                        </m:r>
                        <m:sSub>
                          <m:sSubPr>
                            <m:ctrlPr>
                              <a:rPr lang="en-US" b="0" i="1" smtClean="0">
                                <a:latin typeface="Cambria Math" charset="0"/>
                              </a:rPr>
                            </m:ctrlPr>
                          </m:sSubPr>
                          <m:e>
                            <m:r>
                              <a:rPr lang="en-US" b="0" i="1" smtClean="0">
                                <a:latin typeface="Cambria Math" charset="0"/>
                              </a:rPr>
                              <m:t>𝑠</m:t>
                            </m:r>
                          </m:e>
                          <m:sub>
                            <m:r>
                              <a:rPr lang="en-US" b="0" i="1" smtClean="0">
                                <a:latin typeface="Cambria Math" charset="0"/>
                              </a:rPr>
                              <m:t>𝑖</m:t>
                            </m:r>
                          </m:sub>
                        </m:sSub>
                        <m:d>
                          <m:dPr>
                            <m:ctrlPr>
                              <a:rPr lang="en-US" b="0" i="1" smtClean="0">
                                <a:latin typeface="Cambria Math" charset="0"/>
                              </a:rPr>
                            </m:ctrlPr>
                          </m:dPr>
                          <m:e>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e>
                        </m:d>
                        <m:r>
                          <a:rPr lang="en-US" b="0" i="1" smtClean="0">
                            <a:latin typeface="Cambria Math" charset="0"/>
                          </a:rPr>
                          <m:t> | </m:t>
                        </m:r>
                        <m:sSub>
                          <m:sSubPr>
                            <m:ctrlPr>
                              <a:rPr lang="en-US" b="0" i="1" smtClean="0">
                                <a:latin typeface="Cambria Math" charset="0"/>
                              </a:rPr>
                            </m:ctrlPr>
                          </m:sSubPr>
                          <m:e>
                            <m:r>
                              <a:rPr lang="en-US" b="0" i="1" smtClean="0">
                                <a:latin typeface="Cambria Math" charset="0"/>
                              </a:rPr>
                              <m:t>𝑡</m:t>
                            </m:r>
                          </m:e>
                          <m:sub>
                            <m:r>
                              <a:rPr lang="en-US" b="0" i="1" smtClean="0">
                                <a:latin typeface="Cambria Math" charset="0"/>
                              </a:rPr>
                              <m:t>𝑖</m:t>
                            </m:r>
                          </m:sub>
                        </m:sSub>
                        <m:r>
                          <a:rPr lang="en-US" b="0" i="1" smtClean="0">
                            <a:latin typeface="Cambria Math" charset="0"/>
                          </a:rPr>
                          <m:t>∈</m:t>
                        </m:r>
                        <m:sSub>
                          <m:sSubPr>
                            <m:ctrlPr>
                              <a:rPr lang="en-US" b="0" i="1" smtClean="0">
                                <a:latin typeface="Cambria Math" charset="0"/>
                              </a:rPr>
                            </m:ctrlPr>
                          </m:sSubPr>
                          <m:e>
                            <m:r>
                              <a:rPr lang="en-US" b="0" i="1" smtClean="0">
                                <a:latin typeface="Cambria Math" charset="0"/>
                              </a:rPr>
                              <m:t>𝑇</m:t>
                            </m:r>
                          </m:e>
                          <m:sub>
                            <m:r>
                              <a:rPr lang="en-US" b="0" i="1" smtClean="0">
                                <a:latin typeface="Cambria Math" charset="0"/>
                              </a:rPr>
                              <m:t>𝑖</m:t>
                            </m:r>
                          </m:sub>
                        </m:sSub>
                        <m:r>
                          <m:rPr>
                            <m:lit/>
                          </m:rPr>
                          <a:rPr lang="en-US" b="0" i="1" smtClean="0">
                            <a:latin typeface="Cambria Math" charset="0"/>
                          </a:rPr>
                          <m:t>}</m:t>
                        </m:r>
                      </m:oMath>
                    </m:oMathPara>
                  </a14:m>
                  <a:endParaRPr lang="en-US" dirty="0"/>
                </a:p>
              </p:txBody>
            </p:sp>
          </mc:Choice>
          <mc:Fallback>
            <p:sp>
              <p:nvSpPr>
                <p:cNvPr id="21" name="TextBox 20"/>
                <p:cNvSpPr txBox="1">
                  <a:spLocks noRot="1" noChangeAspect="1" noMove="1" noResize="1" noEditPoints="1" noAdjustHandles="1" noChangeArrowheads="1" noChangeShapeType="1" noTextEdit="1"/>
                </p:cNvSpPr>
                <p:nvPr/>
              </p:nvSpPr>
              <p:spPr>
                <a:xfrm>
                  <a:off x="3604890" y="5407989"/>
                  <a:ext cx="2373445" cy="277255"/>
                </a:xfrm>
                <a:prstGeom prst="rect">
                  <a:avLst/>
                </a:prstGeom>
                <a:blipFill rotWithShape="0">
                  <a:blip r:embed="rId8"/>
                  <a:stretch>
                    <a:fillRect t="-141304" b="-178261"/>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5"/>
          <p:cNvSpPr>
            <a:spLocks noGrp="1"/>
          </p:cNvSpPr>
          <p:nvPr>
            <p:ph type="title"/>
          </p:nvPr>
        </p:nvSpPr>
        <p:spPr>
          <a:xfrm>
            <a:off x="533400" y="0"/>
            <a:ext cx="4648200" cy="762000"/>
          </a:xfrm>
        </p:spPr>
        <p:txBody>
          <a:bodyPr>
            <a:normAutofit/>
          </a:bodyPr>
          <a:lstStyle/>
          <a:p>
            <a:r>
              <a:rPr lang="en-US" dirty="0" smtClean="0">
                <a:latin typeface="Arial"/>
                <a:cs typeface="Arial"/>
              </a:rPr>
              <a:t>Direct Auction and DSIC</a:t>
            </a:r>
            <a:endParaRPr lang="en-US" dirty="0">
              <a:latin typeface="Arial"/>
              <a:cs typeface="Arial"/>
            </a:endParaRPr>
          </a:p>
        </p:txBody>
      </p:sp>
      <p:sp>
        <p:nvSpPr>
          <p:cNvPr id="2" name="Rectangle 1"/>
          <p:cNvSpPr/>
          <p:nvPr/>
        </p:nvSpPr>
        <p:spPr>
          <a:xfrm>
            <a:off x="152400" y="914400"/>
            <a:ext cx="7772400" cy="1563505"/>
          </a:xfrm>
          <a:prstGeom prst="rect">
            <a:avLst/>
          </a:prstGeom>
        </p:spPr>
        <p:txBody>
          <a:bodyPr wrap="square">
            <a:spAutoFit/>
          </a:bodyPr>
          <a:lstStyle/>
          <a:p>
            <a:pPr marL="342900" indent="-342900">
              <a:lnSpc>
                <a:spcPct val="120000"/>
              </a:lnSpc>
              <a:spcAft>
                <a:spcPts val="600"/>
              </a:spcAft>
              <a:buFont typeface="Wingdings" charset="2"/>
              <a:buChar char="q"/>
            </a:pPr>
            <a:r>
              <a:rPr lang="en-US" sz="2400" dirty="0" smtClean="0">
                <a:latin typeface="Arial"/>
                <a:cs typeface="Arial"/>
              </a:rPr>
              <a:t>Defined by two rules:</a:t>
            </a:r>
          </a:p>
          <a:p>
            <a:pPr marL="800100" lvl="1" indent="-342900">
              <a:lnSpc>
                <a:spcPct val="120000"/>
              </a:lnSpc>
              <a:spcAft>
                <a:spcPts val="600"/>
              </a:spcAft>
              <a:buFont typeface="Arial"/>
              <a:buChar char="•"/>
            </a:pPr>
            <a:r>
              <a:rPr lang="en-US" sz="2400" dirty="0" smtClean="0">
                <a:latin typeface="Arial"/>
                <a:cs typeface="Arial"/>
              </a:rPr>
              <a:t>Allocation rule </a:t>
            </a:r>
            <a:r>
              <a:rPr lang="en-US" sz="2400" i="1" dirty="0" err="1" smtClean="0">
                <a:latin typeface="Arial"/>
                <a:cs typeface="Arial"/>
              </a:rPr>
              <a:t>x</a:t>
            </a:r>
            <a:r>
              <a:rPr lang="en-US" sz="2400" i="1" dirty="0" smtClean="0">
                <a:latin typeface="Arial"/>
                <a:cs typeface="Arial"/>
              </a:rPr>
              <a:t> </a:t>
            </a:r>
            <a:r>
              <a:rPr lang="en-US" sz="2400" dirty="0" smtClean="0">
                <a:latin typeface="Arial"/>
                <a:cs typeface="Arial"/>
              </a:rPr>
              <a:t>:</a:t>
            </a:r>
            <a:r>
              <a:rPr lang="en-US" sz="2400" i="1" dirty="0" smtClean="0">
                <a:latin typeface="Arial"/>
                <a:cs typeface="Arial"/>
              </a:rPr>
              <a:t> </a:t>
            </a:r>
            <a:r>
              <a:rPr lang="en-US" sz="2400" dirty="0" err="1" smtClean="0"/>
              <a:t>R</a:t>
            </a:r>
            <a:r>
              <a:rPr lang="en-US" sz="2400" i="1" baseline="30000" dirty="0" err="1" smtClean="0"/>
              <a:t>n</a:t>
            </a:r>
            <a:r>
              <a:rPr lang="en-US" sz="2400" i="1" dirty="0" smtClean="0"/>
              <a:t> </a:t>
            </a:r>
            <a:r>
              <a:rPr lang="el-GR" sz="2400" dirty="0" smtClean="0">
                <a:sym typeface="Symbol"/>
              </a:rPr>
              <a:t></a:t>
            </a:r>
            <a:r>
              <a:rPr lang="en-US" sz="2400" dirty="0" smtClean="0">
                <a:sym typeface="Symbol"/>
              </a:rPr>
              <a:t> X</a:t>
            </a:r>
            <a:r>
              <a:rPr lang="en-US" sz="2400" dirty="0" smtClean="0"/>
              <a:t> </a:t>
            </a:r>
            <a:endParaRPr lang="en-US" sz="2400" i="1" dirty="0" smtClean="0">
              <a:latin typeface="Arial"/>
              <a:cs typeface="Arial"/>
            </a:endParaRPr>
          </a:p>
          <a:p>
            <a:pPr marL="800100" lvl="1" indent="-342900">
              <a:lnSpc>
                <a:spcPct val="120000"/>
              </a:lnSpc>
              <a:spcAft>
                <a:spcPts val="600"/>
              </a:spcAft>
              <a:buFont typeface="Arial"/>
              <a:buChar char="•"/>
            </a:pPr>
            <a:r>
              <a:rPr lang="en-US" sz="2400" dirty="0" smtClean="0">
                <a:latin typeface="Arial"/>
                <a:cs typeface="Arial"/>
              </a:rPr>
              <a:t>Payment rule </a:t>
            </a:r>
            <a:r>
              <a:rPr lang="en-US" sz="2400" i="1" dirty="0" err="1" smtClean="0">
                <a:latin typeface="Arial"/>
                <a:cs typeface="Arial"/>
              </a:rPr>
              <a:t>p</a:t>
            </a:r>
            <a:r>
              <a:rPr lang="en-US" sz="2400" i="1" dirty="0" smtClean="0">
                <a:latin typeface="Arial"/>
                <a:cs typeface="Arial"/>
              </a:rPr>
              <a:t> </a:t>
            </a:r>
            <a:r>
              <a:rPr lang="en-US" sz="2400" dirty="0" smtClean="0">
                <a:latin typeface="Arial"/>
                <a:cs typeface="Arial"/>
              </a:rPr>
              <a:t>:</a:t>
            </a:r>
            <a:r>
              <a:rPr lang="en-US" sz="2400" i="1" dirty="0" smtClean="0">
                <a:latin typeface="Arial"/>
                <a:cs typeface="Arial"/>
              </a:rPr>
              <a:t> </a:t>
            </a:r>
            <a:r>
              <a:rPr lang="en-US" sz="2400" dirty="0" err="1" smtClean="0"/>
              <a:t>R</a:t>
            </a:r>
            <a:r>
              <a:rPr lang="en-US" sz="2400" i="1" baseline="30000" dirty="0" err="1" smtClean="0"/>
              <a:t>n</a:t>
            </a:r>
            <a:r>
              <a:rPr lang="en-US" sz="2400" i="1" dirty="0" smtClean="0"/>
              <a:t> </a:t>
            </a:r>
            <a:r>
              <a:rPr lang="el-GR" sz="2400" dirty="0" smtClean="0">
                <a:sym typeface="Symbol"/>
              </a:rPr>
              <a:t></a:t>
            </a:r>
            <a:r>
              <a:rPr lang="en-US" sz="2400" dirty="0" smtClean="0">
                <a:sym typeface="Symbol"/>
              </a:rPr>
              <a:t> </a:t>
            </a:r>
            <a:r>
              <a:rPr lang="en-US" sz="2400" dirty="0" err="1" smtClean="0"/>
              <a:t>R</a:t>
            </a:r>
            <a:r>
              <a:rPr lang="en-US" sz="2400" i="1" baseline="30000" dirty="0" err="1" smtClean="0"/>
              <a:t>n</a:t>
            </a:r>
            <a:r>
              <a:rPr lang="en-US" sz="2400" dirty="0" smtClean="0"/>
              <a:t> </a:t>
            </a:r>
            <a:endParaRPr lang="en-US" sz="2400" i="1" dirty="0" smtClean="0">
              <a:latin typeface="Arial"/>
              <a:cs typeface="Arial"/>
            </a:endParaRPr>
          </a:p>
        </p:txBody>
      </p:sp>
      <p:sp>
        <p:nvSpPr>
          <p:cNvPr id="4" name="Rectangle 3"/>
          <p:cNvSpPr/>
          <p:nvPr/>
        </p:nvSpPr>
        <p:spPr>
          <a:xfrm>
            <a:off x="0" y="2514600"/>
            <a:ext cx="9144000" cy="2395528"/>
          </a:xfrm>
          <a:prstGeom prst="rect">
            <a:avLst/>
          </a:prstGeom>
          <a:solidFill>
            <a:srgbClr val="BFBFBF"/>
          </a:solidFill>
        </p:spPr>
        <p:txBody>
          <a:bodyPr wrap="square">
            <a:spAutoFit/>
          </a:bodyPr>
          <a:lstStyle/>
          <a:p>
            <a:pPr>
              <a:lnSpc>
                <a:spcPct val="150000"/>
              </a:lnSpc>
              <a:spcAft>
                <a:spcPts val="200"/>
              </a:spcAft>
            </a:pPr>
            <a:r>
              <a:rPr lang="en-US" sz="2800" dirty="0" smtClean="0">
                <a:latin typeface="Arial"/>
                <a:cs typeface="Arial"/>
              </a:rPr>
              <a:t>Auction Execution:</a:t>
            </a:r>
            <a:endParaRPr lang="en-US" sz="2800" b="1" dirty="0" smtClean="0">
              <a:effectLst>
                <a:outerShdw blurRad="38100" dist="38100" dir="2700000" algn="tl">
                  <a:srgbClr val="000000">
                    <a:alpha val="43137"/>
                  </a:srgbClr>
                </a:outerShdw>
              </a:effectLst>
              <a:latin typeface="Arial"/>
              <a:cs typeface="Arial"/>
            </a:endParaRPr>
          </a:p>
          <a:p>
            <a:pPr marL="914400" lvl="1" indent="-457200">
              <a:lnSpc>
                <a:spcPct val="150000"/>
              </a:lnSpc>
              <a:buFont typeface="+mj-lt"/>
              <a:buAutoNum type="arabicPeriod"/>
            </a:pPr>
            <a:r>
              <a:rPr lang="en-US" sz="2400" dirty="0" smtClean="0">
                <a:latin typeface="Arial"/>
                <a:cs typeface="Arial"/>
              </a:rPr>
              <a:t>Collect bids </a:t>
            </a:r>
            <a:r>
              <a:rPr lang="en-US" sz="2400" b="1" i="1" dirty="0" smtClean="0">
                <a:solidFill>
                  <a:srgbClr val="FF6600"/>
                </a:solidFill>
                <a:latin typeface="Arial"/>
                <a:cs typeface="Arial"/>
              </a:rPr>
              <a:t>b=</a:t>
            </a:r>
            <a:r>
              <a:rPr lang="en-US" sz="2400" dirty="0" smtClean="0">
                <a:solidFill>
                  <a:srgbClr val="FF6600"/>
                </a:solidFill>
                <a:latin typeface="Arial"/>
                <a:cs typeface="Arial"/>
              </a:rPr>
              <a:t>(</a:t>
            </a:r>
            <a:r>
              <a:rPr lang="en-US" sz="2400" b="1" i="1" dirty="0" smtClean="0">
                <a:solidFill>
                  <a:srgbClr val="FF6600"/>
                </a:solidFill>
                <a:latin typeface="Arial"/>
                <a:cs typeface="Arial"/>
              </a:rPr>
              <a:t>b</a:t>
            </a:r>
            <a:r>
              <a:rPr lang="en-US" sz="2400" b="1" i="1" baseline="-25000" dirty="0" smtClean="0">
                <a:solidFill>
                  <a:srgbClr val="FF6600"/>
                </a:solidFill>
                <a:latin typeface="Arial"/>
                <a:cs typeface="Arial"/>
              </a:rPr>
              <a:t>1 </a:t>
            </a:r>
            <a:r>
              <a:rPr lang="en-US" sz="2400" b="1" i="1" dirty="0" smtClean="0">
                <a:solidFill>
                  <a:srgbClr val="FF6600"/>
                </a:solidFill>
                <a:latin typeface="Arial"/>
                <a:cs typeface="Arial"/>
              </a:rPr>
              <a:t>, ..., </a:t>
            </a:r>
            <a:r>
              <a:rPr lang="en-US" sz="2400" b="1" i="1" dirty="0" err="1" smtClean="0">
                <a:solidFill>
                  <a:srgbClr val="FF6600"/>
                </a:solidFill>
                <a:latin typeface="Arial"/>
                <a:cs typeface="Arial"/>
              </a:rPr>
              <a:t>b</a:t>
            </a:r>
            <a:r>
              <a:rPr lang="en-US" sz="2400" b="1" i="1" baseline="-25000" dirty="0" err="1" smtClean="0">
                <a:solidFill>
                  <a:srgbClr val="FF6600"/>
                </a:solidFill>
                <a:latin typeface="Arial"/>
                <a:cs typeface="Arial"/>
              </a:rPr>
              <a:t>n</a:t>
            </a:r>
            <a:r>
              <a:rPr lang="en-US" sz="2400" b="1" i="1" dirty="0">
                <a:solidFill>
                  <a:srgbClr val="FF6600"/>
                </a:solidFill>
                <a:latin typeface="Arial"/>
                <a:cs typeface="Arial"/>
              </a:rPr>
              <a:t>)</a:t>
            </a:r>
            <a:r>
              <a:rPr lang="en-US" sz="2400" dirty="0" smtClean="0">
                <a:solidFill>
                  <a:srgbClr val="FF6600"/>
                </a:solidFill>
                <a:latin typeface="Arial"/>
                <a:cs typeface="Arial"/>
              </a:rPr>
              <a:t> </a:t>
            </a:r>
          </a:p>
          <a:p>
            <a:pPr marL="914400" lvl="1" indent="-457200">
              <a:lnSpc>
                <a:spcPct val="150000"/>
              </a:lnSpc>
              <a:buFont typeface="+mj-lt"/>
              <a:buAutoNum type="arabicPeriod"/>
            </a:pPr>
            <a:r>
              <a:rPr lang="en-US" sz="2400" b="1" dirty="0" smtClean="0">
                <a:latin typeface="Arial"/>
                <a:cs typeface="Arial"/>
              </a:rPr>
              <a:t>[allocation] </a:t>
            </a:r>
            <a:r>
              <a:rPr lang="en-US" sz="2400" dirty="0" smtClean="0">
                <a:latin typeface="Arial"/>
                <a:cs typeface="Arial"/>
              </a:rPr>
              <a:t>Implement allocation </a:t>
            </a:r>
            <a:r>
              <a:rPr lang="en-US" sz="2400" b="1" i="1" dirty="0" err="1" smtClean="0">
                <a:solidFill>
                  <a:srgbClr val="FF6600"/>
                </a:solidFill>
                <a:latin typeface="Arial"/>
                <a:cs typeface="Arial"/>
              </a:rPr>
              <a:t>x(b</a:t>
            </a:r>
            <a:r>
              <a:rPr lang="en-US" sz="2400" b="1" i="1" dirty="0" smtClean="0">
                <a:solidFill>
                  <a:srgbClr val="FF6600"/>
                </a:solidFill>
                <a:latin typeface="Arial"/>
                <a:cs typeface="Arial"/>
              </a:rPr>
              <a:t>)</a:t>
            </a:r>
            <a:endParaRPr lang="en-US" sz="2400" dirty="0" smtClean="0">
              <a:latin typeface="Arial"/>
              <a:cs typeface="Arial"/>
            </a:endParaRPr>
          </a:p>
          <a:p>
            <a:pPr marL="914400" lvl="1" indent="-457200">
              <a:lnSpc>
                <a:spcPct val="150000"/>
              </a:lnSpc>
              <a:buFont typeface="+mj-lt"/>
              <a:buAutoNum type="arabicPeriod"/>
            </a:pPr>
            <a:r>
              <a:rPr lang="en-US" sz="2400" b="1" dirty="0" smtClean="0">
                <a:latin typeface="Arial"/>
                <a:cs typeface="Arial"/>
              </a:rPr>
              <a:t>[payments] </a:t>
            </a:r>
            <a:r>
              <a:rPr lang="en-US" sz="2400" dirty="0" smtClean="0">
                <a:latin typeface="Arial"/>
                <a:cs typeface="Arial"/>
              </a:rPr>
              <a:t>Charge prices </a:t>
            </a:r>
            <a:r>
              <a:rPr lang="en-US" sz="2400" b="1" i="1" dirty="0" err="1" smtClean="0">
                <a:solidFill>
                  <a:srgbClr val="FF6600"/>
                </a:solidFill>
                <a:latin typeface="Arial"/>
                <a:cs typeface="Arial"/>
              </a:rPr>
              <a:t>p(b</a:t>
            </a:r>
            <a:r>
              <a:rPr lang="en-US" sz="2400" b="1" i="1" dirty="0" smtClean="0">
                <a:solidFill>
                  <a:srgbClr val="FF6600"/>
                </a:solidFill>
                <a:latin typeface="Arial"/>
                <a:cs typeface="Arial"/>
              </a:rPr>
              <a:t>)</a:t>
            </a:r>
            <a:endParaRPr lang="en-US" sz="3200" i="1" dirty="0">
              <a:latin typeface="Arial"/>
              <a:cs typeface="Arial"/>
            </a:endParaRPr>
          </a:p>
        </p:txBody>
      </p:sp>
      <p:sp>
        <p:nvSpPr>
          <p:cNvPr id="6" name="Rectangle 5"/>
          <p:cNvSpPr/>
          <p:nvPr/>
        </p:nvSpPr>
        <p:spPr>
          <a:xfrm>
            <a:off x="0" y="5181600"/>
            <a:ext cx="9144000" cy="1723549"/>
          </a:xfrm>
          <a:prstGeom prst="rect">
            <a:avLst/>
          </a:prstGeom>
          <a:solidFill>
            <a:srgbClr val="BFBFBF"/>
          </a:solidFill>
        </p:spPr>
        <p:txBody>
          <a:bodyPr wrap="square">
            <a:spAutoFit/>
          </a:bodyPr>
          <a:lstStyle/>
          <a:p>
            <a:pPr>
              <a:lnSpc>
                <a:spcPct val="150000"/>
              </a:lnSpc>
            </a:pPr>
            <a:r>
              <a:rPr lang="en-US" sz="2400" b="1" dirty="0" smtClean="0">
                <a:latin typeface="Arial"/>
                <a:cs typeface="Arial"/>
              </a:rPr>
              <a:t>Definition: </a:t>
            </a:r>
            <a:r>
              <a:rPr lang="en-US" sz="2400" dirty="0" smtClean="0">
                <a:latin typeface="Arial"/>
                <a:cs typeface="Arial"/>
              </a:rPr>
              <a:t>(DSIC) A direct auction </a:t>
            </a:r>
            <a:r>
              <a:rPr lang="en-US" sz="2400" b="1" i="1" dirty="0" smtClean="0">
                <a:latin typeface="Arial"/>
                <a:cs typeface="Arial"/>
              </a:rPr>
              <a:t>(</a:t>
            </a:r>
            <a:r>
              <a:rPr lang="en-US" sz="2400" b="1" i="1" dirty="0" err="1" smtClean="0">
                <a:latin typeface="Arial"/>
                <a:cs typeface="Arial"/>
              </a:rPr>
              <a:t>x</a:t>
            </a:r>
            <a:r>
              <a:rPr lang="en-US" sz="2400" b="1" i="1" dirty="0" smtClean="0">
                <a:latin typeface="Arial"/>
                <a:cs typeface="Arial"/>
              </a:rPr>
              <a:t>, </a:t>
            </a:r>
            <a:r>
              <a:rPr lang="en-US" sz="2400" b="1" i="1" dirty="0" err="1" smtClean="0">
                <a:latin typeface="Arial"/>
                <a:cs typeface="Arial"/>
              </a:rPr>
              <a:t>p</a:t>
            </a:r>
            <a:r>
              <a:rPr lang="en-US" sz="2400" b="1" i="1" dirty="0" smtClean="0">
                <a:latin typeface="Arial"/>
                <a:cs typeface="Arial"/>
              </a:rPr>
              <a:t>)</a:t>
            </a:r>
            <a:r>
              <a:rPr lang="en-US" sz="2400" dirty="0" smtClean="0">
                <a:latin typeface="Arial"/>
                <a:cs typeface="Arial"/>
              </a:rPr>
              <a:t> is </a:t>
            </a:r>
            <a:r>
              <a:rPr lang="en-US" sz="2400" b="1" dirty="0" smtClean="0">
                <a:solidFill>
                  <a:srgbClr val="008000"/>
                </a:solidFill>
                <a:latin typeface="Arial"/>
                <a:cs typeface="Arial"/>
              </a:rPr>
              <a:t>DSIC</a:t>
            </a:r>
            <a:r>
              <a:rPr lang="en-US" sz="2400" dirty="0" smtClean="0">
                <a:latin typeface="Arial"/>
                <a:cs typeface="Arial"/>
              </a:rPr>
              <a:t> </a:t>
            </a:r>
            <a:r>
              <a:rPr lang="en-US" sz="2400" dirty="0" err="1" smtClean="0">
                <a:latin typeface="Arial"/>
                <a:cs typeface="Arial"/>
              </a:rPr>
              <a:t>iff</a:t>
            </a:r>
            <a:r>
              <a:rPr lang="en-US" sz="2400" dirty="0" smtClean="0">
                <a:latin typeface="Arial"/>
                <a:cs typeface="Arial"/>
              </a:rPr>
              <a:t> for all </a:t>
            </a:r>
            <a:r>
              <a:rPr lang="en-US" sz="2400" i="1" dirty="0" err="1" smtClean="0">
                <a:latin typeface="Arial"/>
                <a:cs typeface="Arial"/>
              </a:rPr>
              <a:t>i</a:t>
            </a:r>
            <a:r>
              <a:rPr lang="en-US" sz="2400" dirty="0" smtClean="0">
                <a:latin typeface="Arial"/>
                <a:cs typeface="Arial"/>
              </a:rPr>
              <a:t>, </a:t>
            </a:r>
            <a:r>
              <a:rPr lang="en-US" sz="2400" i="1" dirty="0" err="1" smtClean="0">
                <a:latin typeface="Arial"/>
                <a:cs typeface="Arial"/>
              </a:rPr>
              <a:t>b</a:t>
            </a:r>
            <a:r>
              <a:rPr lang="en-US" sz="2400" baseline="-25000" dirty="0" err="1" smtClean="0">
                <a:latin typeface="Arial"/>
                <a:cs typeface="Arial"/>
              </a:rPr>
              <a:t>-</a:t>
            </a:r>
            <a:r>
              <a:rPr lang="en-US" sz="2400" i="1" baseline="-25000" dirty="0" err="1" smtClean="0">
                <a:latin typeface="Arial"/>
                <a:cs typeface="Arial"/>
              </a:rPr>
              <a:t>i</a:t>
            </a:r>
            <a:r>
              <a:rPr lang="en-US" sz="2400" dirty="0" smtClean="0">
                <a:latin typeface="Arial"/>
                <a:cs typeface="Arial"/>
              </a:rPr>
              <a:t> it is optimal for bidder </a:t>
            </a:r>
            <a:r>
              <a:rPr lang="en-US" sz="2400" i="1" dirty="0" err="1" smtClean="0">
                <a:latin typeface="Arial"/>
                <a:cs typeface="Arial"/>
              </a:rPr>
              <a:t>i</a:t>
            </a:r>
            <a:r>
              <a:rPr lang="en-US" sz="2400" dirty="0" smtClean="0">
                <a:latin typeface="Arial"/>
                <a:cs typeface="Arial"/>
              </a:rPr>
              <a:t> to bid his true value:</a:t>
            </a:r>
          </a:p>
          <a:p>
            <a:pPr>
              <a:lnSpc>
                <a:spcPct val="150000"/>
              </a:lnSpc>
            </a:pPr>
            <a:endParaRPr lang="en-US" sz="2400" dirty="0" smtClean="0">
              <a:latin typeface="Arial"/>
              <a:cs typeface="Arial"/>
            </a:endParaRPr>
          </a:p>
        </p:txBody>
      </p:sp>
      <p:pic>
        <p:nvPicPr>
          <p:cNvPr id="8" name="Picture 7" descr="latex-image-1.pdf"/>
          <p:cNvPicPr>
            <a:picLocks noChangeAspect="1"/>
          </p:cNvPicPr>
          <p:nvPr/>
        </p:nvPicPr>
        <p:blipFill>
          <a:blip r:embed="rId3"/>
          <a:stretch>
            <a:fillRect/>
          </a:stretch>
        </p:blipFill>
        <p:spPr>
          <a:xfrm>
            <a:off x="692150" y="6172200"/>
            <a:ext cx="8597900" cy="812800"/>
          </a:xfrm>
          <a:prstGeom prst="rect">
            <a:avLst/>
          </a:prstGeom>
        </p:spPr>
      </p:pic>
    </p:spTree>
    <p:extLst>
      <p:ext uri="{BB962C8B-B14F-4D97-AF65-F5344CB8AC3E}">
        <p14:creationId xmlns:p14="http://schemas.microsoft.com/office/powerpoint/2010/main" val="949276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5"/>
          <p:cNvSpPr>
            <a:spLocks noGrp="1"/>
          </p:cNvSpPr>
          <p:nvPr>
            <p:ph type="title"/>
          </p:nvPr>
        </p:nvSpPr>
        <p:spPr>
          <a:xfrm>
            <a:off x="685800" y="0"/>
            <a:ext cx="7700639" cy="762000"/>
          </a:xfrm>
        </p:spPr>
        <p:txBody>
          <a:bodyPr/>
          <a:lstStyle/>
          <a:p>
            <a:r>
              <a:rPr lang="en-US" dirty="0" err="1" smtClean="0">
                <a:latin typeface="Arial"/>
                <a:cs typeface="Arial"/>
              </a:rPr>
              <a:t>Implementability</a:t>
            </a:r>
            <a:r>
              <a:rPr lang="en-US" dirty="0" smtClean="0">
                <a:latin typeface="Arial"/>
                <a:cs typeface="Arial"/>
              </a:rPr>
              <a:t> and </a:t>
            </a:r>
            <a:r>
              <a:rPr lang="en-US" dirty="0" err="1" smtClean="0">
                <a:latin typeface="Arial"/>
                <a:cs typeface="Arial"/>
              </a:rPr>
              <a:t>Monotonicity</a:t>
            </a:r>
            <a:endParaRPr lang="en-US" dirty="0">
              <a:latin typeface="Arial"/>
              <a:cs typeface="Arial"/>
            </a:endParaRPr>
          </a:p>
        </p:txBody>
      </p:sp>
      <p:sp>
        <p:nvSpPr>
          <p:cNvPr id="2" name="Rectangle 1"/>
          <p:cNvSpPr/>
          <p:nvPr/>
        </p:nvSpPr>
        <p:spPr>
          <a:xfrm>
            <a:off x="0" y="1447800"/>
            <a:ext cx="9144000" cy="1723549"/>
          </a:xfrm>
          <a:prstGeom prst="rect">
            <a:avLst/>
          </a:prstGeom>
          <a:solidFill>
            <a:srgbClr val="BFBFBF"/>
          </a:solidFill>
        </p:spPr>
        <p:txBody>
          <a:bodyPr wrap="square">
            <a:spAutoFit/>
          </a:bodyPr>
          <a:lstStyle/>
          <a:p>
            <a:pPr>
              <a:lnSpc>
                <a:spcPct val="150000"/>
              </a:lnSpc>
            </a:pPr>
            <a:r>
              <a:rPr lang="en-US" sz="2400" b="1" dirty="0" smtClean="0">
                <a:latin typeface="Arial"/>
                <a:cs typeface="Arial"/>
              </a:rPr>
              <a:t>Definition 1: </a:t>
            </a:r>
            <a:r>
              <a:rPr lang="en-US" sz="2400" dirty="0" smtClean="0">
                <a:latin typeface="Arial"/>
                <a:cs typeface="Arial"/>
              </a:rPr>
              <a:t>(Implementable Allocation Rule) </a:t>
            </a:r>
            <a:r>
              <a:rPr lang="en-US" sz="2400" dirty="0">
                <a:latin typeface="Arial"/>
                <a:cs typeface="Arial"/>
              </a:rPr>
              <a:t>An </a:t>
            </a:r>
            <a:r>
              <a:rPr lang="en-US" sz="2400" b="1" dirty="0">
                <a:latin typeface="Arial"/>
                <a:cs typeface="Arial"/>
              </a:rPr>
              <a:t>allocation rule</a:t>
            </a:r>
            <a:r>
              <a:rPr lang="en-US" sz="2400" dirty="0">
                <a:latin typeface="Arial"/>
                <a:cs typeface="Arial"/>
              </a:rPr>
              <a:t> </a:t>
            </a:r>
            <a:r>
              <a:rPr lang="en-US" sz="2400" b="1" i="1" dirty="0">
                <a:latin typeface="Arial"/>
                <a:cs typeface="Arial"/>
              </a:rPr>
              <a:t>x</a:t>
            </a:r>
            <a:r>
              <a:rPr lang="en-US" sz="2400" dirty="0">
                <a:latin typeface="Arial"/>
                <a:cs typeface="Arial"/>
              </a:rPr>
              <a:t> for a single</a:t>
            </a:r>
            <a:r>
              <a:rPr lang="en-US" sz="2400" dirty="0" smtClean="0">
                <a:latin typeface="Arial"/>
                <a:cs typeface="Arial"/>
              </a:rPr>
              <a:t>-dimensional environment </a:t>
            </a:r>
            <a:r>
              <a:rPr lang="en-US" sz="2400" dirty="0">
                <a:latin typeface="Arial"/>
                <a:cs typeface="Arial"/>
              </a:rPr>
              <a:t>is </a:t>
            </a:r>
            <a:r>
              <a:rPr lang="en-US" sz="2400" b="1" dirty="0">
                <a:solidFill>
                  <a:srgbClr val="008000"/>
                </a:solidFill>
                <a:latin typeface="Arial"/>
                <a:cs typeface="Arial"/>
              </a:rPr>
              <a:t>implementable</a:t>
            </a:r>
            <a:r>
              <a:rPr lang="en-US" sz="2400" b="1" dirty="0">
                <a:latin typeface="Arial"/>
                <a:cs typeface="Arial"/>
              </a:rPr>
              <a:t> </a:t>
            </a:r>
            <a:r>
              <a:rPr lang="en-US" sz="2400" dirty="0">
                <a:latin typeface="Arial"/>
                <a:cs typeface="Arial"/>
              </a:rPr>
              <a:t>if there is a </a:t>
            </a:r>
            <a:r>
              <a:rPr lang="en-US" sz="2400" b="1" dirty="0">
                <a:latin typeface="Arial"/>
                <a:cs typeface="Arial"/>
              </a:rPr>
              <a:t>payment rule</a:t>
            </a:r>
            <a:r>
              <a:rPr lang="en-US" sz="2400" dirty="0">
                <a:latin typeface="Arial"/>
                <a:cs typeface="Arial"/>
              </a:rPr>
              <a:t> </a:t>
            </a:r>
            <a:r>
              <a:rPr lang="en-US" sz="2400" b="1" i="1" dirty="0" err="1">
                <a:latin typeface="Arial"/>
                <a:cs typeface="Arial"/>
              </a:rPr>
              <a:t>p</a:t>
            </a:r>
            <a:r>
              <a:rPr lang="en-US" sz="2400" b="1" i="1" dirty="0" smtClean="0">
                <a:latin typeface="Arial"/>
                <a:cs typeface="Arial"/>
              </a:rPr>
              <a:t> </a:t>
            </a:r>
            <a:r>
              <a:rPr lang="en-US" sz="2400" dirty="0" err="1" smtClean="0">
                <a:latin typeface="Arial"/>
                <a:cs typeface="Arial"/>
              </a:rPr>
              <a:t>s.t</a:t>
            </a:r>
            <a:r>
              <a:rPr lang="en-US" sz="2400" dirty="0" smtClean="0">
                <a:latin typeface="Arial"/>
                <a:cs typeface="Arial"/>
              </a:rPr>
              <a:t>. the </a:t>
            </a:r>
            <a:r>
              <a:rPr lang="en-US" sz="2400" dirty="0">
                <a:latin typeface="Arial"/>
                <a:cs typeface="Arial"/>
              </a:rPr>
              <a:t>sealed-bid auction </a:t>
            </a:r>
            <a:r>
              <a:rPr lang="en-US" sz="2400" b="1" i="1" dirty="0">
                <a:latin typeface="Arial"/>
                <a:cs typeface="Arial"/>
              </a:rPr>
              <a:t>(x, p</a:t>
            </a:r>
            <a:r>
              <a:rPr lang="en-US" sz="2400" b="1" i="1" dirty="0" smtClean="0">
                <a:latin typeface="Arial"/>
                <a:cs typeface="Arial"/>
              </a:rPr>
              <a:t>)</a:t>
            </a:r>
            <a:r>
              <a:rPr lang="en-US" sz="2400" dirty="0" smtClean="0">
                <a:latin typeface="Arial"/>
                <a:cs typeface="Arial"/>
              </a:rPr>
              <a:t> is </a:t>
            </a:r>
            <a:r>
              <a:rPr lang="en-US" sz="2400" b="1" dirty="0">
                <a:solidFill>
                  <a:srgbClr val="008000"/>
                </a:solidFill>
                <a:latin typeface="Arial"/>
                <a:cs typeface="Arial"/>
              </a:rPr>
              <a:t>DSIC</a:t>
            </a:r>
            <a:r>
              <a:rPr lang="en-US" sz="2400" dirty="0" smtClean="0">
                <a:latin typeface="Arial"/>
                <a:cs typeface="Arial"/>
              </a:rPr>
              <a:t>.</a:t>
            </a:r>
          </a:p>
        </p:txBody>
      </p:sp>
      <p:sp>
        <p:nvSpPr>
          <p:cNvPr id="5" name="Rectangle 4"/>
          <p:cNvSpPr/>
          <p:nvPr/>
        </p:nvSpPr>
        <p:spPr>
          <a:xfrm>
            <a:off x="0" y="4114800"/>
            <a:ext cx="9144000" cy="2277547"/>
          </a:xfrm>
          <a:prstGeom prst="rect">
            <a:avLst/>
          </a:prstGeom>
          <a:solidFill>
            <a:srgbClr val="BFBFBF"/>
          </a:solidFill>
        </p:spPr>
        <p:txBody>
          <a:bodyPr wrap="square">
            <a:spAutoFit/>
          </a:bodyPr>
          <a:lstStyle/>
          <a:p>
            <a:pPr>
              <a:lnSpc>
                <a:spcPct val="150000"/>
              </a:lnSpc>
              <a:spcAft>
                <a:spcPts val="200"/>
              </a:spcAft>
            </a:pPr>
            <a:r>
              <a:rPr lang="en-US" sz="2400" b="1" dirty="0" smtClean="0">
                <a:latin typeface="Arial"/>
                <a:cs typeface="Arial"/>
              </a:rPr>
              <a:t>Definition 2: </a:t>
            </a:r>
            <a:r>
              <a:rPr lang="en-US" sz="2400" dirty="0" smtClean="0">
                <a:latin typeface="Arial"/>
                <a:cs typeface="Arial"/>
              </a:rPr>
              <a:t>(Monotone Allocation Rule) </a:t>
            </a:r>
            <a:r>
              <a:rPr lang="en-US" sz="2400" dirty="0">
                <a:latin typeface="Arial"/>
                <a:cs typeface="Arial"/>
              </a:rPr>
              <a:t>An </a:t>
            </a:r>
            <a:r>
              <a:rPr lang="en-US" sz="2400" b="1" dirty="0">
                <a:latin typeface="Arial"/>
                <a:cs typeface="Arial"/>
              </a:rPr>
              <a:t>allocation rule </a:t>
            </a:r>
            <a:r>
              <a:rPr lang="en-US" sz="2400" b="1" i="1" dirty="0">
                <a:latin typeface="Arial"/>
                <a:cs typeface="Arial"/>
              </a:rPr>
              <a:t>x</a:t>
            </a:r>
            <a:r>
              <a:rPr lang="en-US" sz="2400" b="1" dirty="0">
                <a:latin typeface="Arial"/>
                <a:cs typeface="Arial"/>
              </a:rPr>
              <a:t> </a:t>
            </a:r>
            <a:r>
              <a:rPr lang="en-US" sz="2400" dirty="0">
                <a:latin typeface="Arial"/>
                <a:cs typeface="Arial"/>
              </a:rPr>
              <a:t>for a single</a:t>
            </a:r>
            <a:r>
              <a:rPr lang="en-US" sz="2400" dirty="0" smtClean="0">
                <a:latin typeface="Arial"/>
                <a:cs typeface="Arial"/>
              </a:rPr>
              <a:t>-dimensional environment </a:t>
            </a:r>
            <a:r>
              <a:rPr lang="en-US" sz="2400" dirty="0">
                <a:latin typeface="Arial"/>
                <a:cs typeface="Arial"/>
              </a:rPr>
              <a:t>is </a:t>
            </a:r>
            <a:r>
              <a:rPr lang="en-US" sz="2400" b="1" dirty="0">
                <a:solidFill>
                  <a:srgbClr val="008000"/>
                </a:solidFill>
                <a:latin typeface="Arial"/>
                <a:cs typeface="Arial"/>
              </a:rPr>
              <a:t>monotone</a:t>
            </a:r>
            <a:r>
              <a:rPr lang="en-US" sz="2400" dirty="0">
                <a:latin typeface="Arial"/>
                <a:cs typeface="Arial"/>
              </a:rPr>
              <a:t> if for every bidder </a:t>
            </a:r>
            <a:r>
              <a:rPr lang="en-US" sz="2400" b="1" i="1" dirty="0" err="1">
                <a:latin typeface="Arial"/>
                <a:cs typeface="Arial"/>
              </a:rPr>
              <a:t>i</a:t>
            </a:r>
            <a:r>
              <a:rPr lang="en-US" sz="2400" dirty="0">
                <a:latin typeface="Arial"/>
                <a:cs typeface="Arial"/>
              </a:rPr>
              <a:t> and bids </a:t>
            </a:r>
            <a:r>
              <a:rPr lang="en-US" sz="2400" b="1" i="1" dirty="0" err="1">
                <a:latin typeface="Arial"/>
                <a:cs typeface="Arial"/>
              </a:rPr>
              <a:t>b</a:t>
            </a:r>
            <a:r>
              <a:rPr lang="en-US" sz="2400" b="1" i="1" baseline="-25000" dirty="0" err="1">
                <a:latin typeface="Arial"/>
                <a:cs typeface="Arial"/>
              </a:rPr>
              <a:t>−i</a:t>
            </a:r>
            <a:r>
              <a:rPr lang="en-US" sz="2400" dirty="0">
                <a:latin typeface="Arial"/>
                <a:cs typeface="Arial"/>
              </a:rPr>
              <a:t> by the other bidders, the </a:t>
            </a:r>
            <a:r>
              <a:rPr lang="en-US" sz="2400" dirty="0" smtClean="0">
                <a:latin typeface="Arial"/>
                <a:cs typeface="Arial"/>
              </a:rPr>
              <a:t>allocation </a:t>
            </a:r>
            <a:r>
              <a:rPr lang="en-US" sz="2400" b="1" i="1" dirty="0" err="1" smtClean="0">
                <a:latin typeface="Arial"/>
                <a:cs typeface="Arial"/>
              </a:rPr>
              <a:t>x</a:t>
            </a:r>
            <a:r>
              <a:rPr lang="en-US" sz="2400" b="1" i="1" baseline="-25000" dirty="0" err="1" smtClean="0">
                <a:latin typeface="Arial"/>
                <a:cs typeface="Arial"/>
              </a:rPr>
              <a:t>i</a:t>
            </a:r>
            <a:r>
              <a:rPr lang="en-US" sz="2400" b="1" i="1" dirty="0" err="1">
                <a:latin typeface="Arial"/>
                <a:cs typeface="Arial"/>
              </a:rPr>
              <a:t>(z</a:t>
            </a:r>
            <a:r>
              <a:rPr lang="en-US" sz="2400" b="1" i="1" dirty="0" err="1" smtClean="0">
                <a:latin typeface="Arial"/>
                <a:cs typeface="Arial"/>
              </a:rPr>
              <a:t>,b</a:t>
            </a:r>
            <a:r>
              <a:rPr lang="en-US" sz="2400" b="1" i="1" baseline="-25000" dirty="0" err="1">
                <a:latin typeface="Arial"/>
                <a:cs typeface="Arial"/>
              </a:rPr>
              <a:t>−i</a:t>
            </a:r>
            <a:r>
              <a:rPr lang="en-US" sz="2400" b="1" i="1" dirty="0">
                <a:latin typeface="Arial"/>
                <a:cs typeface="Arial"/>
              </a:rPr>
              <a:t>) </a:t>
            </a:r>
            <a:r>
              <a:rPr lang="en-US" sz="2400" dirty="0">
                <a:latin typeface="Arial"/>
                <a:cs typeface="Arial"/>
              </a:rPr>
              <a:t>to </a:t>
            </a:r>
            <a:r>
              <a:rPr lang="en-US" sz="2400" b="1" i="1" dirty="0" err="1">
                <a:latin typeface="Arial"/>
                <a:cs typeface="Arial"/>
              </a:rPr>
              <a:t>i</a:t>
            </a:r>
            <a:r>
              <a:rPr lang="en-US" sz="2400" dirty="0">
                <a:latin typeface="Arial"/>
                <a:cs typeface="Arial"/>
              </a:rPr>
              <a:t> is </a:t>
            </a:r>
            <a:r>
              <a:rPr lang="en-US" sz="2400" b="1" i="1" dirty="0" smtClean="0">
                <a:solidFill>
                  <a:srgbClr val="008000"/>
                </a:solidFill>
                <a:latin typeface="Arial"/>
                <a:cs typeface="Arial"/>
              </a:rPr>
              <a:t>non-decreasing </a:t>
            </a:r>
            <a:r>
              <a:rPr lang="en-US" sz="2400" b="1" i="1" dirty="0">
                <a:solidFill>
                  <a:srgbClr val="008000"/>
                </a:solidFill>
                <a:latin typeface="Arial"/>
                <a:cs typeface="Arial"/>
              </a:rPr>
              <a:t>in</a:t>
            </a:r>
            <a:r>
              <a:rPr lang="en-US" sz="2400" b="1" i="1" dirty="0" smtClean="0">
                <a:solidFill>
                  <a:srgbClr val="008000"/>
                </a:solidFill>
                <a:latin typeface="Arial"/>
                <a:cs typeface="Arial"/>
              </a:rPr>
              <a:t> </a:t>
            </a:r>
            <a:r>
              <a:rPr lang="en-US" sz="2400" b="1" i="1" dirty="0" err="1" smtClean="0">
                <a:solidFill>
                  <a:srgbClr val="008000"/>
                </a:solidFill>
                <a:latin typeface="Arial"/>
                <a:cs typeface="Arial"/>
              </a:rPr>
              <a:t>i’s</a:t>
            </a:r>
            <a:r>
              <a:rPr lang="en-US" sz="2400" b="1" i="1" dirty="0" smtClean="0">
                <a:solidFill>
                  <a:srgbClr val="008000"/>
                </a:solidFill>
                <a:latin typeface="Arial"/>
                <a:cs typeface="Arial"/>
              </a:rPr>
              <a:t> bid </a:t>
            </a:r>
            <a:r>
              <a:rPr lang="en-US" sz="2400" b="1" i="1" dirty="0" err="1" smtClean="0">
                <a:solidFill>
                  <a:srgbClr val="008000"/>
                </a:solidFill>
                <a:latin typeface="Arial"/>
                <a:cs typeface="Arial"/>
              </a:rPr>
              <a:t>z</a:t>
            </a:r>
            <a:r>
              <a:rPr lang="en-US" sz="2400" b="1" i="1" dirty="0" smtClean="0">
                <a:solidFill>
                  <a:srgbClr val="008000"/>
                </a:solidFill>
                <a:latin typeface="Arial"/>
                <a:cs typeface="Arial"/>
              </a:rPr>
              <a:t>.</a:t>
            </a:r>
          </a:p>
        </p:txBody>
      </p:sp>
      <p:grpSp>
        <p:nvGrpSpPr>
          <p:cNvPr id="9" name="Group 8"/>
          <p:cNvGrpSpPr/>
          <p:nvPr/>
        </p:nvGrpSpPr>
        <p:grpSpPr>
          <a:xfrm>
            <a:off x="3345180" y="3233420"/>
            <a:ext cx="2883668" cy="822960"/>
            <a:chOff x="3345180" y="3233420"/>
            <a:chExt cx="2883668" cy="822960"/>
          </a:xfrm>
        </p:grpSpPr>
        <p:sp>
          <p:nvSpPr>
            <p:cNvPr id="6" name="Up-Down Arrow 5"/>
            <p:cNvSpPr/>
            <p:nvPr/>
          </p:nvSpPr>
          <p:spPr>
            <a:xfrm>
              <a:off x="3345180" y="3233420"/>
              <a:ext cx="548640" cy="822960"/>
            </a:xfrm>
            <a:prstGeom prst="upDown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sp>
        <p:sp>
          <p:nvSpPr>
            <p:cNvPr id="8" name="TextBox 7"/>
            <p:cNvSpPr txBox="1"/>
            <p:nvPr/>
          </p:nvSpPr>
          <p:spPr>
            <a:xfrm>
              <a:off x="4038600" y="3429000"/>
              <a:ext cx="2190248" cy="369332"/>
            </a:xfrm>
            <a:prstGeom prst="rect">
              <a:avLst/>
            </a:prstGeom>
            <a:noFill/>
          </p:spPr>
          <p:txBody>
            <a:bodyPr wrap="none" rtlCol="0">
              <a:spAutoFit/>
            </a:bodyPr>
            <a:lstStyle/>
            <a:p>
              <a:r>
                <a:rPr lang="en-US" b="1" dirty="0" smtClean="0">
                  <a:latin typeface="Arial"/>
                  <a:cs typeface="Arial"/>
                </a:rPr>
                <a:t>Myerson’s Lemma</a:t>
              </a:r>
              <a:endParaRPr lang="en-US" b="1" dirty="0">
                <a:latin typeface="Arial"/>
                <a:cs typeface="Arial"/>
              </a:endParaRPr>
            </a:p>
          </p:txBody>
        </p:sp>
      </p:grpSp>
    </p:spTree>
    <p:extLst>
      <p:ext uri="{BB962C8B-B14F-4D97-AF65-F5344CB8AC3E}">
        <p14:creationId xmlns:p14="http://schemas.microsoft.com/office/powerpoint/2010/main" val="899990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a:cs typeface="Arial"/>
              </a:rPr>
              <a:t>Myerson’s Lemma</a:t>
            </a:r>
            <a:endParaRPr lang="en-US" dirty="0">
              <a:latin typeface="Arial"/>
              <a:cs typeface="Arial"/>
            </a:endParaRPr>
          </a:p>
        </p:txBody>
      </p:sp>
      <p:pic>
        <p:nvPicPr>
          <p:cNvPr id="5"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90600"/>
            <a:ext cx="8763000" cy="111252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7" name="TextBox 6"/>
          <p:cNvSpPr txBox="1"/>
          <p:nvPr/>
        </p:nvSpPr>
        <p:spPr>
          <a:xfrm>
            <a:off x="990600" y="1600200"/>
            <a:ext cx="7848600" cy="4870564"/>
          </a:xfrm>
          <a:prstGeom prst="rect">
            <a:avLst/>
          </a:prstGeom>
          <a:noFill/>
        </p:spPr>
        <p:txBody>
          <a:bodyPr wrap="square" rtlCol="0">
            <a:spAutoFit/>
          </a:bodyPr>
          <a:lstStyle/>
          <a:p>
            <a:r>
              <a:rPr lang="en-US" sz="2400" b="1" dirty="0" smtClean="0">
                <a:solidFill>
                  <a:schemeClr val="bg1"/>
                </a:solidFill>
                <a:latin typeface="Comic Sans MS" pitchFamily="66" charset="0"/>
                <a:cs typeface="Arial" pitchFamily="34" charset="0"/>
              </a:rPr>
              <a:t>[Myerson ’81] </a:t>
            </a:r>
            <a:r>
              <a:rPr lang="en-US" sz="2000" dirty="0">
                <a:solidFill>
                  <a:schemeClr val="bg1"/>
                </a:solidFill>
                <a:latin typeface="Chalkboard"/>
                <a:cs typeface="Chalkboard"/>
              </a:rPr>
              <a:t>Fix a single</a:t>
            </a:r>
            <a:r>
              <a:rPr lang="en-US" sz="2000" dirty="0" smtClean="0">
                <a:solidFill>
                  <a:schemeClr val="bg1"/>
                </a:solidFill>
                <a:latin typeface="Chalkboard"/>
                <a:cs typeface="Chalkboard"/>
              </a:rPr>
              <a:t>-dimensional environment.</a:t>
            </a:r>
          </a:p>
          <a:p>
            <a:endParaRPr lang="en-US" sz="2000" dirty="0">
              <a:solidFill>
                <a:schemeClr val="bg1"/>
              </a:solidFill>
              <a:latin typeface="Chalkboard"/>
              <a:cs typeface="Chalkboard"/>
            </a:endParaRPr>
          </a:p>
          <a:p>
            <a:pPr marL="457200" indent="-457200">
              <a:buAutoNum type="alphaLcParenBoth"/>
            </a:pPr>
            <a:r>
              <a:rPr lang="en-US" sz="2000" dirty="0" smtClean="0">
                <a:solidFill>
                  <a:schemeClr val="bg1"/>
                </a:solidFill>
                <a:latin typeface="Chalkboard"/>
                <a:cs typeface="Chalkboard"/>
              </a:rPr>
              <a:t>An </a:t>
            </a:r>
            <a:r>
              <a:rPr lang="en-US" sz="2000" dirty="0">
                <a:solidFill>
                  <a:schemeClr val="bg1"/>
                </a:solidFill>
                <a:latin typeface="Chalkboard"/>
                <a:cs typeface="Chalkboard"/>
              </a:rPr>
              <a:t>allocation rule x is implementable </a:t>
            </a:r>
            <a:r>
              <a:rPr lang="en-US" sz="2000" dirty="0">
                <a:solidFill>
                  <a:srgbClr val="FFFF00"/>
                </a:solidFill>
                <a:latin typeface="Chalkboard"/>
                <a:cs typeface="Chalkboard"/>
              </a:rPr>
              <a:t>if and only if </a:t>
            </a:r>
            <a:r>
              <a:rPr lang="en-US" sz="2000" dirty="0">
                <a:solidFill>
                  <a:schemeClr val="bg1"/>
                </a:solidFill>
                <a:latin typeface="Chalkboard"/>
                <a:cs typeface="Chalkboard"/>
              </a:rPr>
              <a:t>it is </a:t>
            </a:r>
            <a:r>
              <a:rPr lang="en-US" sz="2000" dirty="0">
                <a:solidFill>
                  <a:srgbClr val="FFFF00"/>
                </a:solidFill>
                <a:latin typeface="Chalkboard"/>
                <a:cs typeface="Chalkboard"/>
              </a:rPr>
              <a:t>monotone</a:t>
            </a:r>
            <a:r>
              <a:rPr lang="en-US" sz="2000" dirty="0" smtClean="0">
                <a:solidFill>
                  <a:schemeClr val="bg1"/>
                </a:solidFill>
                <a:latin typeface="Chalkboard"/>
                <a:cs typeface="Chalkboard"/>
              </a:rPr>
              <a:t>.</a:t>
            </a:r>
          </a:p>
          <a:p>
            <a:pPr marL="457200" indent="-457200">
              <a:buAutoNum type="alphaLcParenBoth"/>
            </a:pPr>
            <a:endParaRPr lang="en-US" sz="2000" dirty="0">
              <a:solidFill>
                <a:schemeClr val="bg1"/>
              </a:solidFill>
              <a:latin typeface="Chalkboard"/>
              <a:cs typeface="Chalkboard"/>
            </a:endParaRPr>
          </a:p>
          <a:p>
            <a:r>
              <a:rPr lang="en-US" sz="2000" dirty="0">
                <a:solidFill>
                  <a:schemeClr val="bg1"/>
                </a:solidFill>
                <a:latin typeface="Chalkboard"/>
                <a:cs typeface="Chalkboard"/>
              </a:rPr>
              <a:t>(b) If x is</a:t>
            </a:r>
            <a:r>
              <a:rPr lang="en-US" sz="2000" dirty="0" smtClean="0">
                <a:solidFill>
                  <a:schemeClr val="bg1"/>
                </a:solidFill>
                <a:latin typeface="Chalkboard"/>
                <a:cs typeface="Chalkboard"/>
              </a:rPr>
              <a:t> implementable/monotone, </a:t>
            </a:r>
            <a:r>
              <a:rPr lang="en-US" sz="2000" dirty="0">
                <a:solidFill>
                  <a:schemeClr val="bg1"/>
                </a:solidFill>
                <a:latin typeface="Chalkboard"/>
                <a:cs typeface="Chalkboard"/>
              </a:rPr>
              <a:t>there is </a:t>
            </a:r>
            <a:r>
              <a:rPr lang="en-US" sz="2000" dirty="0" smtClean="0">
                <a:solidFill>
                  <a:schemeClr val="bg1"/>
                </a:solidFill>
                <a:latin typeface="Chalkboard"/>
                <a:cs typeface="Chalkboard"/>
              </a:rPr>
              <a:t>an </a:t>
            </a:r>
            <a:r>
              <a:rPr lang="en-US" sz="2000" dirty="0" smtClean="0">
                <a:solidFill>
                  <a:srgbClr val="FFFF00"/>
                </a:solidFill>
                <a:latin typeface="Chalkboard"/>
                <a:cs typeface="Chalkboard"/>
              </a:rPr>
              <a:t>essentially </a:t>
            </a:r>
            <a:r>
              <a:rPr lang="en-US" sz="2000" dirty="0">
                <a:solidFill>
                  <a:srgbClr val="FFFF00"/>
                </a:solidFill>
                <a:latin typeface="Chalkboard"/>
                <a:cs typeface="Chalkboard"/>
              </a:rPr>
              <a:t>unique </a:t>
            </a:r>
            <a:r>
              <a:rPr lang="en-US" sz="2000" dirty="0">
                <a:solidFill>
                  <a:schemeClr val="bg1"/>
                </a:solidFill>
                <a:latin typeface="Chalkboard"/>
                <a:cs typeface="Chalkboard"/>
              </a:rPr>
              <a:t>payment rule such that the sealed-bid </a:t>
            </a:r>
            <a:r>
              <a:rPr lang="en-US" sz="2000" dirty="0" smtClean="0">
                <a:solidFill>
                  <a:schemeClr val="bg1"/>
                </a:solidFill>
                <a:latin typeface="Chalkboard"/>
                <a:cs typeface="Chalkboard"/>
              </a:rPr>
              <a:t>mechanism </a:t>
            </a:r>
            <a:r>
              <a:rPr lang="en-US" sz="2000" dirty="0">
                <a:solidFill>
                  <a:schemeClr val="bg1"/>
                </a:solidFill>
                <a:latin typeface="Chalkboard"/>
                <a:cs typeface="Chalkboard"/>
              </a:rPr>
              <a:t>(x, p) is </a:t>
            </a:r>
            <a:r>
              <a:rPr lang="en-US" sz="2000" dirty="0" smtClean="0">
                <a:solidFill>
                  <a:schemeClr val="bg1"/>
                </a:solidFill>
                <a:latin typeface="Chalkboard"/>
                <a:cs typeface="Chalkboard"/>
              </a:rPr>
              <a:t>DSIC, given by the formula: </a:t>
            </a:r>
          </a:p>
          <a:p>
            <a:endParaRPr lang="en-US" sz="2000" dirty="0" smtClean="0">
              <a:solidFill>
                <a:schemeClr val="bg1"/>
              </a:solidFill>
              <a:latin typeface="Chalkboard"/>
              <a:cs typeface="Chalkboard"/>
            </a:endParaRPr>
          </a:p>
          <a:p>
            <a:endParaRPr lang="en-US" sz="2000" dirty="0" smtClean="0">
              <a:solidFill>
                <a:schemeClr val="bg1"/>
              </a:solidFill>
              <a:latin typeface="Chalkboard"/>
              <a:cs typeface="Chalkboard"/>
            </a:endParaRPr>
          </a:p>
          <a:p>
            <a:endParaRPr lang="en-US" sz="2000" dirty="0" smtClean="0">
              <a:solidFill>
                <a:schemeClr val="bg1"/>
              </a:solidFill>
              <a:latin typeface="Chalkboard"/>
              <a:cs typeface="Chalkboard"/>
            </a:endParaRPr>
          </a:p>
          <a:p>
            <a:r>
              <a:rPr lang="en-US" sz="2000" dirty="0">
                <a:solidFill>
                  <a:schemeClr val="bg1"/>
                </a:solidFill>
                <a:latin typeface="Chalkboard"/>
                <a:cs typeface="Chalkboard"/>
              </a:rPr>
              <a:t>(c)</a:t>
            </a:r>
            <a:r>
              <a:rPr lang="en-US" sz="2000" dirty="0" smtClean="0">
                <a:solidFill>
                  <a:schemeClr val="bg1"/>
                </a:solidFill>
                <a:latin typeface="Chalkboard"/>
                <a:cs typeface="Chalkboard"/>
              </a:rPr>
              <a:t> In particular, there is a </a:t>
            </a:r>
            <a:r>
              <a:rPr lang="en-US" sz="2000" dirty="0" smtClean="0">
                <a:solidFill>
                  <a:srgbClr val="FFFF00"/>
                </a:solidFill>
                <a:latin typeface="Chalkboard"/>
                <a:cs typeface="Chalkboard"/>
              </a:rPr>
              <a:t>unique</a:t>
            </a:r>
            <a:r>
              <a:rPr lang="en-US" sz="2000" dirty="0" smtClean="0">
                <a:solidFill>
                  <a:schemeClr val="bg1"/>
                </a:solidFill>
                <a:latin typeface="Chalkboard"/>
                <a:cs typeface="Chalkboard"/>
              </a:rPr>
              <a:t> payment function such that the mechanism is DSIC and additionally IR with non-positive transfers (i.e. b</a:t>
            </a:r>
            <a:r>
              <a:rPr lang="en-US" sz="2000" baseline="-25000" dirty="0" smtClean="0">
                <a:solidFill>
                  <a:schemeClr val="bg1"/>
                </a:solidFill>
                <a:latin typeface="Chalkboard"/>
                <a:cs typeface="Chalkboard"/>
              </a:rPr>
              <a:t>i</a:t>
            </a:r>
            <a:r>
              <a:rPr lang="en-US" sz="2000" dirty="0" smtClean="0">
                <a:solidFill>
                  <a:schemeClr val="bg1"/>
                </a:solidFill>
                <a:latin typeface="Chalkboard"/>
                <a:cs typeface="Chalkboard"/>
              </a:rPr>
              <a:t> = 0 implies p</a:t>
            </a:r>
            <a:r>
              <a:rPr lang="en-US" sz="2000" baseline="-25000" dirty="0" smtClean="0">
                <a:solidFill>
                  <a:schemeClr val="bg1"/>
                </a:solidFill>
                <a:latin typeface="Chalkboard"/>
                <a:cs typeface="Chalkboard"/>
              </a:rPr>
              <a:t>i</a:t>
            </a:r>
            <a:r>
              <a:rPr lang="en-US" sz="2000" dirty="0" smtClean="0">
                <a:solidFill>
                  <a:schemeClr val="bg1"/>
                </a:solidFill>
                <a:latin typeface="Chalkboard"/>
                <a:cs typeface="Chalkboard"/>
              </a:rPr>
              <a:t>(b) = 0, for all b</a:t>
            </a:r>
            <a:r>
              <a:rPr lang="en-US" sz="2000" baseline="-25000" dirty="0" smtClean="0">
                <a:solidFill>
                  <a:schemeClr val="bg1"/>
                </a:solidFill>
                <a:latin typeface="Chalkboard"/>
                <a:cs typeface="Chalkboard"/>
              </a:rPr>
              <a:t>-</a:t>
            </a:r>
            <a:r>
              <a:rPr lang="en-US" sz="2000" baseline="-25000" dirty="0" err="1" smtClean="0">
                <a:solidFill>
                  <a:schemeClr val="bg1"/>
                </a:solidFill>
                <a:latin typeface="Chalkboard"/>
                <a:cs typeface="Chalkboard"/>
              </a:rPr>
              <a:t>i</a:t>
            </a:r>
            <a:r>
              <a:rPr lang="en-US" sz="2000" dirty="0" smtClean="0">
                <a:solidFill>
                  <a:schemeClr val="bg1"/>
                </a:solidFill>
                <a:latin typeface="Chalkboard"/>
                <a:cs typeface="Chalkboard"/>
              </a:rPr>
              <a:t>).</a:t>
            </a:r>
          </a:p>
          <a:p>
            <a:pPr marL="0" lvl="1">
              <a:lnSpc>
                <a:spcPct val="120000"/>
              </a:lnSpc>
              <a:spcBef>
                <a:spcPts val="300"/>
              </a:spcBef>
            </a:pPr>
            <a:endParaRPr lang="en-US" sz="2000" dirty="0">
              <a:latin typeface="Comic Sans MS" pitchFamily="66" charset="0"/>
            </a:endParaRPr>
          </a:p>
        </p:txBody>
      </p:sp>
      <p:pic>
        <p:nvPicPr>
          <p:cNvPr id="52228" name="Picture 4"/>
          <p:cNvPicPr>
            <a:picLocks noChangeAspect="1" noChangeArrowheads="1"/>
          </p:cNvPicPr>
          <p:nvPr/>
        </p:nvPicPr>
        <p:blipFill>
          <a:blip r:embed="rId4"/>
          <a:srcRect/>
          <a:stretch>
            <a:fillRect/>
          </a:stretch>
        </p:blipFill>
        <p:spPr bwMode="auto">
          <a:xfrm>
            <a:off x="914400" y="4038600"/>
            <a:ext cx="8507413" cy="1143000"/>
          </a:xfrm>
          <a:prstGeom prst="rect">
            <a:avLst/>
          </a:prstGeom>
          <a:noFill/>
          <a:ln w="9525">
            <a:noFill/>
            <a:miter lim="800000"/>
            <a:headEnd/>
            <a:tailEnd/>
          </a:ln>
          <a:effectLst/>
        </p:spPr>
      </p:pic>
    </p:spTree>
    <p:extLst>
      <p:ext uri="{BB962C8B-B14F-4D97-AF65-F5344CB8AC3E}">
        <p14:creationId xmlns:p14="http://schemas.microsoft.com/office/powerpoint/2010/main" val="152500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5"/>
          <p:cNvSpPr>
            <a:spLocks noGrp="1"/>
          </p:cNvSpPr>
          <p:nvPr>
            <p:ph type="title"/>
          </p:nvPr>
        </p:nvSpPr>
        <p:spPr/>
        <p:txBody>
          <a:bodyPr/>
          <a:lstStyle/>
          <a:p>
            <a:r>
              <a:rPr lang="en-US" dirty="0" smtClean="0">
                <a:latin typeface="Arial"/>
                <a:cs typeface="Arial"/>
              </a:rPr>
              <a:t>Quick and Dirty Corollaries</a:t>
            </a:r>
            <a:endParaRPr lang="en-US" dirty="0">
              <a:latin typeface="Arial"/>
              <a:cs typeface="Arial"/>
            </a:endParaRPr>
          </a:p>
        </p:txBody>
      </p:sp>
      <p:sp>
        <p:nvSpPr>
          <p:cNvPr id="2" name="Rectangle 1"/>
          <p:cNvSpPr/>
          <p:nvPr/>
        </p:nvSpPr>
        <p:spPr>
          <a:xfrm>
            <a:off x="0" y="1447800"/>
            <a:ext cx="9144000" cy="4260141"/>
          </a:xfrm>
          <a:prstGeom prst="rect">
            <a:avLst/>
          </a:prstGeom>
          <a:solidFill>
            <a:srgbClr val="BFBFBF"/>
          </a:solidFill>
        </p:spPr>
        <p:txBody>
          <a:bodyPr wrap="square">
            <a:spAutoFit/>
          </a:bodyPr>
          <a:lstStyle/>
          <a:p>
            <a:pPr>
              <a:lnSpc>
                <a:spcPct val="150000"/>
              </a:lnSpc>
            </a:pPr>
            <a:r>
              <a:rPr lang="en-US" sz="2600" b="1" dirty="0" smtClean="0">
                <a:latin typeface="Arial"/>
                <a:cs typeface="Arial"/>
              </a:rPr>
              <a:t>Corollary:</a:t>
            </a:r>
            <a:r>
              <a:rPr lang="en-US" sz="2600" dirty="0" smtClean="0">
                <a:latin typeface="Arial"/>
                <a:cs typeface="Arial"/>
              </a:rPr>
              <a:t> The greedy allocation rule for sponsored search is </a:t>
            </a:r>
            <a:r>
              <a:rPr lang="en-US" sz="2600" b="1" i="1" dirty="0" smtClean="0">
                <a:solidFill>
                  <a:srgbClr val="008000"/>
                </a:solidFill>
                <a:latin typeface="Arial"/>
                <a:cs typeface="Arial"/>
              </a:rPr>
              <a:t>implementable</a:t>
            </a:r>
            <a:r>
              <a:rPr lang="en-US" sz="2600" dirty="0" smtClean="0">
                <a:latin typeface="Arial"/>
                <a:cs typeface="Arial"/>
              </a:rPr>
              <a:t>. Thus, there is a DSIC auction that maximizes social welfare. </a:t>
            </a:r>
          </a:p>
          <a:p>
            <a:pPr>
              <a:lnSpc>
                <a:spcPct val="150000"/>
              </a:lnSpc>
            </a:pPr>
            <a:endParaRPr lang="en-US" sz="2600" dirty="0" smtClean="0">
              <a:latin typeface="Arial"/>
              <a:cs typeface="Arial"/>
            </a:endParaRPr>
          </a:p>
          <a:p>
            <a:pPr>
              <a:lnSpc>
                <a:spcPct val="150000"/>
              </a:lnSpc>
            </a:pPr>
            <a:r>
              <a:rPr lang="en-US" sz="2600" dirty="0" smtClean="0">
                <a:latin typeface="Arial"/>
                <a:cs typeface="Arial"/>
              </a:rPr>
              <a:t>On the other hand, in single-item settings, allocating to the second-highest bidder or the lowest bidder are both </a:t>
            </a:r>
            <a:r>
              <a:rPr lang="en-US" sz="2600" b="1" i="1" dirty="0" smtClean="0">
                <a:solidFill>
                  <a:srgbClr val="FF0000"/>
                </a:solidFill>
                <a:latin typeface="Arial"/>
                <a:cs typeface="Arial"/>
              </a:rPr>
              <a:t>not implementable</a:t>
            </a:r>
            <a:r>
              <a:rPr lang="en-US" sz="2600" dirty="0" smtClean="0">
                <a:latin typeface="Arial"/>
                <a:cs typeface="Arial"/>
              </a:rPr>
              <a:t>.</a:t>
            </a:r>
          </a:p>
        </p:txBody>
      </p:sp>
    </p:spTree>
    <p:extLst>
      <p:ext uri="{BB962C8B-B14F-4D97-AF65-F5344CB8AC3E}">
        <p14:creationId xmlns:p14="http://schemas.microsoft.com/office/powerpoint/2010/main" val="154371415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2"/>
          <p:cNvSpPr>
            <a:spLocks noGrp="1"/>
          </p:cNvSpPr>
          <p:nvPr>
            <p:ph type="title"/>
          </p:nvPr>
        </p:nvSpPr>
        <p:spPr>
          <a:xfrm>
            <a:off x="2743200" y="4191000"/>
            <a:ext cx="4495800" cy="1362075"/>
          </a:xfrm>
        </p:spPr>
        <p:txBody>
          <a:bodyPr>
            <a:noAutofit/>
          </a:bodyPr>
          <a:lstStyle/>
          <a:p>
            <a:pPr>
              <a:lnSpc>
                <a:spcPct val="120000"/>
              </a:lnSpc>
            </a:pPr>
            <a:r>
              <a:rPr lang="en-US" altLang="zh-CN" b="0" cap="none" dirty="0" smtClean="0">
                <a:solidFill>
                  <a:schemeClr val="tx2">
                    <a:lumMod val="60000"/>
                    <a:lumOff val="40000"/>
                  </a:schemeClr>
                </a:solidFill>
                <a:latin typeface="Chalkduster"/>
                <a:cs typeface="Chalkduster"/>
              </a:rPr>
              <a:t>Application of Myerson’s Lemma</a:t>
            </a:r>
            <a:endParaRPr lang="en-US" sz="2800" b="0" cap="none" dirty="0">
              <a:solidFill>
                <a:schemeClr val="tx2">
                  <a:lumMod val="60000"/>
                  <a:lumOff val="40000"/>
                </a:schemeClr>
              </a:solidFill>
              <a:latin typeface="Chalkduster"/>
              <a:cs typeface="Chalkduster"/>
            </a:endParaRPr>
          </a:p>
        </p:txBody>
      </p:sp>
    </p:spTree>
    <p:extLst>
      <p:ext uri="{BB962C8B-B14F-4D97-AF65-F5344CB8AC3E}">
        <p14:creationId xmlns:p14="http://schemas.microsoft.com/office/powerpoint/2010/main" val="73542533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9"/>
          <p:cNvGrpSpPr>
            <a:grpSpLocks noChangeAspect="1"/>
          </p:cNvGrpSpPr>
          <p:nvPr/>
        </p:nvGrpSpPr>
        <p:grpSpPr>
          <a:xfrm>
            <a:off x="7086600" y="1676398"/>
            <a:ext cx="1371599" cy="2093325"/>
            <a:chOff x="1368137" y="1630137"/>
            <a:chExt cx="1047995" cy="1599445"/>
          </a:xfrm>
        </p:grpSpPr>
        <p:pic>
          <p:nvPicPr>
            <p:cNvPr id="43" name="Picture 4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68137" y="2410207"/>
              <a:ext cx="999264" cy="819375"/>
            </a:xfrm>
            <a:prstGeom prst="roundRect">
              <a:avLst>
                <a:gd name="adj" fmla="val 8594"/>
              </a:avLst>
            </a:prstGeom>
            <a:solidFill>
              <a:srgbClr val="FFFFFF">
                <a:shade val="85000"/>
              </a:srgbClr>
            </a:solidFill>
            <a:ln w="19050">
              <a:noFill/>
            </a:ln>
            <a:effectLst/>
          </p:spPr>
        </p:pic>
        <p:sp>
          <p:nvSpPr>
            <p:cNvPr id="3" name="TextBox 2"/>
            <p:cNvSpPr txBox="1"/>
            <p:nvPr/>
          </p:nvSpPr>
          <p:spPr>
            <a:xfrm>
              <a:off x="1455179" y="1630137"/>
              <a:ext cx="960953" cy="258679"/>
            </a:xfrm>
            <a:prstGeom prst="rect">
              <a:avLst/>
            </a:prstGeom>
            <a:noFill/>
          </p:spPr>
          <p:txBody>
            <a:bodyPr wrap="square" rtlCol="0">
              <a:spAutoFit/>
            </a:bodyPr>
            <a:lstStyle/>
            <a:p>
              <a:r>
                <a:rPr lang="en-US" sz="1600" b="1" dirty="0" smtClean="0">
                  <a:solidFill>
                    <a:srgbClr val="0070C0"/>
                  </a:solidFill>
                  <a:latin typeface="Arial"/>
                  <a:ea typeface="Tahoma" pitchFamily="34" charset="0"/>
                  <a:cs typeface="Arial"/>
                </a:rPr>
                <a:t>Item</a:t>
              </a:r>
              <a:endParaRPr lang="en-US" sz="1600" b="1" dirty="0">
                <a:solidFill>
                  <a:srgbClr val="0070C0"/>
                </a:solidFill>
                <a:latin typeface="Arial"/>
                <a:ea typeface="Tahoma" pitchFamily="34" charset="0"/>
                <a:cs typeface="Arial"/>
              </a:endParaRPr>
            </a:p>
          </p:txBody>
        </p:sp>
      </p:grpSp>
      <p:sp>
        <p:nvSpPr>
          <p:cNvPr id="7" name="Rectangle 6"/>
          <p:cNvSpPr/>
          <p:nvPr/>
        </p:nvSpPr>
        <p:spPr>
          <a:xfrm>
            <a:off x="685800" y="4572000"/>
            <a:ext cx="7848600" cy="2503249"/>
          </a:xfrm>
          <a:prstGeom prst="rect">
            <a:avLst/>
          </a:prstGeom>
        </p:spPr>
        <p:txBody>
          <a:bodyPr wrap="square">
            <a:spAutoFit/>
          </a:bodyPr>
          <a:lstStyle/>
          <a:p>
            <a:pPr algn="just">
              <a:lnSpc>
                <a:spcPct val="150000"/>
              </a:lnSpc>
              <a:spcAft>
                <a:spcPts val="200"/>
              </a:spcAft>
            </a:pPr>
            <a:r>
              <a:rPr lang="en-US" sz="2000" dirty="0" smtClean="0">
                <a:effectLst>
                  <a:outerShdw blurRad="38100" dist="38100" dir="2700000" algn="tl">
                    <a:srgbClr val="000000">
                      <a:alpha val="43137"/>
                    </a:srgbClr>
                  </a:outerShdw>
                </a:effectLst>
                <a:latin typeface="Arial"/>
                <a:cs typeface="Arial"/>
              </a:rPr>
              <a:t>Allo</a:t>
            </a:r>
            <a:r>
              <a:rPr lang="en-US" sz="2000" dirty="0">
                <a:effectLst>
                  <a:outerShdw blurRad="38100" dist="38100" dir="2700000" algn="tl">
                    <a:srgbClr val="000000">
                      <a:alpha val="43137"/>
                    </a:srgbClr>
                  </a:outerShdw>
                </a:effectLst>
                <a:latin typeface="Arial"/>
                <a:cs typeface="Arial"/>
              </a:rPr>
              <a:t>c</a:t>
            </a:r>
            <a:r>
              <a:rPr lang="en-US" sz="2000" dirty="0" smtClean="0">
                <a:effectLst>
                  <a:outerShdw blurRad="38100" dist="38100" dir="2700000" algn="tl">
                    <a:srgbClr val="000000">
                      <a:alpha val="43137"/>
                    </a:srgbClr>
                  </a:outerShdw>
                </a:effectLst>
                <a:latin typeface="Arial"/>
                <a:cs typeface="Arial"/>
              </a:rPr>
              <a:t>ation Rule: give the item to the highest bidder. </a:t>
            </a:r>
          </a:p>
          <a:p>
            <a:pPr algn="just">
              <a:lnSpc>
                <a:spcPct val="150000"/>
              </a:lnSpc>
              <a:spcAft>
                <a:spcPts val="200"/>
              </a:spcAft>
            </a:pPr>
            <a:r>
              <a:rPr lang="en-US" sz="2000" dirty="0" smtClean="0">
                <a:effectLst>
                  <a:outerShdw blurRad="38100" dist="38100" dir="2700000" algn="tl">
                    <a:srgbClr val="000000">
                      <a:alpha val="43137"/>
                    </a:srgbClr>
                  </a:outerShdw>
                </a:effectLst>
                <a:latin typeface="Arial"/>
                <a:cs typeface="Arial"/>
              </a:rPr>
              <a:t>Payment </a:t>
            </a:r>
            <a:r>
              <a:rPr lang="en-US" sz="2000" dirty="0">
                <a:effectLst>
                  <a:outerShdw blurRad="38100" dist="38100" dir="2700000" algn="tl">
                    <a:srgbClr val="000000">
                      <a:alpha val="43137"/>
                    </a:srgbClr>
                  </a:outerShdw>
                </a:effectLst>
                <a:latin typeface="Arial"/>
                <a:cs typeface="Arial"/>
              </a:rPr>
              <a:t>Rule:</a:t>
            </a:r>
            <a:r>
              <a:rPr lang="en-US" sz="2000" dirty="0" smtClean="0">
                <a:effectLst>
                  <a:outerShdw blurRad="38100" dist="38100" dir="2700000" algn="tl">
                    <a:srgbClr val="000000">
                      <a:alpha val="43137"/>
                    </a:srgbClr>
                  </a:outerShdw>
                </a:effectLst>
                <a:latin typeface="Arial"/>
                <a:cs typeface="Arial"/>
              </a:rPr>
              <a:t> </a:t>
            </a:r>
            <a:r>
              <a:rPr lang="en-US" sz="2000" dirty="0" err="1" smtClean="0">
                <a:solidFill>
                  <a:srgbClr val="FF6600"/>
                </a:solidFill>
                <a:effectLst>
                  <a:outerShdw blurRad="38100" dist="38100" dir="2700000" algn="tl">
                    <a:srgbClr val="000000">
                      <a:alpha val="43137"/>
                    </a:srgbClr>
                  </a:outerShdw>
                </a:effectLst>
                <a:latin typeface="Arial"/>
                <a:cs typeface="Arial"/>
              </a:rPr>
              <a:t>Vickrey’s</a:t>
            </a:r>
            <a:r>
              <a:rPr lang="en-US" sz="2000" dirty="0" smtClean="0">
                <a:solidFill>
                  <a:srgbClr val="FF6600"/>
                </a:solidFill>
                <a:effectLst>
                  <a:outerShdw blurRad="38100" dist="38100" dir="2700000" algn="tl">
                    <a:srgbClr val="000000">
                      <a:alpha val="43137"/>
                    </a:srgbClr>
                  </a:outerShdw>
                </a:effectLst>
                <a:latin typeface="Arial"/>
                <a:cs typeface="Arial"/>
              </a:rPr>
              <a:t> Payment</a:t>
            </a:r>
          </a:p>
          <a:p>
            <a:pPr algn="just">
              <a:lnSpc>
                <a:spcPct val="150000"/>
              </a:lnSpc>
              <a:spcAft>
                <a:spcPts val="200"/>
              </a:spcAft>
            </a:pPr>
            <a:endParaRPr lang="en-US" sz="2000" dirty="0" smtClean="0">
              <a:solidFill>
                <a:srgbClr val="FF6600"/>
              </a:solidFill>
              <a:effectLst>
                <a:outerShdw blurRad="38100" dist="38100" dir="2700000" algn="tl">
                  <a:srgbClr val="000000">
                    <a:alpha val="43137"/>
                  </a:srgbClr>
                </a:outerShdw>
              </a:effectLst>
              <a:latin typeface="Arial"/>
              <a:cs typeface="Arial"/>
            </a:endParaRPr>
          </a:p>
          <a:p>
            <a:pPr algn="just">
              <a:lnSpc>
                <a:spcPct val="150000"/>
              </a:lnSpc>
              <a:spcAft>
                <a:spcPts val="200"/>
              </a:spcAft>
            </a:pPr>
            <a:r>
              <a:rPr lang="en-US" sz="2000" dirty="0" smtClean="0">
                <a:effectLst>
                  <a:outerShdw blurRad="38100" dist="38100" dir="2700000" algn="tl">
                    <a:srgbClr val="000000">
                      <a:alpha val="43137"/>
                    </a:srgbClr>
                  </a:outerShdw>
                </a:effectLst>
                <a:latin typeface="Arial"/>
                <a:cs typeface="Arial"/>
              </a:rPr>
              <a:t>How about k-unit auction?</a:t>
            </a:r>
          </a:p>
          <a:p>
            <a:pPr marL="742950" lvl="1" indent="-285750" algn="just">
              <a:lnSpc>
                <a:spcPct val="150000"/>
              </a:lnSpc>
              <a:spcAft>
                <a:spcPts val="200"/>
              </a:spcAft>
              <a:buFont typeface="Wingdings" pitchFamily="2" charset="2"/>
              <a:buChar char="§"/>
            </a:pPr>
            <a:endParaRPr lang="en-US" sz="2000" i="1" dirty="0">
              <a:latin typeface="Arial"/>
              <a:cs typeface="Arial"/>
            </a:endParaRPr>
          </a:p>
        </p:txBody>
      </p:sp>
      <p:sp>
        <p:nvSpPr>
          <p:cNvPr id="6" name="Title 5"/>
          <p:cNvSpPr>
            <a:spLocks noGrp="1"/>
          </p:cNvSpPr>
          <p:nvPr>
            <p:ph type="title"/>
          </p:nvPr>
        </p:nvSpPr>
        <p:spPr/>
        <p:txBody>
          <a:bodyPr/>
          <a:lstStyle/>
          <a:p>
            <a:r>
              <a:rPr lang="en-US" dirty="0" smtClean="0">
                <a:latin typeface="Arial"/>
                <a:cs typeface="Arial"/>
              </a:rPr>
              <a:t>Single-item Auction</a:t>
            </a:r>
            <a:endParaRPr lang="en-US" dirty="0">
              <a:latin typeface="Arial"/>
              <a:cs typeface="Arial"/>
            </a:endParaRPr>
          </a:p>
        </p:txBody>
      </p:sp>
      <p:grpSp>
        <p:nvGrpSpPr>
          <p:cNvPr id="9" name="组合 64"/>
          <p:cNvGrpSpPr/>
          <p:nvPr/>
        </p:nvGrpSpPr>
        <p:grpSpPr>
          <a:xfrm>
            <a:off x="5181600" y="1295400"/>
            <a:ext cx="1807688" cy="2118790"/>
            <a:chOff x="5251011" y="1691210"/>
            <a:chExt cx="1454589" cy="1704923"/>
          </a:xfrm>
        </p:grpSpPr>
        <p:pic>
          <p:nvPicPr>
            <p:cNvPr id="6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51011" y="2045635"/>
              <a:ext cx="1378388" cy="135049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blipFill dpi="0" rotWithShape="0">
                    <a:blip/>
                    <a:srcRect/>
                    <a:stretch>
                      <a:fillRect/>
                    </a:stretch>
                  </a:blip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sp>
          <p:nvSpPr>
            <p:cNvPr id="62" name="TextBox 61"/>
            <p:cNvSpPr txBox="1"/>
            <p:nvPr/>
          </p:nvSpPr>
          <p:spPr>
            <a:xfrm>
              <a:off x="5486400" y="1691210"/>
              <a:ext cx="1219200" cy="272424"/>
            </a:xfrm>
            <a:prstGeom prst="rect">
              <a:avLst/>
            </a:prstGeom>
            <a:noFill/>
          </p:spPr>
          <p:txBody>
            <a:bodyPr wrap="square" rtlCol="0">
              <a:spAutoFit/>
            </a:bodyPr>
            <a:lstStyle/>
            <a:p>
              <a:r>
                <a:rPr lang="en-US" sz="1600" b="1" dirty="0" smtClean="0">
                  <a:solidFill>
                    <a:srgbClr val="0070C0"/>
                  </a:solidFill>
                  <a:latin typeface="Arial"/>
                  <a:ea typeface="Tahoma" pitchFamily="34" charset="0"/>
                  <a:cs typeface="Arial"/>
                </a:rPr>
                <a:t>Auctioneer</a:t>
              </a:r>
            </a:p>
          </p:txBody>
        </p:sp>
      </p:grpSp>
      <p:grpSp>
        <p:nvGrpSpPr>
          <p:cNvPr id="10" name="Group 13"/>
          <p:cNvGrpSpPr/>
          <p:nvPr/>
        </p:nvGrpSpPr>
        <p:grpSpPr>
          <a:xfrm>
            <a:off x="2971801" y="985214"/>
            <a:ext cx="1827793" cy="3434386"/>
            <a:chOff x="2971801" y="985214"/>
            <a:chExt cx="1625023" cy="3053386"/>
          </a:xfrm>
        </p:grpSpPr>
        <p:grpSp>
          <p:nvGrpSpPr>
            <p:cNvPr id="11" name="Group 10"/>
            <p:cNvGrpSpPr>
              <a:grpSpLocks noChangeAspect="1"/>
            </p:cNvGrpSpPr>
            <p:nvPr/>
          </p:nvGrpSpPr>
          <p:grpSpPr>
            <a:xfrm>
              <a:off x="2971801" y="985214"/>
              <a:ext cx="1295401" cy="3053386"/>
              <a:chOff x="5309347" y="882895"/>
              <a:chExt cx="1479742" cy="3498875"/>
            </a:xfrm>
          </p:grpSpPr>
          <p:grpSp>
            <p:nvGrpSpPr>
              <p:cNvPr id="12" name="组合 42"/>
              <p:cNvGrpSpPr/>
              <p:nvPr/>
            </p:nvGrpSpPr>
            <p:grpSpPr>
              <a:xfrm>
                <a:off x="5309347" y="1342210"/>
                <a:ext cx="1219950" cy="3039560"/>
                <a:chOff x="555626" y="1341847"/>
                <a:chExt cx="1318335" cy="3284692"/>
              </a:xfrm>
            </p:grpSpPr>
            <p:grpSp>
              <p:nvGrpSpPr>
                <p:cNvPr id="13" name="组合 45"/>
                <p:cNvGrpSpPr/>
                <p:nvPr/>
              </p:nvGrpSpPr>
              <p:grpSpPr>
                <a:xfrm>
                  <a:off x="555626" y="1647826"/>
                  <a:ext cx="408178" cy="2751063"/>
                  <a:chOff x="555626" y="1647826"/>
                  <a:chExt cx="408178" cy="2751063"/>
                </a:xfrm>
              </p:grpSpPr>
              <p:sp>
                <p:nvSpPr>
                  <p:cNvPr id="60" name="TextBox 59"/>
                  <p:cNvSpPr txBox="1"/>
                  <p:nvPr/>
                </p:nvSpPr>
                <p:spPr>
                  <a:xfrm>
                    <a:off x="555626" y="1647826"/>
                    <a:ext cx="403269" cy="406612"/>
                  </a:xfrm>
                  <a:prstGeom prst="rect">
                    <a:avLst/>
                  </a:prstGeom>
                  <a:noFill/>
                </p:spPr>
                <p:txBody>
                  <a:bodyPr wrap="none" rtlCol="0">
                    <a:spAutoFit/>
                  </a:bodyPr>
                  <a:lstStyle/>
                  <a:p>
                    <a:r>
                      <a:rPr lang="en-US" i="1" dirty="0" smtClean="0">
                        <a:solidFill>
                          <a:schemeClr val="tx1">
                            <a:lumMod val="65000"/>
                            <a:lumOff val="35000"/>
                          </a:schemeClr>
                        </a:solidFill>
                        <a:latin typeface="Arial"/>
                        <a:cs typeface="Arial"/>
                      </a:rPr>
                      <a:t>1</a:t>
                    </a:r>
                    <a:endParaRPr lang="en-US" i="1" dirty="0">
                      <a:solidFill>
                        <a:schemeClr val="tx1">
                          <a:lumMod val="65000"/>
                          <a:lumOff val="35000"/>
                        </a:schemeClr>
                      </a:solidFill>
                      <a:latin typeface="Arial"/>
                      <a:cs typeface="Arial"/>
                    </a:endParaRPr>
                  </a:p>
                </p:txBody>
              </p:sp>
              <p:sp>
                <p:nvSpPr>
                  <p:cNvPr id="61" name="TextBox 60"/>
                  <p:cNvSpPr txBox="1"/>
                  <p:nvPr/>
                </p:nvSpPr>
                <p:spPr>
                  <a:xfrm>
                    <a:off x="572882" y="2848065"/>
                    <a:ext cx="318659" cy="406612"/>
                  </a:xfrm>
                  <a:prstGeom prst="rect">
                    <a:avLst/>
                  </a:prstGeom>
                  <a:noFill/>
                </p:spPr>
                <p:txBody>
                  <a:bodyPr wrap="none" rtlCol="0">
                    <a:spAutoFit/>
                  </a:bodyPr>
                  <a:lstStyle/>
                  <a:p>
                    <a:r>
                      <a:rPr lang="en-US" sz="1800" i="1" dirty="0" err="1" smtClean="0">
                        <a:solidFill>
                          <a:schemeClr val="tx1">
                            <a:lumMod val="65000"/>
                            <a:lumOff val="35000"/>
                          </a:schemeClr>
                        </a:solidFill>
                        <a:latin typeface="Arial"/>
                        <a:cs typeface="Arial"/>
                      </a:rPr>
                      <a:t>i</a:t>
                    </a:r>
                    <a:endParaRPr lang="en-US" sz="1800" i="1" dirty="0">
                      <a:solidFill>
                        <a:schemeClr val="tx1">
                          <a:lumMod val="65000"/>
                          <a:lumOff val="35000"/>
                        </a:schemeClr>
                      </a:solidFill>
                      <a:latin typeface="Arial"/>
                      <a:cs typeface="Arial"/>
                    </a:endParaRPr>
                  </a:p>
                </p:txBody>
              </p:sp>
              <p:sp>
                <p:nvSpPr>
                  <p:cNvPr id="82" name="TextBox 81"/>
                  <p:cNvSpPr txBox="1"/>
                  <p:nvPr/>
                </p:nvSpPr>
                <p:spPr>
                  <a:xfrm>
                    <a:off x="560535" y="3992277"/>
                    <a:ext cx="403269" cy="406612"/>
                  </a:xfrm>
                  <a:prstGeom prst="rect">
                    <a:avLst/>
                  </a:prstGeom>
                  <a:noFill/>
                </p:spPr>
                <p:txBody>
                  <a:bodyPr wrap="none" rtlCol="0">
                    <a:spAutoFit/>
                  </a:bodyPr>
                  <a:lstStyle/>
                  <a:p>
                    <a:r>
                      <a:rPr lang="en-US" i="1" dirty="0">
                        <a:solidFill>
                          <a:schemeClr val="tx1">
                            <a:lumMod val="65000"/>
                            <a:lumOff val="35000"/>
                          </a:schemeClr>
                        </a:solidFill>
                        <a:latin typeface="Arial"/>
                        <a:cs typeface="Arial"/>
                      </a:rPr>
                      <a:t>n</a:t>
                    </a:r>
                    <a:endParaRPr lang="en-US" sz="1800" i="1" dirty="0">
                      <a:solidFill>
                        <a:schemeClr val="tx1">
                          <a:lumMod val="65000"/>
                          <a:lumOff val="35000"/>
                        </a:schemeClr>
                      </a:solidFill>
                      <a:latin typeface="Arial"/>
                      <a:cs typeface="Arial"/>
                    </a:endParaRPr>
                  </a:p>
                </p:txBody>
              </p:sp>
            </p:grpSp>
            <p:grpSp>
              <p:nvGrpSpPr>
                <p:cNvPr id="14" name="组合 35"/>
                <p:cNvGrpSpPr/>
                <p:nvPr/>
              </p:nvGrpSpPr>
              <p:grpSpPr>
                <a:xfrm>
                  <a:off x="982824" y="1341847"/>
                  <a:ext cx="891137" cy="3284692"/>
                  <a:chOff x="692156" y="1405815"/>
                  <a:chExt cx="947111" cy="3491009"/>
                </a:xfrm>
              </p:grpSpPr>
              <p:grpSp>
                <p:nvGrpSpPr>
                  <p:cNvPr id="15" name="组合 34"/>
                  <p:cNvGrpSpPr/>
                  <p:nvPr/>
                </p:nvGrpSpPr>
                <p:grpSpPr>
                  <a:xfrm>
                    <a:off x="692156" y="1405815"/>
                    <a:ext cx="947111" cy="3491009"/>
                    <a:chOff x="692156" y="1405815"/>
                    <a:chExt cx="947111" cy="3491009"/>
                  </a:xfrm>
                </p:grpSpPr>
                <p:pic>
                  <p:nvPicPr>
                    <p:cNvPr id="57" name="Picture 56"/>
                    <p:cNvPicPr>
                      <a:picLocks noChangeAspect="1"/>
                    </p:cNvPicPr>
                    <p:nvPr/>
                  </p:nvPicPr>
                  <p:blipFill>
                    <a:blip r:embed="rId5" cstate="print"/>
                    <a:srcRect b="17010"/>
                    <a:stretch>
                      <a:fillRect/>
                    </a:stretch>
                  </p:blipFill>
                  <p:spPr>
                    <a:xfrm>
                      <a:off x="692156" y="1405815"/>
                      <a:ext cx="914400" cy="918064"/>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8" name="Picture 57"/>
                    <p:cNvPicPr>
                      <a:picLocks noChangeAspect="1"/>
                    </p:cNvPicPr>
                    <p:nvPr/>
                  </p:nvPicPr>
                  <p:blipFill>
                    <a:blip r:embed="rId6" cstate="print"/>
                    <a:srcRect l="13195"/>
                    <a:stretch>
                      <a:fillRect/>
                    </a:stretch>
                  </p:blipFill>
                  <p:spPr>
                    <a:xfrm>
                      <a:off x="698043" y="2686694"/>
                      <a:ext cx="915113" cy="9144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59" name="Picture 58"/>
                    <p:cNvPicPr>
                      <a:picLocks noChangeAspect="1"/>
                    </p:cNvPicPr>
                    <p:nvPr/>
                  </p:nvPicPr>
                  <p:blipFill>
                    <a:blip r:embed="rId7" cstate="print"/>
                    <a:stretch>
                      <a:fillRect/>
                    </a:stretch>
                  </p:blipFill>
                  <p:spPr>
                    <a:xfrm>
                      <a:off x="722203" y="3982424"/>
                      <a:ext cx="917064" cy="9144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sp>
                <p:nvSpPr>
                  <p:cNvPr id="54" name="TextBox 53"/>
                  <p:cNvSpPr txBox="1"/>
                  <p:nvPr/>
                </p:nvSpPr>
                <p:spPr>
                  <a:xfrm rot="5400000">
                    <a:off x="914649" y="3626966"/>
                    <a:ext cx="486170" cy="430795"/>
                  </a:xfrm>
                  <a:prstGeom prst="rect">
                    <a:avLst/>
                  </a:prstGeom>
                  <a:noFill/>
                </p:spPr>
                <p:txBody>
                  <a:bodyPr wrap="none" rtlCol="0">
                    <a:spAutoFit/>
                  </a:bodyPr>
                  <a:lstStyle/>
                  <a:p>
                    <a:r>
                      <a:rPr lang="en-US" dirty="0" smtClean="0">
                        <a:latin typeface="Arial"/>
                        <a:cs typeface="Arial"/>
                      </a:rPr>
                      <a:t>…</a:t>
                    </a:r>
                    <a:endParaRPr lang="en-US" dirty="0">
                      <a:latin typeface="Arial"/>
                      <a:cs typeface="Arial"/>
                    </a:endParaRPr>
                  </a:p>
                </p:txBody>
              </p:sp>
              <p:sp>
                <p:nvSpPr>
                  <p:cNvPr id="55" name="TextBox 54"/>
                  <p:cNvSpPr txBox="1"/>
                  <p:nvPr/>
                </p:nvSpPr>
                <p:spPr>
                  <a:xfrm rot="5400000">
                    <a:off x="905124" y="2331862"/>
                    <a:ext cx="486170" cy="430795"/>
                  </a:xfrm>
                  <a:prstGeom prst="rect">
                    <a:avLst/>
                  </a:prstGeom>
                  <a:noFill/>
                </p:spPr>
                <p:txBody>
                  <a:bodyPr wrap="none" rtlCol="0">
                    <a:spAutoFit/>
                  </a:bodyPr>
                  <a:lstStyle/>
                  <a:p>
                    <a:r>
                      <a:rPr lang="en-US" dirty="0" smtClean="0">
                        <a:latin typeface="Arial"/>
                        <a:cs typeface="Arial"/>
                      </a:rPr>
                      <a:t>…</a:t>
                    </a:r>
                    <a:endParaRPr lang="en-US" dirty="0">
                      <a:latin typeface="Arial"/>
                      <a:cs typeface="Arial"/>
                    </a:endParaRPr>
                  </a:p>
                </p:txBody>
              </p:sp>
            </p:grpSp>
          </p:grpSp>
          <p:sp>
            <p:nvSpPr>
              <p:cNvPr id="56" name="TextBox 55"/>
              <p:cNvSpPr txBox="1"/>
              <p:nvPr/>
            </p:nvSpPr>
            <p:spPr>
              <a:xfrm>
                <a:off x="5647080" y="882895"/>
                <a:ext cx="1142009" cy="344911"/>
              </a:xfrm>
              <a:prstGeom prst="rect">
                <a:avLst/>
              </a:prstGeom>
              <a:noFill/>
            </p:spPr>
            <p:txBody>
              <a:bodyPr wrap="square" rtlCol="0">
                <a:spAutoFit/>
              </a:bodyPr>
              <a:lstStyle/>
              <a:p>
                <a:r>
                  <a:rPr lang="en-US" sz="1600" b="1" dirty="0" smtClean="0">
                    <a:solidFill>
                      <a:srgbClr val="0070C0"/>
                    </a:solidFill>
                    <a:latin typeface="Arial"/>
                    <a:ea typeface="Tahoma" pitchFamily="34" charset="0"/>
                    <a:cs typeface="Arial"/>
                  </a:rPr>
                  <a:t>Bidders</a:t>
                </a:r>
              </a:p>
            </p:txBody>
          </p:sp>
        </p:grpSp>
        <p:sp>
          <p:nvSpPr>
            <p:cNvPr id="2" name="TextBox 1"/>
            <p:cNvSpPr txBox="1"/>
            <p:nvPr/>
          </p:nvSpPr>
          <p:spPr>
            <a:xfrm>
              <a:off x="4191000" y="1600200"/>
              <a:ext cx="398342" cy="328359"/>
            </a:xfrm>
            <a:prstGeom prst="rect">
              <a:avLst/>
            </a:prstGeom>
            <a:noFill/>
          </p:spPr>
          <p:txBody>
            <a:bodyPr wrap="none" rtlCol="0">
              <a:spAutoFit/>
            </a:bodyPr>
            <a:lstStyle/>
            <a:p>
              <a:r>
                <a:rPr lang="en-US" b="1" i="1" dirty="0" smtClean="0">
                  <a:latin typeface="Arial"/>
                  <a:cs typeface="Arial"/>
                </a:rPr>
                <a:t>v</a:t>
              </a:r>
              <a:r>
                <a:rPr lang="en-US" b="1" i="1" baseline="-25000" dirty="0" smtClean="0">
                  <a:latin typeface="Arial"/>
                  <a:cs typeface="Arial"/>
                </a:rPr>
                <a:t>1</a:t>
              </a:r>
              <a:endParaRPr lang="en-US" b="1" i="1" dirty="0">
                <a:latin typeface="Arial"/>
                <a:cs typeface="Arial"/>
              </a:endParaRPr>
            </a:p>
          </p:txBody>
        </p:sp>
        <p:sp>
          <p:nvSpPr>
            <p:cNvPr id="4" name="TextBox 3"/>
            <p:cNvSpPr txBox="1"/>
            <p:nvPr/>
          </p:nvSpPr>
          <p:spPr>
            <a:xfrm>
              <a:off x="4191000" y="2590800"/>
              <a:ext cx="360263" cy="328359"/>
            </a:xfrm>
            <a:prstGeom prst="rect">
              <a:avLst/>
            </a:prstGeom>
            <a:noFill/>
          </p:spPr>
          <p:txBody>
            <a:bodyPr wrap="none" rtlCol="0">
              <a:spAutoFit/>
            </a:bodyPr>
            <a:lstStyle/>
            <a:p>
              <a:r>
                <a:rPr lang="en-US" b="1" i="1" dirty="0" smtClean="0">
                  <a:latin typeface="Arial"/>
                  <a:cs typeface="Arial"/>
                </a:rPr>
                <a:t>v</a:t>
              </a:r>
              <a:r>
                <a:rPr lang="en-US" b="1" i="1" baseline="-25000" dirty="0">
                  <a:latin typeface="Arial"/>
                  <a:cs typeface="Arial"/>
                </a:rPr>
                <a:t>i</a:t>
              </a:r>
              <a:endParaRPr lang="en-US" b="1" i="1" dirty="0">
                <a:latin typeface="Arial"/>
                <a:cs typeface="Arial"/>
              </a:endParaRPr>
            </a:p>
          </p:txBody>
        </p:sp>
        <p:sp>
          <p:nvSpPr>
            <p:cNvPr id="5" name="TextBox 4"/>
            <p:cNvSpPr txBox="1"/>
            <p:nvPr/>
          </p:nvSpPr>
          <p:spPr>
            <a:xfrm>
              <a:off x="4191000" y="3581400"/>
              <a:ext cx="405824" cy="328359"/>
            </a:xfrm>
            <a:prstGeom prst="rect">
              <a:avLst/>
            </a:prstGeom>
            <a:noFill/>
          </p:spPr>
          <p:txBody>
            <a:bodyPr wrap="none" rtlCol="0">
              <a:spAutoFit/>
            </a:bodyPr>
            <a:lstStyle/>
            <a:p>
              <a:r>
                <a:rPr lang="en-US" b="1" i="1" dirty="0" err="1" smtClean="0">
                  <a:latin typeface="Arial"/>
                  <a:cs typeface="Arial"/>
                </a:rPr>
                <a:t>v</a:t>
              </a:r>
              <a:r>
                <a:rPr lang="en-US" b="1" i="1" baseline="-25000" dirty="0" err="1" smtClean="0">
                  <a:latin typeface="Arial"/>
                  <a:cs typeface="Arial"/>
                </a:rPr>
                <a:t>n</a:t>
              </a:r>
              <a:endParaRPr lang="en-US" b="1" i="1" dirty="0">
                <a:latin typeface="Arial"/>
                <a:cs typeface="Arial"/>
              </a:endParaRPr>
            </a:p>
          </p:txBody>
        </p:sp>
      </p:grpSp>
    </p:spTree>
    <p:extLst>
      <p:ext uri="{BB962C8B-B14F-4D97-AF65-F5344CB8AC3E}">
        <p14:creationId xmlns:p14="http://schemas.microsoft.com/office/powerpoint/2010/main" val="82505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left)">
                                      <p:cBhvr>
                                        <p:cTn id="8" dur="500"/>
                                        <p:tgtEl>
                                          <p:spTgt spid="8"/>
                                        </p:tgtEl>
                                      </p:cBhvr>
                                    </p:animEffect>
                                  </p:childTnLst>
                                </p:cTn>
                              </p:par>
                              <p:par>
                                <p:cTn id="9" presetID="5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ppt_w*0.7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dissolv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dissolv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dissolv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noChangeAspect="1"/>
          </p:cNvGrpSpPr>
          <p:nvPr/>
        </p:nvGrpSpPr>
        <p:grpSpPr>
          <a:xfrm>
            <a:off x="7086600" y="990600"/>
            <a:ext cx="1264996" cy="2920249"/>
            <a:chOff x="1368136" y="846747"/>
            <a:chExt cx="1445007" cy="3335807"/>
          </a:xfrm>
        </p:grpSpPr>
        <p:grpSp>
          <p:nvGrpSpPr>
            <p:cNvPr id="5" name="组合 40"/>
            <p:cNvGrpSpPr/>
            <p:nvPr/>
          </p:nvGrpSpPr>
          <p:grpSpPr>
            <a:xfrm>
              <a:off x="1657953" y="1601189"/>
              <a:ext cx="1155190" cy="2581365"/>
              <a:chOff x="4184617" y="1759025"/>
              <a:chExt cx="1326763" cy="2964761"/>
            </a:xfrm>
          </p:grpSpPr>
          <p:grpSp>
            <p:nvGrpSpPr>
              <p:cNvPr id="7" name="组合 38"/>
              <p:cNvGrpSpPr/>
              <p:nvPr/>
            </p:nvGrpSpPr>
            <p:grpSpPr>
              <a:xfrm>
                <a:off x="4999433" y="1759025"/>
                <a:ext cx="511947" cy="2964761"/>
                <a:chOff x="4999433" y="1759025"/>
                <a:chExt cx="511947" cy="2964761"/>
              </a:xfrm>
            </p:grpSpPr>
            <p:sp>
              <p:nvSpPr>
                <p:cNvPr id="47" name="TextBox 46"/>
                <p:cNvSpPr txBox="1"/>
                <p:nvPr/>
              </p:nvSpPr>
              <p:spPr>
                <a:xfrm>
                  <a:off x="4999433" y="1759025"/>
                  <a:ext cx="482079" cy="484550"/>
                </a:xfrm>
                <a:prstGeom prst="rect">
                  <a:avLst/>
                </a:prstGeom>
                <a:noFill/>
              </p:spPr>
              <p:txBody>
                <a:bodyPr wrap="none" rtlCol="0">
                  <a:spAutoFit/>
                </a:bodyPr>
                <a:lstStyle/>
                <a:p>
                  <a:r>
                    <a:rPr lang="en-US" i="1" dirty="0" smtClean="0">
                      <a:solidFill>
                        <a:schemeClr val="tx1">
                          <a:lumMod val="65000"/>
                          <a:lumOff val="35000"/>
                        </a:schemeClr>
                      </a:solidFill>
                      <a:latin typeface="Arial"/>
                      <a:cs typeface="Arial"/>
                    </a:rPr>
                    <a:t>1</a:t>
                  </a:r>
                  <a:endParaRPr lang="en-US" i="1" dirty="0">
                    <a:solidFill>
                      <a:schemeClr val="tx1">
                        <a:lumMod val="65000"/>
                        <a:lumOff val="35000"/>
                      </a:schemeClr>
                    </a:solidFill>
                    <a:latin typeface="Arial"/>
                    <a:cs typeface="Arial"/>
                  </a:endParaRPr>
                </a:p>
              </p:txBody>
            </p:sp>
            <p:sp>
              <p:nvSpPr>
                <p:cNvPr id="48" name="TextBox 47"/>
                <p:cNvSpPr txBox="1"/>
                <p:nvPr/>
              </p:nvSpPr>
              <p:spPr>
                <a:xfrm>
                  <a:off x="5031636" y="2926073"/>
                  <a:ext cx="400307" cy="484550"/>
                </a:xfrm>
                <a:prstGeom prst="rect">
                  <a:avLst/>
                </a:prstGeom>
                <a:noFill/>
              </p:spPr>
              <p:txBody>
                <a:bodyPr wrap="none" rtlCol="0">
                  <a:spAutoFit/>
                </a:bodyPr>
                <a:lstStyle/>
                <a:p>
                  <a:r>
                    <a:rPr lang="en-US" sz="1800" i="1" dirty="0" smtClean="0">
                      <a:solidFill>
                        <a:schemeClr val="tx1">
                          <a:lumMod val="65000"/>
                          <a:lumOff val="35000"/>
                        </a:schemeClr>
                      </a:solidFill>
                      <a:latin typeface="Arial"/>
                      <a:cs typeface="Arial"/>
                    </a:rPr>
                    <a:t>j</a:t>
                  </a:r>
                  <a:endParaRPr lang="en-US" sz="1800" i="1" dirty="0">
                    <a:solidFill>
                      <a:schemeClr val="tx1">
                        <a:lumMod val="65000"/>
                        <a:lumOff val="35000"/>
                      </a:schemeClr>
                    </a:solidFill>
                    <a:latin typeface="Arial"/>
                    <a:cs typeface="Arial"/>
                  </a:endParaRPr>
                </a:p>
              </p:txBody>
            </p:sp>
            <p:sp>
              <p:nvSpPr>
                <p:cNvPr id="49" name="TextBox 48"/>
                <p:cNvSpPr txBox="1"/>
                <p:nvPr/>
              </p:nvSpPr>
              <p:spPr>
                <a:xfrm>
                  <a:off x="5031638" y="4239236"/>
                  <a:ext cx="479742" cy="484550"/>
                </a:xfrm>
                <a:prstGeom prst="rect">
                  <a:avLst/>
                </a:prstGeom>
                <a:noFill/>
              </p:spPr>
              <p:txBody>
                <a:bodyPr wrap="none" rtlCol="0">
                  <a:spAutoFit/>
                </a:bodyPr>
                <a:lstStyle/>
                <a:p>
                  <a:r>
                    <a:rPr lang="en-US" i="1" dirty="0">
                      <a:solidFill>
                        <a:schemeClr val="tx1">
                          <a:lumMod val="65000"/>
                          <a:lumOff val="35000"/>
                        </a:schemeClr>
                      </a:solidFill>
                      <a:latin typeface="Arial"/>
                      <a:cs typeface="Arial"/>
                    </a:rPr>
                    <a:t>k</a:t>
                  </a:r>
                  <a:endParaRPr lang="en-US" sz="1800" i="1" dirty="0">
                    <a:solidFill>
                      <a:schemeClr val="tx1">
                        <a:lumMod val="65000"/>
                        <a:lumOff val="35000"/>
                      </a:schemeClr>
                    </a:solidFill>
                    <a:latin typeface="Arial"/>
                    <a:cs typeface="Arial"/>
                  </a:endParaRPr>
                </a:p>
              </p:txBody>
            </p:sp>
          </p:grpSp>
          <p:grpSp>
            <p:nvGrpSpPr>
              <p:cNvPr id="8" name="组合 39"/>
              <p:cNvGrpSpPr/>
              <p:nvPr/>
            </p:nvGrpSpPr>
            <p:grpSpPr>
              <a:xfrm>
                <a:off x="4184617" y="2290593"/>
                <a:ext cx="513124" cy="1829358"/>
                <a:chOff x="4184617" y="2290593"/>
                <a:chExt cx="513124" cy="1829358"/>
              </a:xfrm>
            </p:grpSpPr>
            <p:sp>
              <p:nvSpPr>
                <p:cNvPr id="44" name="TextBox 43"/>
                <p:cNvSpPr txBox="1"/>
                <p:nvPr/>
              </p:nvSpPr>
              <p:spPr>
                <a:xfrm rot="5400000">
                  <a:off x="4182908" y="3605117"/>
                  <a:ext cx="545118" cy="484549"/>
                </a:xfrm>
                <a:prstGeom prst="rect">
                  <a:avLst/>
                </a:prstGeom>
                <a:noFill/>
              </p:spPr>
              <p:txBody>
                <a:bodyPr wrap="none" rtlCol="0">
                  <a:spAutoFit/>
                </a:bodyPr>
                <a:lstStyle/>
                <a:p>
                  <a:r>
                    <a:rPr lang="en-US" dirty="0" smtClean="0">
                      <a:latin typeface="Arial"/>
                      <a:cs typeface="Arial"/>
                    </a:rPr>
                    <a:t>…</a:t>
                  </a:r>
                  <a:endParaRPr lang="en-US" dirty="0">
                    <a:latin typeface="Arial"/>
                    <a:cs typeface="Arial"/>
                  </a:endParaRPr>
                </a:p>
              </p:txBody>
            </p:sp>
            <p:sp>
              <p:nvSpPr>
                <p:cNvPr id="46" name="TextBox 45"/>
                <p:cNvSpPr txBox="1"/>
                <p:nvPr/>
              </p:nvSpPr>
              <p:spPr>
                <a:xfrm rot="5400000">
                  <a:off x="4154333" y="2320877"/>
                  <a:ext cx="545118" cy="484549"/>
                </a:xfrm>
                <a:prstGeom prst="rect">
                  <a:avLst/>
                </a:prstGeom>
                <a:noFill/>
              </p:spPr>
              <p:txBody>
                <a:bodyPr wrap="none" rtlCol="0">
                  <a:spAutoFit/>
                </a:bodyPr>
                <a:lstStyle/>
                <a:p>
                  <a:r>
                    <a:rPr lang="en-US" dirty="0" smtClean="0">
                      <a:latin typeface="Arial"/>
                      <a:cs typeface="Arial"/>
                    </a:rPr>
                    <a:t>…</a:t>
                  </a:r>
                  <a:endParaRPr lang="en-US" dirty="0">
                    <a:latin typeface="Arial"/>
                    <a:cs typeface="Arial"/>
                  </a:endParaRPr>
                </a:p>
              </p:txBody>
            </p:sp>
          </p:grpSp>
        </p:grpSp>
        <p:sp>
          <p:nvSpPr>
            <p:cNvPr id="3" name="TextBox 2"/>
            <p:cNvSpPr txBox="1"/>
            <p:nvPr/>
          </p:nvSpPr>
          <p:spPr>
            <a:xfrm>
              <a:off x="1368136" y="846747"/>
              <a:ext cx="960952" cy="386731"/>
            </a:xfrm>
            <a:prstGeom prst="rect">
              <a:avLst/>
            </a:prstGeom>
            <a:noFill/>
          </p:spPr>
          <p:txBody>
            <a:bodyPr wrap="square" rtlCol="0">
              <a:spAutoFit/>
            </a:bodyPr>
            <a:lstStyle/>
            <a:p>
              <a:r>
                <a:rPr lang="en-US" sz="1600" b="1" dirty="0" smtClean="0">
                  <a:solidFill>
                    <a:srgbClr val="0070C0"/>
                  </a:solidFill>
                  <a:latin typeface="Arial"/>
                  <a:ea typeface="Tahoma" pitchFamily="34" charset="0"/>
                  <a:cs typeface="Arial"/>
                </a:rPr>
                <a:t>Slots</a:t>
              </a:r>
              <a:endParaRPr lang="en-US" sz="1600" b="1" dirty="0">
                <a:solidFill>
                  <a:srgbClr val="0070C0"/>
                </a:solidFill>
                <a:latin typeface="Arial"/>
                <a:ea typeface="Tahoma" pitchFamily="34" charset="0"/>
                <a:cs typeface="Arial"/>
              </a:endParaRPr>
            </a:p>
          </p:txBody>
        </p:sp>
      </p:grpSp>
      <p:sp>
        <p:nvSpPr>
          <p:cNvPr id="6" name="Title 5"/>
          <p:cNvSpPr>
            <a:spLocks noGrp="1"/>
          </p:cNvSpPr>
          <p:nvPr>
            <p:ph type="title"/>
          </p:nvPr>
        </p:nvSpPr>
        <p:spPr/>
        <p:txBody>
          <a:bodyPr/>
          <a:lstStyle/>
          <a:p>
            <a:r>
              <a:rPr lang="en-US" dirty="0" smtClean="0">
                <a:latin typeface="Arial"/>
                <a:cs typeface="Arial"/>
              </a:rPr>
              <a:t>Sponsored Search</a:t>
            </a:r>
            <a:endParaRPr lang="en-US" dirty="0">
              <a:latin typeface="Arial"/>
              <a:cs typeface="Arial"/>
            </a:endParaRPr>
          </a:p>
        </p:txBody>
      </p:sp>
      <p:grpSp>
        <p:nvGrpSpPr>
          <p:cNvPr id="9" name="组合 64"/>
          <p:cNvGrpSpPr/>
          <p:nvPr/>
        </p:nvGrpSpPr>
        <p:grpSpPr>
          <a:xfrm>
            <a:off x="5251011" y="1371600"/>
            <a:ext cx="1378389" cy="2024533"/>
            <a:chOff x="5251011" y="1371600"/>
            <a:chExt cx="1378389" cy="2024533"/>
          </a:xfrm>
        </p:grpSpPr>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51011" y="2045635"/>
              <a:ext cx="1378388" cy="135049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blipFill dpi="0" rotWithShape="0">
                    <a:blip/>
                    <a:srcRect/>
                    <a:stretch>
                      <a:fillRect/>
                    </a:stretch>
                  </a:blip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rgbClr val="000000">
                        <a:alpha val="74998"/>
                      </a:srgbClr>
                    </a:outerShdw>
                  </a:effectLst>
                </a14:hiddenEffects>
              </a:ext>
            </a:extLst>
          </p:spPr>
        </p:pic>
        <p:sp>
          <p:nvSpPr>
            <p:cNvPr id="62" name="TextBox 61"/>
            <p:cNvSpPr txBox="1"/>
            <p:nvPr/>
          </p:nvSpPr>
          <p:spPr>
            <a:xfrm>
              <a:off x="5410200" y="1371600"/>
              <a:ext cx="1219200" cy="584776"/>
            </a:xfrm>
            <a:prstGeom prst="rect">
              <a:avLst/>
            </a:prstGeom>
            <a:noFill/>
          </p:spPr>
          <p:txBody>
            <a:bodyPr wrap="square" rtlCol="0">
              <a:spAutoFit/>
            </a:bodyPr>
            <a:lstStyle/>
            <a:p>
              <a:r>
                <a:rPr lang="en-US" sz="1600" b="1" dirty="0" smtClean="0">
                  <a:solidFill>
                    <a:srgbClr val="0070C0"/>
                  </a:solidFill>
                  <a:latin typeface="Arial"/>
                  <a:ea typeface="Tahoma" pitchFamily="34" charset="0"/>
                  <a:cs typeface="Arial"/>
                </a:rPr>
                <a:t>Auctioneer/</a:t>
              </a:r>
              <a:r>
                <a:rPr lang="en-US" sz="1600" b="1" dirty="0" smtClean="0">
                  <a:solidFill>
                    <a:srgbClr val="0000FF"/>
                  </a:solidFill>
                  <a:latin typeface="Arial"/>
                  <a:ea typeface="Tahoma" pitchFamily="34" charset="0"/>
                  <a:cs typeface="Arial"/>
                </a:rPr>
                <a:t>G</a:t>
              </a:r>
              <a:r>
                <a:rPr lang="en-US" sz="1600" b="1" dirty="0" smtClean="0">
                  <a:solidFill>
                    <a:srgbClr val="FF0000"/>
                  </a:solidFill>
                  <a:latin typeface="Arial"/>
                  <a:ea typeface="Tahoma" pitchFamily="34" charset="0"/>
                  <a:cs typeface="Arial"/>
                </a:rPr>
                <a:t>o</a:t>
              </a:r>
              <a:r>
                <a:rPr lang="en-US" sz="1600" b="1" dirty="0" smtClean="0">
                  <a:solidFill>
                    <a:srgbClr val="FFFF00"/>
                  </a:solidFill>
                  <a:latin typeface="Arial"/>
                  <a:ea typeface="Tahoma" pitchFamily="34" charset="0"/>
                  <a:cs typeface="Arial"/>
                </a:rPr>
                <a:t>o</a:t>
              </a:r>
              <a:r>
                <a:rPr lang="en-US" sz="1600" b="1" dirty="0" smtClean="0">
                  <a:solidFill>
                    <a:srgbClr val="0070C0"/>
                  </a:solidFill>
                  <a:latin typeface="Arial"/>
                  <a:ea typeface="Tahoma" pitchFamily="34" charset="0"/>
                  <a:cs typeface="Arial"/>
                </a:rPr>
                <a:t>g</a:t>
              </a:r>
              <a:r>
                <a:rPr lang="en-US" sz="1600" b="1" dirty="0" smtClean="0">
                  <a:solidFill>
                    <a:srgbClr val="008000"/>
                  </a:solidFill>
                  <a:latin typeface="Arial"/>
                  <a:ea typeface="Tahoma" pitchFamily="34" charset="0"/>
                  <a:cs typeface="Arial"/>
                </a:rPr>
                <a:t>l</a:t>
              </a:r>
              <a:r>
                <a:rPr lang="en-US" sz="1600" b="1" dirty="0" smtClean="0">
                  <a:solidFill>
                    <a:srgbClr val="FF0000"/>
                  </a:solidFill>
                  <a:latin typeface="Arial"/>
                  <a:ea typeface="Tahoma" pitchFamily="34" charset="0"/>
                  <a:cs typeface="Arial"/>
                </a:rPr>
                <a:t>e</a:t>
              </a:r>
            </a:p>
          </p:txBody>
        </p:sp>
      </p:grpSp>
      <p:sp>
        <p:nvSpPr>
          <p:cNvPr id="2" name="Rounded Rectangle 1"/>
          <p:cNvSpPr/>
          <p:nvPr/>
        </p:nvSpPr>
        <p:spPr>
          <a:xfrm>
            <a:off x="7086600" y="1600200"/>
            <a:ext cx="838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α</a:t>
            </a:r>
            <a:r>
              <a:rPr lang="en-US" baseline="-25000" dirty="0" smtClean="0">
                <a:latin typeface="Arial"/>
                <a:cs typeface="Arial"/>
              </a:rPr>
              <a:t>1</a:t>
            </a:r>
            <a:endParaRPr lang="en-US" dirty="0">
              <a:latin typeface="Arial"/>
              <a:cs typeface="Arial"/>
            </a:endParaRPr>
          </a:p>
        </p:txBody>
      </p:sp>
      <p:sp>
        <p:nvSpPr>
          <p:cNvPr id="66" name="Rounded Rectangle 65"/>
          <p:cNvSpPr/>
          <p:nvPr/>
        </p:nvSpPr>
        <p:spPr>
          <a:xfrm>
            <a:off x="7086600" y="2514600"/>
            <a:ext cx="838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α</a:t>
            </a:r>
            <a:r>
              <a:rPr lang="en-US" baseline="-25000" dirty="0" smtClean="0">
                <a:latin typeface="Arial"/>
                <a:cs typeface="Arial"/>
              </a:rPr>
              <a:t>j</a:t>
            </a:r>
            <a:endParaRPr lang="en-US" dirty="0">
              <a:latin typeface="Arial"/>
              <a:cs typeface="Arial"/>
            </a:endParaRPr>
          </a:p>
        </p:txBody>
      </p:sp>
      <p:sp>
        <p:nvSpPr>
          <p:cNvPr id="67" name="Rounded Rectangle 66"/>
          <p:cNvSpPr/>
          <p:nvPr/>
        </p:nvSpPr>
        <p:spPr>
          <a:xfrm>
            <a:off x="7086600" y="3505200"/>
            <a:ext cx="838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α</a:t>
            </a:r>
            <a:r>
              <a:rPr lang="en-US" baseline="-25000" dirty="0" smtClean="0">
                <a:latin typeface="Arial"/>
                <a:cs typeface="Arial"/>
              </a:rPr>
              <a:t>k</a:t>
            </a:r>
            <a:endParaRPr lang="en-US" dirty="0">
              <a:latin typeface="Arial"/>
              <a:cs typeface="Arial"/>
            </a:endParaRPr>
          </a:p>
        </p:txBody>
      </p:sp>
      <p:grpSp>
        <p:nvGrpSpPr>
          <p:cNvPr id="10" name="Group 67"/>
          <p:cNvGrpSpPr/>
          <p:nvPr/>
        </p:nvGrpSpPr>
        <p:grpSpPr>
          <a:xfrm>
            <a:off x="2514600" y="990600"/>
            <a:ext cx="2371342" cy="2977186"/>
            <a:chOff x="2362201" y="1061414"/>
            <a:chExt cx="2371342" cy="2977186"/>
          </a:xfrm>
        </p:grpSpPr>
        <p:grpSp>
          <p:nvGrpSpPr>
            <p:cNvPr id="11" name="Group 68"/>
            <p:cNvGrpSpPr>
              <a:grpSpLocks noChangeAspect="1"/>
            </p:cNvGrpSpPr>
            <p:nvPr/>
          </p:nvGrpSpPr>
          <p:grpSpPr>
            <a:xfrm>
              <a:off x="2362201" y="1061414"/>
              <a:ext cx="2371342" cy="2977186"/>
              <a:chOff x="4612999" y="970213"/>
              <a:chExt cx="2708794" cy="3411557"/>
            </a:xfrm>
          </p:grpSpPr>
          <p:grpSp>
            <p:nvGrpSpPr>
              <p:cNvPr id="12" name="组合 42"/>
              <p:cNvGrpSpPr/>
              <p:nvPr/>
            </p:nvGrpSpPr>
            <p:grpSpPr>
              <a:xfrm>
                <a:off x="5309347" y="1342210"/>
                <a:ext cx="1219950" cy="3039560"/>
                <a:chOff x="555626" y="1341847"/>
                <a:chExt cx="1318335" cy="3284692"/>
              </a:xfrm>
            </p:grpSpPr>
            <p:grpSp>
              <p:nvGrpSpPr>
                <p:cNvPr id="13" name="组合 45"/>
                <p:cNvGrpSpPr/>
                <p:nvPr/>
              </p:nvGrpSpPr>
              <p:grpSpPr>
                <a:xfrm>
                  <a:off x="555626" y="1647826"/>
                  <a:ext cx="472299" cy="2801800"/>
                  <a:chOff x="555626" y="1647826"/>
                  <a:chExt cx="472299" cy="2801800"/>
                </a:xfrm>
              </p:grpSpPr>
              <p:sp>
                <p:nvSpPr>
                  <p:cNvPr id="84" name="TextBox 83"/>
                  <p:cNvSpPr txBox="1"/>
                  <p:nvPr/>
                </p:nvSpPr>
                <p:spPr>
                  <a:xfrm>
                    <a:off x="555626" y="1647826"/>
                    <a:ext cx="453589" cy="457349"/>
                  </a:xfrm>
                  <a:prstGeom prst="rect">
                    <a:avLst/>
                  </a:prstGeom>
                  <a:noFill/>
                </p:spPr>
                <p:txBody>
                  <a:bodyPr wrap="none" rtlCol="0">
                    <a:spAutoFit/>
                  </a:bodyPr>
                  <a:lstStyle/>
                  <a:p>
                    <a:r>
                      <a:rPr lang="en-US" i="1" dirty="0" smtClean="0">
                        <a:solidFill>
                          <a:schemeClr val="tx1">
                            <a:lumMod val="65000"/>
                            <a:lumOff val="35000"/>
                          </a:schemeClr>
                        </a:solidFill>
                        <a:latin typeface="Arial"/>
                        <a:cs typeface="Arial"/>
                      </a:rPr>
                      <a:t>1</a:t>
                    </a:r>
                    <a:endParaRPr lang="en-US" i="1" dirty="0">
                      <a:solidFill>
                        <a:schemeClr val="tx1">
                          <a:lumMod val="65000"/>
                          <a:lumOff val="35000"/>
                        </a:schemeClr>
                      </a:solidFill>
                      <a:latin typeface="Arial"/>
                      <a:cs typeface="Arial"/>
                    </a:endParaRPr>
                  </a:p>
                </p:txBody>
              </p:sp>
              <p:sp>
                <p:nvSpPr>
                  <p:cNvPr id="85" name="TextBox 84"/>
                  <p:cNvSpPr txBox="1"/>
                  <p:nvPr/>
                </p:nvSpPr>
                <p:spPr>
                  <a:xfrm>
                    <a:off x="572882" y="2848065"/>
                    <a:ext cx="358421" cy="457349"/>
                  </a:xfrm>
                  <a:prstGeom prst="rect">
                    <a:avLst/>
                  </a:prstGeom>
                  <a:noFill/>
                </p:spPr>
                <p:txBody>
                  <a:bodyPr wrap="none" rtlCol="0">
                    <a:spAutoFit/>
                  </a:bodyPr>
                  <a:lstStyle/>
                  <a:p>
                    <a:r>
                      <a:rPr lang="en-US" sz="1800" i="1" dirty="0" err="1" smtClean="0">
                        <a:solidFill>
                          <a:schemeClr val="tx1">
                            <a:lumMod val="65000"/>
                            <a:lumOff val="35000"/>
                          </a:schemeClr>
                        </a:solidFill>
                        <a:latin typeface="Arial"/>
                        <a:cs typeface="Arial"/>
                      </a:rPr>
                      <a:t>i</a:t>
                    </a:r>
                    <a:endParaRPr lang="en-US" sz="1800" i="1" dirty="0">
                      <a:solidFill>
                        <a:schemeClr val="tx1">
                          <a:lumMod val="65000"/>
                          <a:lumOff val="35000"/>
                        </a:schemeClr>
                      </a:solidFill>
                      <a:latin typeface="Arial"/>
                      <a:cs typeface="Arial"/>
                    </a:endParaRPr>
                  </a:p>
                </p:txBody>
              </p:sp>
              <p:sp>
                <p:nvSpPr>
                  <p:cNvPr id="86" name="TextBox 85"/>
                  <p:cNvSpPr txBox="1"/>
                  <p:nvPr/>
                </p:nvSpPr>
                <p:spPr>
                  <a:xfrm>
                    <a:off x="560535" y="3992277"/>
                    <a:ext cx="467390" cy="457349"/>
                  </a:xfrm>
                  <a:prstGeom prst="rect">
                    <a:avLst/>
                  </a:prstGeom>
                  <a:noFill/>
                </p:spPr>
                <p:txBody>
                  <a:bodyPr wrap="none" rtlCol="0">
                    <a:spAutoFit/>
                  </a:bodyPr>
                  <a:lstStyle/>
                  <a:p>
                    <a:r>
                      <a:rPr lang="en-US" i="1" dirty="0">
                        <a:solidFill>
                          <a:schemeClr val="tx1">
                            <a:lumMod val="65000"/>
                            <a:lumOff val="35000"/>
                          </a:schemeClr>
                        </a:solidFill>
                        <a:latin typeface="Arial"/>
                        <a:cs typeface="Arial"/>
                      </a:rPr>
                      <a:t>n</a:t>
                    </a:r>
                    <a:endParaRPr lang="en-US" sz="1800" i="1" dirty="0">
                      <a:solidFill>
                        <a:schemeClr val="tx1">
                          <a:lumMod val="65000"/>
                          <a:lumOff val="35000"/>
                        </a:schemeClr>
                      </a:solidFill>
                      <a:latin typeface="Arial"/>
                      <a:cs typeface="Arial"/>
                    </a:endParaRPr>
                  </a:p>
                </p:txBody>
              </p:sp>
            </p:grpSp>
            <p:grpSp>
              <p:nvGrpSpPr>
                <p:cNvPr id="14" name="组合 35"/>
                <p:cNvGrpSpPr/>
                <p:nvPr/>
              </p:nvGrpSpPr>
              <p:grpSpPr>
                <a:xfrm>
                  <a:off x="982824" y="1341847"/>
                  <a:ext cx="891137" cy="3284692"/>
                  <a:chOff x="692156" y="1405815"/>
                  <a:chExt cx="947111" cy="3491009"/>
                </a:xfrm>
              </p:grpSpPr>
              <p:grpSp>
                <p:nvGrpSpPr>
                  <p:cNvPr id="15" name="组合 34"/>
                  <p:cNvGrpSpPr/>
                  <p:nvPr/>
                </p:nvGrpSpPr>
                <p:grpSpPr>
                  <a:xfrm>
                    <a:off x="692156" y="1405815"/>
                    <a:ext cx="947111" cy="3491009"/>
                    <a:chOff x="692156" y="1405815"/>
                    <a:chExt cx="947111" cy="3491009"/>
                  </a:xfrm>
                </p:grpSpPr>
                <p:pic>
                  <p:nvPicPr>
                    <p:cNvPr id="80" name="Picture 79"/>
                    <p:cNvPicPr>
                      <a:picLocks noChangeAspect="1"/>
                    </p:cNvPicPr>
                    <p:nvPr/>
                  </p:nvPicPr>
                  <p:blipFill>
                    <a:blip r:embed="rId4" cstate="print"/>
                    <a:srcRect b="17010"/>
                    <a:stretch>
                      <a:fillRect/>
                    </a:stretch>
                  </p:blipFill>
                  <p:spPr>
                    <a:xfrm>
                      <a:off x="692156" y="1405815"/>
                      <a:ext cx="914400" cy="918064"/>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1" name="Picture 80"/>
                    <p:cNvPicPr>
                      <a:picLocks noChangeAspect="1"/>
                    </p:cNvPicPr>
                    <p:nvPr/>
                  </p:nvPicPr>
                  <p:blipFill>
                    <a:blip r:embed="rId5" cstate="print"/>
                    <a:srcRect l="13195"/>
                    <a:stretch>
                      <a:fillRect/>
                    </a:stretch>
                  </p:blipFill>
                  <p:spPr>
                    <a:xfrm>
                      <a:off x="698043" y="2686694"/>
                      <a:ext cx="915113" cy="9144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3" name="Picture 82"/>
                    <p:cNvPicPr>
                      <a:picLocks noChangeAspect="1"/>
                    </p:cNvPicPr>
                    <p:nvPr/>
                  </p:nvPicPr>
                  <p:blipFill>
                    <a:blip r:embed="rId6" cstate="print"/>
                    <a:stretch>
                      <a:fillRect/>
                    </a:stretch>
                  </p:blipFill>
                  <p:spPr>
                    <a:xfrm>
                      <a:off x="722203" y="3982424"/>
                      <a:ext cx="917064" cy="914400"/>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sp>
                <p:nvSpPr>
                  <p:cNvPr id="78" name="TextBox 77"/>
                  <p:cNvSpPr txBox="1"/>
                  <p:nvPr/>
                </p:nvSpPr>
                <p:spPr>
                  <a:xfrm rot="5400000">
                    <a:off x="884317" y="3600089"/>
                    <a:ext cx="546834" cy="484550"/>
                  </a:xfrm>
                  <a:prstGeom prst="rect">
                    <a:avLst/>
                  </a:prstGeom>
                  <a:noFill/>
                </p:spPr>
                <p:txBody>
                  <a:bodyPr wrap="none" rtlCol="0">
                    <a:spAutoFit/>
                  </a:bodyPr>
                  <a:lstStyle/>
                  <a:p>
                    <a:r>
                      <a:rPr lang="en-US" dirty="0" smtClean="0">
                        <a:latin typeface="Arial"/>
                        <a:cs typeface="Arial"/>
                      </a:rPr>
                      <a:t>…</a:t>
                    </a:r>
                    <a:endParaRPr lang="en-US" dirty="0">
                      <a:latin typeface="Arial"/>
                      <a:cs typeface="Arial"/>
                    </a:endParaRPr>
                  </a:p>
                </p:txBody>
              </p:sp>
              <p:sp>
                <p:nvSpPr>
                  <p:cNvPr id="79" name="TextBox 78"/>
                  <p:cNvSpPr txBox="1"/>
                  <p:nvPr/>
                </p:nvSpPr>
                <p:spPr>
                  <a:xfrm rot="5400000">
                    <a:off x="874792" y="2304985"/>
                    <a:ext cx="546834" cy="484550"/>
                  </a:xfrm>
                  <a:prstGeom prst="rect">
                    <a:avLst/>
                  </a:prstGeom>
                  <a:noFill/>
                </p:spPr>
                <p:txBody>
                  <a:bodyPr wrap="none" rtlCol="0">
                    <a:spAutoFit/>
                  </a:bodyPr>
                  <a:lstStyle/>
                  <a:p>
                    <a:r>
                      <a:rPr lang="en-US" dirty="0" smtClean="0">
                        <a:latin typeface="Arial"/>
                        <a:cs typeface="Arial"/>
                      </a:rPr>
                      <a:t>…</a:t>
                    </a:r>
                    <a:endParaRPr lang="en-US" dirty="0">
                      <a:latin typeface="Arial"/>
                      <a:cs typeface="Arial"/>
                    </a:endParaRPr>
                  </a:p>
                </p:txBody>
              </p:sp>
            </p:grpSp>
          </p:grpSp>
          <p:sp>
            <p:nvSpPr>
              <p:cNvPr id="74" name="TextBox 73"/>
              <p:cNvSpPr txBox="1"/>
              <p:nvPr/>
            </p:nvSpPr>
            <p:spPr>
              <a:xfrm>
                <a:off x="4612999" y="970213"/>
                <a:ext cx="2708794" cy="387949"/>
              </a:xfrm>
              <a:prstGeom prst="rect">
                <a:avLst/>
              </a:prstGeom>
              <a:noFill/>
            </p:spPr>
            <p:txBody>
              <a:bodyPr wrap="square" rtlCol="0">
                <a:spAutoFit/>
              </a:bodyPr>
              <a:lstStyle/>
              <a:p>
                <a:r>
                  <a:rPr lang="en-US" sz="1600" b="1" dirty="0" smtClean="0">
                    <a:solidFill>
                      <a:srgbClr val="0070C0"/>
                    </a:solidFill>
                    <a:latin typeface="Arial"/>
                    <a:ea typeface="Tahoma" pitchFamily="34" charset="0"/>
                    <a:cs typeface="Arial"/>
                  </a:rPr>
                  <a:t>Bidders (advertisers)</a:t>
                </a:r>
              </a:p>
            </p:txBody>
          </p:sp>
        </p:grpSp>
        <p:sp>
          <p:nvSpPr>
            <p:cNvPr id="70" name="TextBox 69"/>
            <p:cNvSpPr txBox="1"/>
            <p:nvPr/>
          </p:nvSpPr>
          <p:spPr>
            <a:xfrm>
              <a:off x="4191000" y="1600200"/>
              <a:ext cx="448047" cy="369332"/>
            </a:xfrm>
            <a:prstGeom prst="rect">
              <a:avLst/>
            </a:prstGeom>
            <a:noFill/>
          </p:spPr>
          <p:txBody>
            <a:bodyPr wrap="none" rtlCol="0">
              <a:spAutoFit/>
            </a:bodyPr>
            <a:lstStyle/>
            <a:p>
              <a:r>
                <a:rPr lang="en-US" b="1" i="1" dirty="0" smtClean="0">
                  <a:latin typeface="Arial"/>
                  <a:cs typeface="Arial"/>
                </a:rPr>
                <a:t>v</a:t>
              </a:r>
              <a:r>
                <a:rPr lang="en-US" b="1" i="1" baseline="-25000" dirty="0" smtClean="0">
                  <a:latin typeface="Arial"/>
                  <a:cs typeface="Arial"/>
                </a:rPr>
                <a:t>1</a:t>
              </a:r>
              <a:endParaRPr lang="en-US" b="1" i="1" dirty="0">
                <a:latin typeface="Arial"/>
                <a:cs typeface="Arial"/>
              </a:endParaRPr>
            </a:p>
          </p:txBody>
        </p:sp>
        <p:sp>
          <p:nvSpPr>
            <p:cNvPr id="71" name="TextBox 70"/>
            <p:cNvSpPr txBox="1"/>
            <p:nvPr/>
          </p:nvSpPr>
          <p:spPr>
            <a:xfrm>
              <a:off x="4191000" y="2590800"/>
              <a:ext cx="405217" cy="369332"/>
            </a:xfrm>
            <a:prstGeom prst="rect">
              <a:avLst/>
            </a:prstGeom>
            <a:noFill/>
          </p:spPr>
          <p:txBody>
            <a:bodyPr wrap="none" rtlCol="0">
              <a:spAutoFit/>
            </a:bodyPr>
            <a:lstStyle/>
            <a:p>
              <a:r>
                <a:rPr lang="en-US" b="1" i="1" dirty="0" smtClean="0">
                  <a:latin typeface="Arial"/>
                  <a:cs typeface="Arial"/>
                </a:rPr>
                <a:t>v</a:t>
              </a:r>
              <a:r>
                <a:rPr lang="en-US" b="1" i="1" baseline="-25000" dirty="0">
                  <a:latin typeface="Arial"/>
                  <a:cs typeface="Arial"/>
                </a:rPr>
                <a:t>i</a:t>
              </a:r>
              <a:endParaRPr lang="en-US" b="1" i="1" dirty="0">
                <a:latin typeface="Arial"/>
                <a:cs typeface="Arial"/>
              </a:endParaRPr>
            </a:p>
          </p:txBody>
        </p:sp>
        <p:sp>
          <p:nvSpPr>
            <p:cNvPr id="72" name="TextBox 71"/>
            <p:cNvSpPr txBox="1"/>
            <p:nvPr/>
          </p:nvSpPr>
          <p:spPr>
            <a:xfrm>
              <a:off x="4191000" y="3581400"/>
              <a:ext cx="456463" cy="369332"/>
            </a:xfrm>
            <a:prstGeom prst="rect">
              <a:avLst/>
            </a:prstGeom>
            <a:noFill/>
          </p:spPr>
          <p:txBody>
            <a:bodyPr wrap="none" rtlCol="0">
              <a:spAutoFit/>
            </a:bodyPr>
            <a:lstStyle/>
            <a:p>
              <a:r>
                <a:rPr lang="en-US" b="1" i="1" dirty="0" err="1" smtClean="0">
                  <a:latin typeface="Arial"/>
                  <a:cs typeface="Arial"/>
                </a:rPr>
                <a:t>v</a:t>
              </a:r>
              <a:r>
                <a:rPr lang="en-US" b="1" i="1" baseline="-25000" dirty="0" err="1" smtClean="0">
                  <a:latin typeface="Arial"/>
                  <a:cs typeface="Arial"/>
                </a:rPr>
                <a:t>n</a:t>
              </a:r>
              <a:endParaRPr lang="en-US" b="1" i="1" dirty="0">
                <a:latin typeface="Arial"/>
                <a:cs typeface="Arial"/>
              </a:endParaRPr>
            </a:p>
          </p:txBody>
        </p:sp>
      </p:grpSp>
      <p:sp>
        <p:nvSpPr>
          <p:cNvPr id="38" name="Rectangle 37"/>
          <p:cNvSpPr/>
          <p:nvPr/>
        </p:nvSpPr>
        <p:spPr>
          <a:xfrm>
            <a:off x="316907" y="4659693"/>
            <a:ext cx="8458200" cy="1336776"/>
          </a:xfrm>
          <a:prstGeom prst="rect">
            <a:avLst/>
          </a:prstGeom>
        </p:spPr>
        <p:txBody>
          <a:bodyPr wrap="square">
            <a:spAutoFit/>
          </a:bodyPr>
          <a:lstStyle/>
          <a:p>
            <a:pPr marL="342900" indent="-342900" algn="just">
              <a:lnSpc>
                <a:spcPct val="120000"/>
              </a:lnSpc>
              <a:spcAft>
                <a:spcPts val="200"/>
              </a:spcAft>
              <a:buFont typeface="Arial"/>
              <a:buChar char="•"/>
            </a:pPr>
            <a:r>
              <a:rPr lang="en-US" sz="2200" dirty="0" smtClean="0">
                <a:effectLst>
                  <a:outerShdw blurRad="38100" dist="38100" dir="2700000" algn="tl">
                    <a:srgbClr val="000000">
                      <a:alpha val="43137"/>
                    </a:srgbClr>
                  </a:outerShdw>
                </a:effectLst>
                <a:latin typeface="Arial"/>
                <a:cs typeface="Arial"/>
              </a:rPr>
              <a:t>Allocation Rule: allocate the slots greedily based on the 				  bidders’ </a:t>
            </a:r>
            <a:r>
              <a:rPr lang="en-US" sz="2200" smtClean="0">
                <a:effectLst>
                  <a:outerShdw blurRad="38100" dist="38100" dir="2700000" algn="tl">
                    <a:srgbClr val="000000">
                      <a:alpha val="43137"/>
                    </a:srgbClr>
                  </a:outerShdw>
                </a:effectLst>
                <a:latin typeface="Arial"/>
                <a:cs typeface="Arial"/>
              </a:rPr>
              <a:t>bids.</a:t>
            </a:r>
            <a:endParaRPr lang="en-US" sz="2200" dirty="0" smtClean="0">
              <a:solidFill>
                <a:srgbClr val="FF0000"/>
              </a:solidFill>
              <a:latin typeface="Arial"/>
              <a:ea typeface="Zapf Dingbats"/>
              <a:cs typeface="Arial"/>
              <a:sym typeface="Zapf Dingbats"/>
            </a:endParaRPr>
          </a:p>
          <a:p>
            <a:pPr marL="342900" indent="-342900" algn="just">
              <a:lnSpc>
                <a:spcPct val="120000"/>
              </a:lnSpc>
              <a:spcAft>
                <a:spcPts val="200"/>
              </a:spcAft>
              <a:buFont typeface="Arial"/>
              <a:buChar char="•"/>
            </a:pPr>
            <a:r>
              <a:rPr lang="en-US" sz="2200" dirty="0" smtClean="0">
                <a:effectLst>
                  <a:outerShdw blurRad="38100" dist="38100" dir="2700000" algn="tl">
                    <a:srgbClr val="000000">
                      <a:alpha val="43137"/>
                    </a:srgbClr>
                  </a:outerShdw>
                </a:effectLst>
                <a:latin typeface="Arial"/>
                <a:cs typeface="Arial"/>
              </a:rPr>
              <a:t>Payment Rule? </a:t>
            </a:r>
            <a:endParaRPr lang="en-US" sz="2200" i="1" dirty="0">
              <a:latin typeface="Arial"/>
              <a:cs typeface="Arial"/>
            </a:endParaRPr>
          </a:p>
        </p:txBody>
      </p:sp>
    </p:spTree>
    <p:extLst>
      <p:ext uri="{BB962C8B-B14F-4D97-AF65-F5344CB8AC3E}">
        <p14:creationId xmlns:p14="http://schemas.microsoft.com/office/powerpoint/2010/main" val="178233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left)">
                                      <p:cBhvr>
                                        <p:cTn id="8" dur="500"/>
                                        <p:tgtEl>
                                          <p:spTgt spid="4"/>
                                        </p:tgtEl>
                                      </p:cBhvr>
                                    </p:animEffect>
                                  </p:childTnLst>
                                </p:cTn>
                              </p:par>
                              <p:par>
                                <p:cTn id="9" presetID="5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ppt_w*0.7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8">
                                            <p:txEl>
                                              <p:pRg st="0" end="0"/>
                                            </p:txEl>
                                          </p:spTgt>
                                        </p:tgtEl>
                                        <p:attrNameLst>
                                          <p:attrName>style.visibility</p:attrName>
                                        </p:attrNameLst>
                                      </p:cBhvr>
                                      <p:to>
                                        <p:strVal val="visible"/>
                                      </p:to>
                                    </p:set>
                                    <p:animEffect transition="in" filter="dissolve">
                                      <p:cBhvr>
                                        <p:cTn id="18" dur="500"/>
                                        <p:tgtEl>
                                          <p:spTgt spid="3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8">
                                            <p:txEl>
                                              <p:pRg st="1" end="1"/>
                                            </p:txEl>
                                          </p:spTgt>
                                        </p:tgtEl>
                                        <p:attrNameLst>
                                          <p:attrName>style.visibility</p:attrName>
                                        </p:attrNameLst>
                                      </p:cBhvr>
                                      <p:to>
                                        <p:strVal val="visible"/>
                                      </p:to>
                                    </p:set>
                                    <p:animEffect transition="in" filter="dissolve">
                                      <p:cBhvr>
                                        <p:cTn id="23"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6|0.4|0.3|0.4|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16405</TotalTime>
  <Words>2030</Words>
  <Application>Microsoft Macintosh PowerPoint</Application>
  <PresentationFormat>On-screen Show (4:3)</PresentationFormat>
  <Paragraphs>253</Paragraphs>
  <Slides>26</Slides>
  <Notes>23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26</vt:i4>
      </vt:variant>
    </vt:vector>
  </HeadingPairs>
  <TitlesOfParts>
    <vt:vector size="43" baseType="lpstr">
      <vt:lpstr>Agency FB</vt:lpstr>
      <vt:lpstr>Arial Black</vt:lpstr>
      <vt:lpstr>Calibri</vt:lpstr>
      <vt:lpstr>Cambria Math</vt:lpstr>
      <vt:lpstr>Chalkboard</vt:lpstr>
      <vt:lpstr>Chalkduster</vt:lpstr>
      <vt:lpstr>Comic Sans MS</vt:lpstr>
      <vt:lpstr>Heiti SC Light</vt:lpstr>
      <vt:lpstr>Symbol</vt:lpstr>
      <vt:lpstr>Tahoma</vt:lpstr>
      <vt:lpstr>Times New Roman</vt:lpstr>
      <vt:lpstr>Wingdings</vt:lpstr>
      <vt:lpstr>Zapf Dingbats</vt:lpstr>
      <vt:lpstr>宋体</vt:lpstr>
      <vt:lpstr>Arial</vt:lpstr>
      <vt:lpstr>Office Theme</vt:lpstr>
      <vt:lpstr>4_Office Theme</vt:lpstr>
      <vt:lpstr>PowerPoint Presentation</vt:lpstr>
      <vt:lpstr>PowerPoint Presentation</vt:lpstr>
      <vt:lpstr>Direct Auction and DSIC</vt:lpstr>
      <vt:lpstr>Implementability and Monotonicity</vt:lpstr>
      <vt:lpstr>Myerson’s Lemma</vt:lpstr>
      <vt:lpstr>Quick and Dirty Corollaries</vt:lpstr>
      <vt:lpstr>Application of Myerson’s Lemma</vt:lpstr>
      <vt:lpstr>Single-item Auction</vt:lpstr>
      <vt:lpstr>Sponsored Search</vt:lpstr>
      <vt:lpstr>SINGLE-ITEM REVENUE-Maximization</vt:lpstr>
      <vt:lpstr>One Bidder, One Item, Revenue Maximization</vt:lpstr>
      <vt:lpstr>PowerPoint Presentation</vt:lpstr>
      <vt:lpstr>Two Uniform Bidders, One Item</vt:lpstr>
      <vt:lpstr>Revenue-Optimal Auctions</vt:lpstr>
      <vt:lpstr>The Power (?) of Indirect Mechanisms</vt:lpstr>
      <vt:lpstr>Indirect Mechanisms?</vt:lpstr>
      <vt:lpstr>The Revelation Principle</vt:lpstr>
      <vt:lpstr>Preamble: Games of Incomplete Information</vt:lpstr>
      <vt:lpstr>Preamble: Strategies and Equilibria</vt:lpstr>
      <vt:lpstr>General Mechanisms (Quasi-Linear Setting)</vt:lpstr>
      <vt:lpstr>Incentive Compatibility of Direct Mechanisms</vt:lpstr>
      <vt:lpstr>Implementation (in general settings)</vt:lpstr>
      <vt:lpstr>PowerPoint Presentation</vt:lpstr>
      <vt:lpstr>PowerPoint Presentation</vt:lpstr>
      <vt:lpstr>Proof via Symbols</vt:lpstr>
      <vt:lpstr>Revelation Principle: Ex-Post Nash to DSIC, and Bayes-Nash to BIC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 Zhan</dc:creator>
  <cp:lastModifiedBy>Yang Cai, Professor</cp:lastModifiedBy>
  <cp:revision>800</cp:revision>
  <dcterms:created xsi:type="dcterms:W3CDTF">2015-03-15T02:06:09Z</dcterms:created>
  <dcterms:modified xsi:type="dcterms:W3CDTF">2016-10-10T22:49:12Z</dcterms:modified>
</cp:coreProperties>
</file>