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41" r:id="rId2"/>
    <p:sldId id="313" r:id="rId3"/>
    <p:sldId id="315" r:id="rId4"/>
    <p:sldId id="312" r:id="rId5"/>
    <p:sldId id="309" r:id="rId6"/>
    <p:sldId id="338" r:id="rId7"/>
    <p:sldId id="346" r:id="rId8"/>
    <p:sldId id="347" r:id="rId9"/>
    <p:sldId id="339" r:id="rId10"/>
    <p:sldId id="340" r:id="rId11"/>
    <p:sldId id="335" r:id="rId12"/>
    <p:sldId id="336" r:id="rId13"/>
    <p:sldId id="33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6"/>
    <a:srgbClr val="FFFDCB"/>
    <a:srgbClr val="BDEAC9"/>
    <a:srgbClr val="373737"/>
    <a:srgbClr val="1668B7"/>
    <a:srgbClr val="FF0000"/>
    <a:srgbClr val="2C69B1"/>
    <a:srgbClr val="000004"/>
    <a:srgbClr val="49B1FF"/>
    <a:srgbClr val="95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5" autoAdjust="0"/>
    <p:restoredTop sz="99814" autoAdjust="0"/>
  </p:normalViewPr>
  <p:slideViewPr>
    <p:cSldViewPr snapToGrid="0" snapToObjects="1">
      <p:cViewPr>
        <p:scale>
          <a:sx n="150" d="100"/>
          <a:sy n="150" d="100"/>
        </p:scale>
        <p:origin x="-80" y="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28E1471D-44BD-2B48-854A-97418967C7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077DA8DA-85BA-994F-9C39-4E77AF0280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269" y="2266834"/>
            <a:ext cx="6833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3BEFF"/>
                </a:solidFill>
                <a:latin typeface="Times New Roman"/>
                <a:cs typeface="Times New Roman"/>
              </a:rPr>
              <a:t>Comp 553: Algorithmic Game Theory</a:t>
            </a:r>
            <a:endParaRPr lang="en-US" sz="3200" b="1" dirty="0">
              <a:solidFill>
                <a:srgbClr val="63BE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247" y="3378460"/>
            <a:ext cx="118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Fall 2014</a:t>
            </a:r>
            <a:endParaRPr lang="en-US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705" y="4657276"/>
            <a:ext cx="1658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Yang Cai</a:t>
            </a:r>
            <a:endParaRPr lang="en-US" sz="28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6300" y="2895600"/>
            <a:ext cx="1823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Lecture 23</a:t>
            </a:r>
            <a:endParaRPr lang="en-US" sz="28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243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6876" y="1397000"/>
            <a:ext cx="7999412" cy="2289175"/>
          </a:xfrm>
        </p:spPr>
        <p:txBody>
          <a:bodyPr>
            <a:normAutofit/>
          </a:bodyPr>
          <a:lstStyle/>
          <a:p>
            <a:pPr>
              <a:buSzTx/>
              <a:buFont typeface="Wingdings" pitchFamily="-108" charset="2"/>
              <a:buChar char="§"/>
            </a:pPr>
            <a:r>
              <a:rPr lang="en-US" sz="2400" dirty="0">
                <a:latin typeface="Times New Roman"/>
                <a:cs typeface="Times New Roman"/>
              </a:rPr>
              <a:t>The space of feasible allocations is:</a:t>
            </a:r>
          </a:p>
          <a:p>
            <a:pPr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buSzTx/>
              <a:buFont typeface="Wingdings" pitchFamily="-108" charset="2"/>
              <a:buChar char="§"/>
            </a:pPr>
            <a:endParaRPr lang="en-US" sz="2400" dirty="0" smtClean="0"/>
          </a:p>
          <a:p>
            <a:pPr>
              <a:buSzTx/>
              <a:buNone/>
            </a:pPr>
            <a:endParaRPr lang="en-US" sz="2400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88" y="2200275"/>
            <a:ext cx="2463800" cy="14859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Eisenberg-Gale’s Convex Program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1638" y="4759325"/>
            <a:ext cx="654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e.g., choosing as a global objective function the sum of the traders’ utility functions won’t work…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876" y="3890665"/>
            <a:ext cx="799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-108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But how do we aggregate the trader’s optimization problems into one global optimization problem?</a:t>
            </a:r>
          </a:p>
        </p:txBody>
      </p:sp>
    </p:spTree>
    <p:extLst>
      <p:ext uri="{BB962C8B-B14F-4D97-AF65-F5344CB8AC3E}">
        <p14:creationId xmlns:p14="http://schemas.microsoft.com/office/powerpoint/2010/main" val="341160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65301"/>
            <a:ext cx="8240712" cy="990599"/>
          </a:xfrm>
        </p:spPr>
        <p:txBody>
          <a:bodyPr>
            <a:noAutofit/>
          </a:bodyPr>
          <a:lstStyle/>
          <a:p>
            <a:pPr>
              <a:buSzTx/>
              <a:buFont typeface="Wingdings" pitchFamily="-108" charset="2"/>
              <a:buNone/>
            </a:pPr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Observation:</a:t>
            </a:r>
            <a:r>
              <a:rPr lang="en-US" sz="2200" dirty="0" smtClean="0">
                <a:latin typeface="Times New Roman"/>
                <a:cs typeface="Times New Roman"/>
              </a:rPr>
              <a:t> The global optimization problem should not favor (or punish) Buyer </a:t>
            </a:r>
            <a:r>
              <a:rPr lang="en-US" sz="2200" i="1" dirty="0" err="1">
                <a:latin typeface="Times New Roman"/>
                <a:cs typeface="Times New Roman"/>
              </a:rPr>
              <a:t>i</a:t>
            </a:r>
            <a:r>
              <a:rPr lang="en-US" sz="2200" dirty="0">
                <a:latin typeface="Times New Roman"/>
                <a:cs typeface="Times New Roman"/>
              </a:rPr>
              <a:t> should</a:t>
            </a:r>
            <a:r>
              <a:rPr lang="en-US" sz="2200" dirty="0" smtClean="0">
                <a:latin typeface="Times New Roman"/>
                <a:cs typeface="Times New Roman"/>
              </a:rPr>
              <a:t> he 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4432300"/>
            <a:ext cx="7999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-108" charset="2"/>
              <a:buChar char="§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Eisenberg and Gale’s idea: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Use the following objective function (take its logarithm to convert into a concave function)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5448300"/>
            <a:ext cx="5676900" cy="8382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Eisenberg-Gale’s Convex Program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4100" y="2972881"/>
            <a:ext cx="7277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-108" charset="2"/>
              <a:buChar char="§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Split himself into two buyers with half the money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6784" y="2541994"/>
            <a:ext cx="41856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-108" charset="2"/>
              <a:buChar char="§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Double all her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sz="2200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ij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’ s</a:t>
            </a:r>
          </a:p>
        </p:txBody>
      </p:sp>
    </p:spTree>
    <p:extLst>
      <p:ext uri="{BB962C8B-B14F-4D97-AF65-F5344CB8AC3E}">
        <p14:creationId xmlns:p14="http://schemas.microsoft.com/office/powerpoint/2010/main" val="167773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build="p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2188" y="1997075"/>
            <a:ext cx="7999412" cy="3794125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Eisenberg-Gale’s Convex Program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1682750"/>
            <a:ext cx="3746500" cy="318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800600"/>
            <a:ext cx="1265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Remarks: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0450" y="4800600"/>
            <a:ext cx="29191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No budget constraints!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0450" y="5213866"/>
            <a:ext cx="6280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It is not necessary that the utility functions are CES; everything works as long as they are concave, and homogeneous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671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Eisenberg-Gale’s Convex Program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397000"/>
            <a:ext cx="2510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KKT Conditions  </a:t>
            </a:r>
            <a:r>
              <a:rPr lang="en-US" sz="2200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154" y="2678668"/>
            <a:ext cx="8013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primal variables + </a:t>
            </a:r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Langrange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multipliers comprise a competitive eq.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154" y="2070100"/>
            <a:ext cx="4924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interpret </a:t>
            </a:r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Langrange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multipliers as prices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522" y="3752166"/>
            <a:ext cx="8760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1. Gives a poly-time algorithm for computing a market equilibrium in Fisher’s model.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300" y="4521607"/>
            <a:ext cx="8760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2. At the same time provides a proof that a market equilibrium exists in this model.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333" y="5723467"/>
            <a:ext cx="418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Linear case: proof on the board.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591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-50800"/>
            <a:ext cx="8763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Exchange Market Model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49114" y="1320800"/>
            <a:ext cx="1384192" cy="673100"/>
            <a:chOff x="2571750" y="1301750"/>
            <a:chExt cx="1384192" cy="673100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1750" y="1301750"/>
              <a:ext cx="698500" cy="6731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43250" y="1435100"/>
              <a:ext cx="81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traders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174514" y="1689100"/>
            <a:ext cx="2194880" cy="749300"/>
            <a:chOff x="2597150" y="1619250"/>
            <a:chExt cx="2194880" cy="749300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7150" y="1619250"/>
              <a:ext cx="673100" cy="7493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43250" y="1827887"/>
              <a:ext cx="164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divisible goods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4783" y="2774890"/>
            <a:ext cx="14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trader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has: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1486" y="5442347"/>
            <a:ext cx="223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- endowment of goods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5130800" y="3746500"/>
            <a:ext cx="2462009" cy="407432"/>
            <a:chOff x="4762500" y="3746500"/>
            <a:chExt cx="2462009" cy="407432"/>
          </a:xfrm>
        </p:grpSpPr>
        <p:sp>
          <p:nvSpPr>
            <p:cNvPr id="16" name="Freeform 15"/>
            <p:cNvSpPr/>
            <p:nvPr/>
          </p:nvSpPr>
          <p:spPr>
            <a:xfrm>
              <a:off x="4762500" y="3746500"/>
              <a:ext cx="533400" cy="296333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8600" y="3784600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non-negative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reals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44750" y="5980668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amount of goods trader comes to the marketplace with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0" y="3175000"/>
            <a:ext cx="3213100" cy="889000"/>
          </a:xfrm>
          <a:prstGeom prst="rect">
            <a:avLst/>
          </a:prstGeom>
        </p:spPr>
      </p:pic>
      <p:grpSp>
        <p:nvGrpSpPr>
          <p:cNvPr id="5" name="Group 28"/>
          <p:cNvGrpSpPr/>
          <p:nvPr/>
        </p:nvGrpSpPr>
        <p:grpSpPr>
          <a:xfrm>
            <a:off x="3530102" y="3822701"/>
            <a:ext cx="3392741" cy="779964"/>
            <a:chOff x="4711700" y="3373968"/>
            <a:chExt cx="3392741" cy="779964"/>
          </a:xfrm>
        </p:grpSpPr>
        <p:sp>
          <p:nvSpPr>
            <p:cNvPr id="30" name="Freeform 29"/>
            <p:cNvSpPr/>
            <p:nvPr/>
          </p:nvSpPr>
          <p:spPr>
            <a:xfrm>
              <a:off x="4711700" y="3373968"/>
              <a:ext cx="533400" cy="706966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08600" y="3784600"/>
              <a:ext cx="2795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consumption set for trader 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2825750" y="3898901"/>
            <a:ext cx="4943003" cy="1212849"/>
            <a:chOff x="2825750" y="3898901"/>
            <a:chExt cx="4943003" cy="1212849"/>
          </a:xfrm>
        </p:grpSpPr>
        <p:sp>
          <p:nvSpPr>
            <p:cNvPr id="18" name="TextBox 17"/>
            <p:cNvSpPr txBox="1"/>
            <p:nvPr/>
          </p:nvSpPr>
          <p:spPr>
            <a:xfrm>
              <a:off x="3333750" y="4738132"/>
              <a:ext cx="4435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specifies trader 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’s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utility for bundles of goods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825750" y="3898901"/>
              <a:ext cx="533400" cy="1212849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661" y="5264150"/>
            <a:ext cx="1371600" cy="787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11486" y="3397766"/>
            <a:ext cx="1754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- utility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function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Fisher Market Model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300" y="2780268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can be obtained as a special case of an exchange market, when endowment vectors are parallel: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000" y="4025900"/>
            <a:ext cx="684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ea typeface="Wingdings"/>
                <a:cs typeface="Times New Roman"/>
              </a:rPr>
              <a:t>in this case,</a:t>
            </a:r>
            <a:r>
              <a:rPr lang="en-US" dirty="0" smtClean="0">
                <a:latin typeface="Times New Roman"/>
                <a:cs typeface="Times New Roman"/>
              </a:rPr>
              <a:t> relative incomes of the traders are independent of the prices.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" y="1585469"/>
            <a:ext cx="15748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Tx/>
            </a:pPr>
            <a:r>
              <a:rPr lang="en-US" i="1" dirty="0" err="1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traders</a:t>
            </a:r>
            <a:r>
              <a:rPr lang="en-US" dirty="0" smtClean="0">
                <a:latin typeface="Times New Roman"/>
                <a:cs typeface="Times New Roman"/>
              </a:rPr>
              <a:t> with:</a:t>
            </a:r>
            <a:endParaRPr lang="en-US" i="1" dirty="0" smtClean="0">
              <a:latin typeface="Times New Roman"/>
              <a:cs typeface="Times New Roman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3341562"/>
            <a:ext cx="5461000" cy="735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9100" y="2046018"/>
            <a:ext cx="35941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Tx/>
            </a:pPr>
            <a:r>
              <a:rPr lang="en-US" i="1" dirty="0" err="1" smtClean="0">
                <a:latin typeface="Times New Roman"/>
                <a:cs typeface="Times New Roman"/>
              </a:rPr>
              <a:t>k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divisible goods</a:t>
            </a:r>
            <a:r>
              <a:rPr lang="en-US" dirty="0" smtClean="0">
                <a:latin typeface="Times New Roman"/>
                <a:cs typeface="Times New Roman"/>
              </a:rPr>
              <a:t> owned by 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seller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3900" y="1585469"/>
            <a:ext cx="3432322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Tx/>
            </a:pP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money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i="1" baseline="-25000" dirty="0" smtClean="0">
                <a:latin typeface="Times New Roman"/>
                <a:cs typeface="Times New Roman"/>
              </a:rPr>
              <a:t>i 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i="1" dirty="0" smtClean="0">
                <a:latin typeface="Times New Roman"/>
                <a:cs typeface="Times New Roman"/>
              </a:rPr>
              <a:t>   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utility function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endParaRPr lang="en-US" i="1" dirty="0" smtClean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8900" y="2046018"/>
            <a:ext cx="283923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Tx/>
            </a:pPr>
            <a:r>
              <a:rPr lang="en-US" dirty="0" smtClean="0">
                <a:latin typeface="Times New Roman"/>
                <a:cs typeface="Times New Roman"/>
              </a:rPr>
              <a:t>seller has 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dirty="0" smtClean="0">
                <a:latin typeface="Times New Roman"/>
                <a:cs typeface="Times New Roman"/>
              </a:rPr>
              <a:t>  units of good  </a:t>
            </a:r>
            <a:r>
              <a:rPr lang="en-US" i="1" dirty="0" err="1" smtClean="0">
                <a:latin typeface="Times New Roman"/>
                <a:cs typeface="Times New Roman"/>
              </a:rPr>
              <a:t>j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Competitive (or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Walrasian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) Market Equilibrium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2628900" y="3717289"/>
            <a:ext cx="1714503" cy="1033543"/>
            <a:chOff x="2628900" y="3717289"/>
            <a:chExt cx="1714503" cy="1033543"/>
          </a:xfrm>
        </p:grpSpPr>
        <p:sp>
          <p:nvSpPr>
            <p:cNvPr id="16" name="Left Bracket 15"/>
            <p:cNvSpPr/>
            <p:nvPr/>
          </p:nvSpPr>
          <p:spPr>
            <a:xfrm rot="16200000">
              <a:off x="3679191" y="3301999"/>
              <a:ext cx="248921" cy="1079502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6" idx="1"/>
            </p:cNvCxnSpPr>
            <p:nvPr/>
          </p:nvCxnSpPr>
          <p:spPr>
            <a:xfrm rot="5400000">
              <a:off x="3364232" y="3916679"/>
              <a:ext cx="389889" cy="4889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28900" y="4381500"/>
              <a:ext cx="1445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total demand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711699" y="3745228"/>
            <a:ext cx="1439933" cy="980204"/>
            <a:chOff x="4711699" y="3745228"/>
            <a:chExt cx="1439933" cy="980204"/>
          </a:xfrm>
        </p:grpSpPr>
        <p:sp>
          <p:nvSpPr>
            <p:cNvPr id="17" name="Left Bracket 16"/>
            <p:cNvSpPr/>
            <p:nvPr/>
          </p:nvSpPr>
          <p:spPr>
            <a:xfrm rot="16200000">
              <a:off x="5126989" y="3329938"/>
              <a:ext cx="248921" cy="1079502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7" idx="1"/>
            </p:cNvCxnSpPr>
            <p:nvPr/>
          </p:nvCxnSpPr>
          <p:spPr>
            <a:xfrm rot="16200000" flipH="1">
              <a:off x="5207000" y="4038600"/>
              <a:ext cx="361950" cy="273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864100" y="435610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total supply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381000" y="1460500"/>
            <a:ext cx="8229600" cy="1311196"/>
            <a:chOff x="381000" y="1460500"/>
            <a:chExt cx="8229600" cy="1311196"/>
          </a:xfrm>
        </p:grpSpPr>
        <p:grpSp>
          <p:nvGrpSpPr>
            <p:cNvPr id="5" name="Group 24"/>
            <p:cNvGrpSpPr/>
            <p:nvPr/>
          </p:nvGrpSpPr>
          <p:grpSpPr>
            <a:xfrm>
              <a:off x="381000" y="1460500"/>
              <a:ext cx="8229600" cy="1311196"/>
              <a:chOff x="381000" y="1193800"/>
              <a:chExt cx="8229600" cy="131119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81000" y="1397000"/>
                <a:ext cx="8229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49B1FF"/>
                    </a:solidFill>
                    <a:latin typeface="Times New Roman"/>
                    <a:cs typeface="Times New Roman"/>
                  </a:rPr>
                  <a:t>Def: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A price vector                is called a </a:t>
                </a:r>
                <a:r>
                  <a:rPr lang="en-US" sz="2200" i="1" dirty="0" smtClean="0">
                    <a:latin typeface="Times New Roman"/>
                    <a:cs typeface="Times New Roman"/>
                  </a:rPr>
                  <a:t>competitive market equilibrium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200" dirty="0" err="1" smtClean="0">
                    <a:latin typeface="Times New Roman"/>
                    <a:cs typeface="Times New Roman"/>
                  </a:rPr>
                  <a:t>iff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there exists a collection of optimal bundles            of goods, for all traders </a:t>
                </a:r>
                <a:r>
                  <a:rPr lang="en-US" sz="2200" i="1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US" sz="2200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= 1,…, </a:t>
                </a:r>
                <a:r>
                  <a:rPr lang="en-US" sz="2200" i="1" dirty="0" err="1" smtClean="0">
                    <a:latin typeface="Times New Roman"/>
                    <a:cs typeface="Times New Roman"/>
                  </a:rPr>
                  <a:t>n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, such that the total supply meets the total demand, i.e.</a:t>
                </a:r>
                <a:endParaRPr lang="en-US" sz="2200" dirty="0">
                  <a:latin typeface="Times New Roman"/>
                  <a:cs typeface="Times New Roman"/>
                </a:endParaRPr>
              </a:p>
            </p:txBody>
          </p:sp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76500" y="1193800"/>
                <a:ext cx="1397000" cy="889000"/>
              </a:xfrm>
              <a:prstGeom prst="rect">
                <a:avLst/>
              </a:prstGeom>
            </p:spPr>
          </p:pic>
        </p:grp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0" y="1816100"/>
              <a:ext cx="1117600" cy="8382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50" y="2698750"/>
            <a:ext cx="2603500" cy="13081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14154" y="5099110"/>
            <a:ext cx="4508892" cy="1244600"/>
            <a:chOff x="381000" y="4914900"/>
            <a:chExt cx="4508892" cy="1244600"/>
          </a:xfrm>
        </p:grpSpPr>
        <p:sp>
          <p:nvSpPr>
            <p:cNvPr id="25" name="TextBox 24"/>
            <p:cNvSpPr txBox="1"/>
            <p:nvPr/>
          </p:nvSpPr>
          <p:spPr>
            <a:xfrm>
              <a:off x="381000" y="5321300"/>
              <a:ext cx="4508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[ For Fisher Markets:                                ]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8600" y="4914900"/>
              <a:ext cx="1930400" cy="1244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Arrow-Debreu Theorem 1954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700" y="13716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Theorem [Arrow-Debreu 1954]: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Suppose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700" y="5219700"/>
            <a:ext cx="5386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Then a competitive market equilibrium exists.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812800" y="1828800"/>
            <a:ext cx="3877985" cy="787400"/>
            <a:chOff x="508000" y="2082800"/>
            <a:chExt cx="3877985" cy="787400"/>
          </a:xfrm>
        </p:grpSpPr>
        <p:sp>
          <p:nvSpPr>
            <p:cNvPr id="18" name="TextBox 17"/>
            <p:cNvSpPr txBox="1"/>
            <p:nvPr/>
          </p:nvSpPr>
          <p:spPr>
            <a:xfrm>
              <a:off x="508000" y="2247900"/>
              <a:ext cx="3877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2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      is closed and convex   	</a:t>
              </a:r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400" y="2082800"/>
              <a:ext cx="812800" cy="787400"/>
            </a:xfrm>
            <a:prstGeom prst="rect">
              <a:avLst/>
            </a:prstGeom>
          </p:spPr>
        </p:pic>
      </p:grpSp>
      <p:grpSp>
        <p:nvGrpSpPr>
          <p:cNvPr id="3" name="Group 36"/>
          <p:cNvGrpSpPr/>
          <p:nvPr/>
        </p:nvGrpSpPr>
        <p:grpSpPr>
          <a:xfrm>
            <a:off x="571500" y="2755900"/>
            <a:ext cx="3035300" cy="787400"/>
            <a:chOff x="508000" y="3149600"/>
            <a:chExt cx="3035300" cy="787400"/>
          </a:xfrm>
        </p:grpSpPr>
        <p:sp>
          <p:nvSpPr>
            <p:cNvPr id="22" name="TextBox 21"/>
            <p:cNvSpPr txBox="1"/>
            <p:nvPr/>
          </p:nvSpPr>
          <p:spPr>
            <a:xfrm>
              <a:off x="508000" y="33655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a)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500" y="3149600"/>
              <a:ext cx="2463800" cy="787400"/>
            </a:xfrm>
            <a:prstGeom prst="rect">
              <a:avLst/>
            </a:prstGeom>
          </p:spPr>
        </p:pic>
      </p:grpSp>
      <p:grpSp>
        <p:nvGrpSpPr>
          <p:cNvPr id="4" name="Group 41"/>
          <p:cNvGrpSpPr/>
          <p:nvPr/>
        </p:nvGrpSpPr>
        <p:grpSpPr>
          <a:xfrm>
            <a:off x="570131" y="3238500"/>
            <a:ext cx="3366869" cy="787400"/>
            <a:chOff x="532031" y="3797300"/>
            <a:chExt cx="3366869" cy="787400"/>
          </a:xfrm>
        </p:grpSpPr>
        <p:sp>
          <p:nvSpPr>
            <p:cNvPr id="34" name="TextBox 33"/>
            <p:cNvSpPr txBox="1"/>
            <p:nvPr/>
          </p:nvSpPr>
          <p:spPr>
            <a:xfrm>
              <a:off x="532031" y="40005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b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9500" y="3797300"/>
              <a:ext cx="2819400" cy="787400"/>
            </a:xfrm>
            <a:prstGeom prst="rect">
              <a:avLst/>
            </a:prstGeom>
          </p:spPr>
        </p:pic>
      </p:grpSp>
      <p:grpSp>
        <p:nvGrpSpPr>
          <p:cNvPr id="5" name="Group 40"/>
          <p:cNvGrpSpPr/>
          <p:nvPr/>
        </p:nvGrpSpPr>
        <p:grpSpPr>
          <a:xfrm>
            <a:off x="582831" y="4064000"/>
            <a:ext cx="3125569" cy="787400"/>
            <a:chOff x="582831" y="4279900"/>
            <a:chExt cx="3125569" cy="787400"/>
          </a:xfrm>
        </p:grpSpPr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4279900"/>
              <a:ext cx="2565400" cy="7874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82831" y="44958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100" y="4438650"/>
            <a:ext cx="4089400" cy="77470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9350" y="3562350"/>
            <a:ext cx="6235700" cy="774700"/>
          </a:xfrm>
          <a:prstGeom prst="rect">
            <a:avLst/>
          </a:prstGeom>
        </p:spPr>
      </p:pic>
      <p:grpSp>
        <p:nvGrpSpPr>
          <p:cNvPr id="6" name="Group 47"/>
          <p:cNvGrpSpPr/>
          <p:nvPr/>
        </p:nvGrpSpPr>
        <p:grpSpPr>
          <a:xfrm>
            <a:off x="787400" y="2273300"/>
            <a:ext cx="5646873" cy="812800"/>
            <a:chOff x="787400" y="2273300"/>
            <a:chExt cx="5646873" cy="812800"/>
          </a:xfrm>
        </p:grpSpPr>
        <p:sp>
          <p:nvSpPr>
            <p:cNvPr id="27" name="TextBox 26"/>
            <p:cNvSpPr txBox="1"/>
            <p:nvPr/>
          </p:nvSpPr>
          <p:spPr>
            <a:xfrm>
              <a:off x="787400" y="2490569"/>
              <a:ext cx="5646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(ii)                                          (all coordinates positive) 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7" name="Picture 46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0450" y="2273300"/>
              <a:ext cx="2603500" cy="81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Fisher’s Model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1498600"/>
            <a:ext cx="447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Suppose all endowment vectors are parallel…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" y="3327400"/>
            <a:ext cx="512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Equivalently, we can imagine the following situation: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514600"/>
            <a:ext cx="600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relative incomes of the traders are independent of the prices.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400" y="3727094"/>
            <a:ext cx="64770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traders, with specified money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lang="en-US" i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485036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Arrow-Debreu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Thm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100" y="5327471"/>
            <a:ext cx="873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(under the Arrow-Debreu conditions) there exist prices that the seller can assign on the goods so that the traders spend all their money to buy optimal bundles and supply meets demand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1752600"/>
            <a:ext cx="5956300" cy="81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8400" y="4111443"/>
            <a:ext cx="67437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divisible goods owned by seller; seller has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units of good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23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69205" y="4713932"/>
            <a:ext cx="17553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Computation</a:t>
            </a:r>
            <a:endParaRPr lang="en-US" sz="22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245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Utility Functions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1549400"/>
            <a:ext cx="6736164" cy="1797050"/>
            <a:chOff x="381000" y="1549400"/>
            <a:chExt cx="6736164" cy="1797050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0950" y="1758950"/>
              <a:ext cx="5473700" cy="15875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1000" y="1549400"/>
              <a:ext cx="67361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/>
                  <a:cs typeface="Times New Roman"/>
                </a:rPr>
                <a:t>CES (Constant Elasticity of Substitution) utility functions: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3568700"/>
            <a:ext cx="1168400" cy="787400"/>
          </a:xfrm>
          <a:prstGeom prst="rect">
            <a:avLst/>
          </a:prstGeom>
        </p:spPr>
      </p:pic>
      <p:grpSp>
        <p:nvGrpSpPr>
          <p:cNvPr id="2" name="Group 46"/>
          <p:cNvGrpSpPr/>
          <p:nvPr/>
        </p:nvGrpSpPr>
        <p:grpSpPr>
          <a:xfrm>
            <a:off x="1625600" y="3733800"/>
            <a:ext cx="3032641" cy="369332"/>
            <a:chOff x="1625600" y="4330700"/>
            <a:chExt cx="3032641" cy="369332"/>
          </a:xfrm>
        </p:grpSpPr>
        <p:sp>
          <p:nvSpPr>
            <p:cNvPr id="22" name="Freeform 21"/>
            <p:cNvSpPr/>
            <p:nvPr/>
          </p:nvSpPr>
          <p:spPr>
            <a:xfrm>
              <a:off x="1625600" y="4394201"/>
              <a:ext cx="1079500" cy="215900"/>
            </a:xfrm>
            <a:custGeom>
              <a:avLst/>
              <a:gdLst>
                <a:gd name="connsiteX0" fmla="*/ 0 w 1358900"/>
                <a:gd name="connsiteY0" fmla="*/ 304800 h 503767"/>
                <a:gd name="connsiteX1" fmla="*/ 533400 w 1358900"/>
                <a:gd name="connsiteY1" fmla="*/ 25400 h 503767"/>
                <a:gd name="connsiteX2" fmla="*/ 850900 w 1358900"/>
                <a:gd name="connsiteY2" fmla="*/ 457200 h 503767"/>
                <a:gd name="connsiteX3" fmla="*/ 1358900 w 1358900"/>
                <a:gd name="connsiteY3" fmla="*/ 304800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503767">
                  <a:moveTo>
                    <a:pt x="0" y="304800"/>
                  </a:moveTo>
                  <a:cubicBezTo>
                    <a:pt x="195791" y="152400"/>
                    <a:pt x="391583" y="0"/>
                    <a:pt x="533400" y="25400"/>
                  </a:cubicBezTo>
                  <a:cubicBezTo>
                    <a:pt x="675217" y="50800"/>
                    <a:pt x="713317" y="410633"/>
                    <a:pt x="850900" y="457200"/>
                  </a:cubicBezTo>
                  <a:cubicBezTo>
                    <a:pt x="988483" y="503767"/>
                    <a:pt x="1358900" y="304800"/>
                    <a:pt x="1358900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2100" y="4330700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linear utility form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47"/>
          <p:cNvGrpSpPr/>
          <p:nvPr/>
        </p:nvGrpSpPr>
        <p:grpSpPr>
          <a:xfrm>
            <a:off x="1642276" y="4343400"/>
            <a:ext cx="3234345" cy="369332"/>
            <a:chOff x="1642276" y="4940300"/>
            <a:chExt cx="3234345" cy="369332"/>
          </a:xfrm>
        </p:grpSpPr>
        <p:sp>
          <p:nvSpPr>
            <p:cNvPr id="29" name="Freeform 28"/>
            <p:cNvSpPr/>
            <p:nvPr/>
          </p:nvSpPr>
          <p:spPr>
            <a:xfrm>
              <a:off x="1642276" y="4978400"/>
              <a:ext cx="1079500" cy="215900"/>
            </a:xfrm>
            <a:custGeom>
              <a:avLst/>
              <a:gdLst>
                <a:gd name="connsiteX0" fmla="*/ 0 w 1358900"/>
                <a:gd name="connsiteY0" fmla="*/ 304800 h 503767"/>
                <a:gd name="connsiteX1" fmla="*/ 533400 w 1358900"/>
                <a:gd name="connsiteY1" fmla="*/ 25400 h 503767"/>
                <a:gd name="connsiteX2" fmla="*/ 850900 w 1358900"/>
                <a:gd name="connsiteY2" fmla="*/ 457200 h 503767"/>
                <a:gd name="connsiteX3" fmla="*/ 1358900 w 1358900"/>
                <a:gd name="connsiteY3" fmla="*/ 304800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503767">
                  <a:moveTo>
                    <a:pt x="0" y="304800"/>
                  </a:moveTo>
                  <a:cubicBezTo>
                    <a:pt x="195791" y="152400"/>
                    <a:pt x="391583" y="0"/>
                    <a:pt x="533400" y="25400"/>
                  </a:cubicBezTo>
                  <a:cubicBezTo>
                    <a:pt x="675217" y="50800"/>
                    <a:pt x="713317" y="410633"/>
                    <a:pt x="850900" y="457200"/>
                  </a:cubicBezTo>
                  <a:cubicBezTo>
                    <a:pt x="988483" y="503767"/>
                    <a:pt x="1358900" y="304800"/>
                    <a:pt x="1358900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94000" y="4940300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Leontief utility form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4133850"/>
            <a:ext cx="1587500" cy="7239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4635500"/>
            <a:ext cx="1257300" cy="787400"/>
          </a:xfrm>
          <a:prstGeom prst="rect">
            <a:avLst/>
          </a:prstGeom>
        </p:spPr>
      </p:pic>
      <p:grpSp>
        <p:nvGrpSpPr>
          <p:cNvPr id="4" name="Group 48"/>
          <p:cNvGrpSpPr/>
          <p:nvPr/>
        </p:nvGrpSpPr>
        <p:grpSpPr>
          <a:xfrm>
            <a:off x="1654976" y="4838700"/>
            <a:ext cx="3201948" cy="369332"/>
            <a:chOff x="1654976" y="5435600"/>
            <a:chExt cx="3201948" cy="369332"/>
          </a:xfrm>
        </p:grpSpPr>
        <p:sp>
          <p:nvSpPr>
            <p:cNvPr id="33" name="Freeform 32"/>
            <p:cNvSpPr/>
            <p:nvPr/>
          </p:nvSpPr>
          <p:spPr>
            <a:xfrm>
              <a:off x="1654976" y="5473700"/>
              <a:ext cx="1079500" cy="215900"/>
            </a:xfrm>
            <a:custGeom>
              <a:avLst/>
              <a:gdLst>
                <a:gd name="connsiteX0" fmla="*/ 0 w 1358900"/>
                <a:gd name="connsiteY0" fmla="*/ 304800 h 503767"/>
                <a:gd name="connsiteX1" fmla="*/ 533400 w 1358900"/>
                <a:gd name="connsiteY1" fmla="*/ 25400 h 503767"/>
                <a:gd name="connsiteX2" fmla="*/ 850900 w 1358900"/>
                <a:gd name="connsiteY2" fmla="*/ 457200 h 503767"/>
                <a:gd name="connsiteX3" fmla="*/ 1358900 w 1358900"/>
                <a:gd name="connsiteY3" fmla="*/ 304800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503767">
                  <a:moveTo>
                    <a:pt x="0" y="304800"/>
                  </a:moveTo>
                  <a:cubicBezTo>
                    <a:pt x="195791" y="152400"/>
                    <a:pt x="391583" y="0"/>
                    <a:pt x="533400" y="25400"/>
                  </a:cubicBezTo>
                  <a:cubicBezTo>
                    <a:pt x="675217" y="50800"/>
                    <a:pt x="713317" y="410633"/>
                    <a:pt x="850900" y="457200"/>
                  </a:cubicBezTo>
                  <a:cubicBezTo>
                    <a:pt x="988483" y="503767"/>
                    <a:pt x="1358900" y="304800"/>
                    <a:pt x="1358900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19400" y="5435600"/>
              <a:ext cx="2037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Cobb-Douglas form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841" y="3575051"/>
            <a:ext cx="2085459" cy="931801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941" y="4191000"/>
            <a:ext cx="2275959" cy="802005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6924" y="4738132"/>
            <a:ext cx="3611337" cy="8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40001"/>
            <a:ext cx="7999412" cy="18542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r>
              <a:rPr lang="en-US" sz="2400" dirty="0">
                <a:latin typeface="Times New Roman"/>
                <a:cs typeface="Times New Roman"/>
              </a:rPr>
              <a:t>Buyers’ optimization </a:t>
            </a:r>
            <a:r>
              <a:rPr lang="en-US" sz="2400" dirty="0" smtClean="0">
                <a:latin typeface="Times New Roman"/>
                <a:cs typeface="Times New Roman"/>
              </a:rPr>
              <a:t>program (under price vector </a:t>
            </a:r>
            <a:r>
              <a:rPr lang="en-US" sz="2400" i="1" dirty="0" err="1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):</a:t>
            </a:r>
            <a:r>
              <a:rPr lang="en-US" sz="2400" dirty="0">
                <a:latin typeface="Times New Roman"/>
                <a:cs typeface="Times New Roman"/>
              </a:rPr>
              <a:t/>
            </a:r>
            <a:br>
              <a:rPr lang="en-US" sz="2400" dirty="0">
                <a:latin typeface="Times New Roman"/>
                <a:cs typeface="Times New Roman"/>
              </a:rPr>
            </a:b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70000"/>
              </a:lnSpc>
              <a:buSzTx/>
              <a:buFont typeface="Wingdings" pitchFamily="-108" charset="2"/>
              <a:buChar char="§"/>
            </a:pPr>
            <a:endParaRPr lang="en-US" sz="2400" dirty="0" smtClean="0"/>
          </a:p>
          <a:p>
            <a:pPr>
              <a:lnSpc>
                <a:spcPct val="70000"/>
              </a:lnSpc>
              <a:buSzTx/>
              <a:buNone/>
            </a:pPr>
            <a:endParaRPr lang="en-US" sz="2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Fisher’s Model with CES utility functions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035050"/>
            <a:ext cx="5638800" cy="158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2990850"/>
            <a:ext cx="2908300" cy="1587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900" y="5111750"/>
            <a:ext cx="2463800" cy="1485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4811668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Font typeface="Wingdings" pitchFamily="-108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Global Constraint:</a:t>
            </a: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693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build="p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14216</TotalTime>
  <Words>573</Words>
  <Application>Microsoft Macintosh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Exchange Market Model</vt:lpstr>
      <vt:lpstr>Fisher Market Model</vt:lpstr>
      <vt:lpstr>Competitive (or Walrasian) Market Equilibrium</vt:lpstr>
      <vt:lpstr>Arrow-Debreu Theorem 1954</vt:lpstr>
      <vt:lpstr>Fisher’s Model</vt:lpstr>
      <vt:lpstr>PowerPoint Presentation</vt:lpstr>
      <vt:lpstr>Utility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Yang Cai</cp:lastModifiedBy>
  <cp:revision>347</cp:revision>
  <cp:lastPrinted>2010-03-10T05:52:23Z</cp:lastPrinted>
  <dcterms:created xsi:type="dcterms:W3CDTF">2011-11-03T00:17:13Z</dcterms:created>
  <dcterms:modified xsi:type="dcterms:W3CDTF">2014-11-25T04:17:53Z</dcterms:modified>
</cp:coreProperties>
</file>