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1.xml" ContentType="application/vnd.openxmlformats-officedocument.presentationml.tags+xml"/>
  <Override PartName="/ppt/notesSlides/notesSlide25.xml" ContentType="application/vnd.openxmlformats-officedocument.presentationml.notesSlide+xml"/>
  <Override PartName="/ppt/tags/tag12.xml" ContentType="application/vnd.openxmlformats-officedocument.presentationml.tags+xml"/>
  <Override PartName="/ppt/notesSlides/notesSlide26.xml" ContentType="application/vnd.openxmlformats-officedocument.presentationml.notesSlide+xml"/>
  <Override PartName="/ppt/tags/tag13.xml" ContentType="application/vnd.openxmlformats-officedocument.presentationml.tags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324" r:id="rId3"/>
    <p:sldId id="325" r:id="rId4"/>
    <p:sldId id="33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8" r:id="rId24"/>
    <p:sldId id="350" r:id="rId25"/>
    <p:sldId id="349" r:id="rId26"/>
    <p:sldId id="351" r:id="rId27"/>
    <p:sldId id="352" r:id="rId28"/>
    <p:sldId id="365" r:id="rId29"/>
    <p:sldId id="366" r:id="rId30"/>
    <p:sldId id="367" r:id="rId31"/>
    <p:sldId id="368" r:id="rId32"/>
    <p:sldId id="362" r:id="rId33"/>
    <p:sldId id="363" r:id="rId34"/>
    <p:sldId id="36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F00"/>
    <a:srgbClr val="FF1C00"/>
    <a:srgbClr val="9452D1"/>
    <a:srgbClr val="6E6E6E"/>
    <a:srgbClr val="593880"/>
    <a:srgbClr val="8B78A2"/>
    <a:srgbClr val="7F60A2"/>
    <a:srgbClr val="7B4DA2"/>
    <a:srgbClr val="9F64D0"/>
    <a:srgbClr val="C27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84428" autoAdjust="0"/>
  </p:normalViewPr>
  <p:slideViewPr>
    <p:cSldViewPr snapToGrid="0" snapToObjects="1">
      <p:cViewPr>
        <p:scale>
          <a:sx n="140" d="100"/>
          <a:sy n="140" d="100"/>
        </p:scale>
        <p:origin x="-9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59373-0CB0-1E4A-B754-3F4A5E73FD13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9A733-62CB-5048-BEFC-2EA5D97044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8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3D6C5-1F85-7040-8DDE-27689443E0FD}" type="slidenum">
              <a:rPr lang="en-US"/>
              <a:pPr/>
              <a:t>11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12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21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Exercise: Show that PPAD is a subset of PPP.</a:t>
            </a:r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/>
              <a:pPr/>
              <a:t>23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C69A4A-A67A-9743-A0F8-E49AB3ABFE9F}" type="slidenum">
              <a:rPr lang="en-US"/>
              <a:pPr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01733F-7D22-5944-AB11-6E6D8B0B526B}" type="slidenum">
              <a:rPr lang="en-US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FC13C-6A26-EE40-8538-3DD4F5DA7B11}" type="slidenum">
              <a:rPr lang="en-US">
                <a:solidFill>
                  <a:prstClr val="black"/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848C0-18D9-4447-B83F-0DEB9A0DDF2B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9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43E4D-A6BE-EB43-B2E1-25E25DB85837}" type="slidenum">
              <a:rPr lang="en-US">
                <a:solidFill>
                  <a:prstClr val="black"/>
                </a:solidFill>
                <a:latin typeface="Tahoma" pitchFamily="31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Tahoma" pitchFamily="31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1" charset="0"/>
              <a:ea typeface="ＭＳ Ｐゴシック" pitchFamily="31" charset="-128"/>
              <a:cs typeface="ＭＳ Ｐゴシック" pitchFamily="3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D19A-87E2-4341-AAD4-9621D3C21C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2A743-720F-B641-B047-2B1E29B867C4}" type="datetimeFigureOut">
              <a:rPr lang="en-US" smtClean="0"/>
              <a:pPr/>
              <a:t>11/17/14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5511-49DC-1049-8A7A-35EE5B971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75780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1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2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3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4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5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6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7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8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89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0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1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2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579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79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0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1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2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3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4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5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6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7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8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89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0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1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7592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7592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93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593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1BC0A6F-100D-F341-8220-2627D0128DD1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593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31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1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-112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3.em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8.emf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9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8.emf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png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7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9" Type="http://schemas.openxmlformats.org/officeDocument/2006/relationships/image" Target="../media/image4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42.emf"/><Relationship Id="rId5" Type="http://schemas.openxmlformats.org/officeDocument/2006/relationships/image" Target="../media/image50.emf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3177" y="2266834"/>
            <a:ext cx="6994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63BEFF"/>
                </a:solidFill>
                <a:latin typeface="Times New Roman"/>
                <a:cs typeface="Times New Roman"/>
              </a:rPr>
              <a:t>COMP 553: Algorithmic Game Theory</a:t>
            </a:r>
            <a:endParaRPr lang="en-US" sz="3200" b="1" dirty="0">
              <a:solidFill>
                <a:srgbClr val="63BE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247" y="3378460"/>
            <a:ext cx="1189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Fall 2014</a:t>
            </a:r>
            <a:endParaRPr lang="en-US" sz="2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0" y="4657276"/>
            <a:ext cx="1658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Yang Cai</a:t>
            </a:r>
            <a:endParaRPr lang="en-US" sz="28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9800" y="2895600"/>
            <a:ext cx="18232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Lecture </a:t>
            </a:r>
            <a:r>
              <a:rPr lang="en-US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21</a:t>
            </a:r>
            <a:endParaRPr lang="en-US" sz="2800" b="1" dirty="0" smtClean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endParaRPr lang="en-US" sz="28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417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Combinatorial argument of existence?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232634"/>
            <a:ext cx="4914900" cy="3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5" name="Straight Arrow Connector 64"/>
          <p:cNvCxnSpPr/>
          <p:nvPr/>
        </p:nvCxnSpPr>
        <p:spPr bwMode="auto">
          <a:xfrm rot="5400000">
            <a:off x="4826000" y="1308100"/>
            <a:ext cx="2171700" cy="1790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704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Non-Constructive Step</a:t>
            </a:r>
          </a:p>
        </p:txBody>
      </p:sp>
      <p:sp>
        <p:nvSpPr>
          <p:cNvPr id="27651" name="Rectangle 9"/>
          <p:cNvSpPr>
            <a:spLocks noChangeArrowheads="1"/>
          </p:cNvSpPr>
          <p:nvPr/>
        </p:nvSpPr>
        <p:spPr bwMode="auto">
          <a:xfrm>
            <a:off x="533400" y="1981200"/>
            <a:ext cx="7899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Font typeface="Times New Roman" pitchFamily="26" charset="0"/>
              <a:buNone/>
            </a:pPr>
            <a:r>
              <a:rPr lang="en-US" sz="2000" i="1" dirty="0">
                <a:latin typeface="Times New Roman" pitchFamily="26" charset="0"/>
              </a:rPr>
              <a:t>a directed graph with an unbalanced node (a node with </a:t>
            </a:r>
            <a:r>
              <a:rPr lang="en-US" sz="2000" i="1" dirty="0" err="1">
                <a:latin typeface="Times New Roman" pitchFamily="26" charset="0"/>
              </a:rPr>
              <a:t>indegree</a:t>
            </a:r>
            <a:r>
              <a:rPr lang="en-US" sz="2000" i="1" dirty="0">
                <a:latin typeface="Times New Roman" pitchFamily="26" charset="0"/>
              </a:rPr>
              <a:t> </a:t>
            </a:r>
            <a:r>
              <a:rPr lang="en-US" sz="2000" i="1" dirty="0" err="1">
                <a:latin typeface="Times New Roman" pitchFamily="26" charset="0"/>
                <a:sym typeface="Symbol" pitchFamily="26" charset="2"/>
              </a:rPr>
              <a:t></a:t>
            </a:r>
            <a:r>
              <a:rPr lang="en-US" sz="2000" i="1" dirty="0">
                <a:latin typeface="Times New Roman" pitchFamily="26" charset="0"/>
                <a:sym typeface="Symbol" pitchFamily="26" charset="2"/>
              </a:rPr>
              <a:t> </a:t>
            </a:r>
            <a:r>
              <a:rPr lang="en-US" sz="2000" i="1" dirty="0" err="1">
                <a:latin typeface="Times New Roman" pitchFamily="26" charset="0"/>
                <a:sym typeface="Symbol" pitchFamily="26" charset="2"/>
              </a:rPr>
              <a:t>outdegree</a:t>
            </a:r>
            <a:r>
              <a:rPr lang="en-US" sz="2000" i="1" dirty="0">
                <a:latin typeface="Times New Roman" pitchFamily="26" charset="0"/>
                <a:sym typeface="Symbol" pitchFamily="26" charset="2"/>
              </a:rPr>
              <a:t>)</a:t>
            </a:r>
            <a:r>
              <a:rPr lang="en-US" sz="2000" i="1" dirty="0">
                <a:latin typeface="Times New Roman" pitchFamily="26" charset="0"/>
              </a:rPr>
              <a:t> must have another.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262438" y="3076575"/>
            <a:ext cx="2138362" cy="733425"/>
            <a:chOff x="1965" y="2784"/>
            <a:chExt cx="1347" cy="462"/>
          </a:xfrm>
        </p:grpSpPr>
        <p:sp>
          <p:nvSpPr>
            <p:cNvPr id="27657" name="Oval 14"/>
            <p:cNvSpPr>
              <a:spLocks noChangeArrowheads="1"/>
            </p:cNvSpPr>
            <p:nvPr/>
          </p:nvSpPr>
          <p:spPr bwMode="auto">
            <a:xfrm>
              <a:off x="2544" y="2913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Line 15"/>
            <p:cNvSpPr>
              <a:spLocks noChangeShapeType="1"/>
            </p:cNvSpPr>
            <p:nvPr/>
          </p:nvSpPr>
          <p:spPr bwMode="auto">
            <a:xfrm>
              <a:off x="2082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9" name="Line 16"/>
            <p:cNvSpPr>
              <a:spLocks noChangeShapeType="1"/>
            </p:cNvSpPr>
            <p:nvPr/>
          </p:nvSpPr>
          <p:spPr bwMode="auto">
            <a:xfrm>
              <a:off x="1965" y="3009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Line 17"/>
            <p:cNvSpPr>
              <a:spLocks noChangeShapeType="1"/>
            </p:cNvSpPr>
            <p:nvPr/>
          </p:nvSpPr>
          <p:spPr bwMode="auto">
            <a:xfrm flipV="1">
              <a:off x="2049" y="315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Line 18"/>
            <p:cNvSpPr>
              <a:spLocks noChangeShapeType="1"/>
            </p:cNvSpPr>
            <p:nvPr/>
          </p:nvSpPr>
          <p:spPr bwMode="auto">
            <a:xfrm flipV="1">
              <a:off x="2832" y="2913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Line 19"/>
            <p:cNvSpPr>
              <a:spLocks noChangeShapeType="1"/>
            </p:cNvSpPr>
            <p:nvPr/>
          </p:nvSpPr>
          <p:spPr bwMode="auto">
            <a:xfrm>
              <a:off x="2832" y="3105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653" name="Rectangle 11"/>
          <p:cNvSpPr>
            <a:spLocks noChangeArrowheads="1"/>
          </p:cNvSpPr>
          <p:nvPr/>
        </p:nvSpPr>
        <p:spPr bwMode="auto">
          <a:xfrm>
            <a:off x="228600" y="1447800"/>
            <a:ext cx="2442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an easy parity lemma:</a:t>
            </a:r>
            <a:endParaRPr lang="en-US" sz="2000" dirty="0"/>
          </a:p>
        </p:txBody>
      </p:sp>
      <p:sp>
        <p:nvSpPr>
          <p:cNvPr id="27654" name="Rectangle 12"/>
          <p:cNvSpPr>
            <a:spLocks noChangeArrowheads="1"/>
          </p:cNvSpPr>
          <p:nvPr/>
        </p:nvSpPr>
        <p:spPr bwMode="auto">
          <a:xfrm>
            <a:off x="228600" y="3962400"/>
            <a:ext cx="36537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but, why is this non-constructive?</a:t>
            </a:r>
            <a:endParaRPr lang="en-US" sz="2000" dirty="0"/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533400" y="4506913"/>
            <a:ext cx="716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Font typeface="Times New Roman" pitchFamily="26" charset="0"/>
              <a:buNone/>
            </a:pPr>
            <a:r>
              <a:rPr lang="en-US" sz="2000" i="1" dirty="0">
                <a:latin typeface="Times New Roman" pitchFamily="26" charset="0"/>
              </a:rPr>
              <a:t>given a directed graph and an unbalanced node, isn’t it trivial to find another unbalanced node?</a:t>
            </a:r>
          </a:p>
        </p:txBody>
      </p:sp>
      <p:sp>
        <p:nvSpPr>
          <p:cNvPr id="27656" name="Rectangle 14"/>
          <p:cNvSpPr>
            <a:spLocks noChangeArrowheads="1"/>
          </p:cNvSpPr>
          <p:nvPr/>
        </p:nvSpPr>
        <p:spPr bwMode="auto">
          <a:xfrm>
            <a:off x="228599" y="5791200"/>
            <a:ext cx="8613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imes New Roman" pitchFamily="26" charset="0"/>
              </a:rPr>
              <a:t>the graph</a:t>
            </a:r>
            <a:r>
              <a:rPr lang="en-US" sz="2000" dirty="0" smtClean="0">
                <a:latin typeface="Times New Roman" pitchFamily="26" charset="0"/>
              </a:rPr>
              <a:t> can be exponentially </a:t>
            </a:r>
            <a:r>
              <a:rPr lang="en-US" sz="2000" dirty="0">
                <a:latin typeface="Times New Roman" pitchFamily="26" charset="0"/>
              </a:rPr>
              <a:t>large, but</a:t>
            </a:r>
            <a:r>
              <a:rPr lang="en-US" sz="2000" dirty="0" smtClean="0">
                <a:latin typeface="Times New Roman" pitchFamily="26" charset="0"/>
              </a:rPr>
              <a:t> has succinct </a:t>
            </a:r>
            <a:r>
              <a:rPr lang="en-US" sz="2000" dirty="0">
                <a:latin typeface="Times New Roman" pitchFamily="26" charset="0"/>
              </a:rPr>
              <a:t>description</a:t>
            </a:r>
            <a:r>
              <a:rPr lang="en-US" sz="2000" dirty="0" smtClean="0">
                <a:latin typeface="Times New Roman" pitchFamily="26" charset="0"/>
              </a:rPr>
              <a:t>…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15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3" grpId="0"/>
      <p:bldP spid="27654" grpId="0"/>
      <p:bldP spid="27655" grpId="0"/>
      <p:bldP spid="276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 PPAD Class 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1549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latin typeface="Times New Roman" pitchFamily="26" charset="0"/>
              </a:rPr>
              <a:t>Suppose that an </a:t>
            </a:r>
            <a:r>
              <a:rPr lang="en-US" sz="2200" dirty="0">
                <a:latin typeface="Times New Roman" pitchFamily="26" charset="0"/>
              </a:rPr>
              <a:t>exponentially large </a:t>
            </a:r>
            <a:r>
              <a:rPr lang="en-US" sz="2200" dirty="0" smtClean="0"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 </a:t>
            </a:r>
            <a:r>
              <a:rPr lang="en-US" sz="2200" dirty="0">
                <a:latin typeface="Times New Roman" pitchFamily="26" charset="0"/>
              </a:rPr>
              <a:t>is</a:t>
            </a:r>
            <a:r>
              <a:rPr lang="en-US" sz="2200" dirty="0" smtClean="0">
                <a:latin typeface="Times New Roman" pitchFamily="26" charset="0"/>
              </a:rPr>
              <a:t> defined by </a:t>
            </a:r>
            <a:r>
              <a:rPr lang="en-US" sz="2200" dirty="0">
                <a:latin typeface="Times New Roman" pitchFamily="26" charset="0"/>
              </a:rPr>
              <a:t>two circuits:</a:t>
            </a:r>
            <a:endParaRPr lang="en-US" sz="2200" dirty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459038" y="2692400"/>
            <a:ext cx="822325" cy="822325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590800" y="4495800"/>
              <a:ext cx="507202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P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478088" y="3851275"/>
            <a:ext cx="822325" cy="822325"/>
            <a:chOff x="3505200" y="4267200"/>
            <a:chExt cx="822960" cy="822960"/>
          </a:xfrm>
        </p:grpSpPr>
        <p:sp>
          <p:nvSpPr>
            <p:cNvPr id="54298" name="Rectangle 18"/>
            <p:cNvSpPr>
              <a:spLocks noChangeArrowheads="1"/>
            </p:cNvSpPr>
            <p:nvPr/>
          </p:nvSpPr>
          <p:spPr bwMode="auto">
            <a:xfrm>
              <a:off x="3505200" y="42672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299" name="TextBox 15"/>
            <p:cNvSpPr txBox="1">
              <a:spLocks noChangeArrowheads="1"/>
            </p:cNvSpPr>
            <p:nvPr/>
          </p:nvSpPr>
          <p:spPr bwMode="auto">
            <a:xfrm>
              <a:off x="3708381" y="4397464"/>
              <a:ext cx="531968" cy="492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600" i="1" dirty="0">
                  <a:latin typeface="Times New Roman"/>
                  <a:cs typeface="Times New Roman"/>
                </a:rPr>
                <a:t>N</a:t>
              </a: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2125663" y="30876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3" name="Straight Arrow Connector 22"/>
          <p:cNvCxnSpPr>
            <a:cxnSpLocks noChangeShapeType="1"/>
          </p:cNvCxnSpPr>
          <p:nvPr/>
        </p:nvCxnSpPr>
        <p:spPr bwMode="auto">
          <a:xfrm>
            <a:off x="2139950" y="42164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1071563" y="28305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5" name="TextBox 24"/>
          <p:cNvSpPr txBox="1">
            <a:spLocks noChangeArrowheads="1"/>
          </p:cNvSpPr>
          <p:nvPr/>
        </p:nvSpPr>
        <p:spPr bwMode="auto">
          <a:xfrm>
            <a:off x="1073150" y="3965575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316288" y="30781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2237" name="Straight Arrow Connector 26"/>
          <p:cNvCxnSpPr>
            <a:cxnSpLocks noChangeShapeType="1"/>
          </p:cNvCxnSpPr>
          <p:nvPr/>
        </p:nvCxnSpPr>
        <p:spPr bwMode="auto">
          <a:xfrm>
            <a:off x="3330575" y="4206875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87750" y="2836863"/>
            <a:ext cx="1022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39" name="TextBox 28"/>
          <p:cNvSpPr txBox="1">
            <a:spLocks noChangeArrowheads="1"/>
          </p:cNvSpPr>
          <p:nvPr/>
        </p:nvSpPr>
        <p:spPr bwMode="auto">
          <a:xfrm>
            <a:off x="3589338" y="3971925"/>
            <a:ext cx="10223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5830888" y="35306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5635625" y="3835400"/>
            <a:ext cx="347663" cy="554038"/>
            <a:chOff x="5635625" y="4953000"/>
            <a:chExt cx="347663" cy="554038"/>
          </a:xfrm>
        </p:grpSpPr>
        <p:sp>
          <p:nvSpPr>
            <p:cNvPr id="54296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7" name="Picture 2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669088" y="3378200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45" name="Picture 27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1800" y="2789238"/>
            <a:ext cx="3251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119013"/>
            <a:ext cx="273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END OF THE LINE</a:t>
            </a:r>
            <a:r>
              <a:rPr lang="en-US" sz="2200" dirty="0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/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2770012" y="51397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Times New Roman" pitchFamily="26" charset="0"/>
              </a:rPr>
              <a:t>Given</a:t>
            </a:r>
            <a:r>
              <a:rPr lang="en-US" sz="2200" dirty="0" smtClean="0">
                <a:latin typeface="Times New Roman" pitchFamily="26" charset="0"/>
              </a:rPr>
              <a:t>  </a:t>
            </a:r>
            <a:r>
              <a:rPr lang="en-US" sz="2200" i="1" dirty="0" smtClean="0">
                <a:latin typeface="Times New Roman" pitchFamily="26" charset="0"/>
              </a:rPr>
              <a:t>P</a:t>
            </a:r>
            <a:r>
              <a:rPr lang="en-US" sz="2200" dirty="0" smtClean="0">
                <a:latin typeface="Times New Roman" pitchFamily="26" charset="0"/>
              </a:rPr>
              <a:t>  and  </a:t>
            </a:r>
            <a:r>
              <a:rPr lang="en-US" sz="2200" i="1" dirty="0" smtClean="0">
                <a:latin typeface="Times New Roman" pitchFamily="26" charset="0"/>
              </a:rPr>
              <a:t>N</a:t>
            </a:r>
            <a:r>
              <a:rPr lang="en-US" sz="2200" dirty="0" smtClean="0">
                <a:latin typeface="Times New Roman" pitchFamily="26" charset="0"/>
              </a:rPr>
              <a:t>: If</a:t>
            </a:r>
            <a:r>
              <a:rPr lang="en-US" sz="2200" i="1" dirty="0" smtClean="0">
                <a:latin typeface="Times New Roman" pitchFamily="26" charset="0"/>
              </a:rPr>
              <a:t>  </a:t>
            </a:r>
            <a:r>
              <a:rPr lang="en-US" sz="2200" dirty="0" smtClean="0"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latin typeface="Times New Roman" pitchFamily="26" charset="0"/>
              </a:rPr>
              <a:t>n</a:t>
            </a:r>
            <a:r>
              <a:rPr lang="en-US" sz="2200" i="1" dirty="0" smtClean="0">
                <a:latin typeface="Times New Roman" pitchFamily="26" charset="0"/>
              </a:rPr>
              <a:t> </a:t>
            </a:r>
            <a:r>
              <a:rPr lang="en-US" sz="2200" dirty="0" smtClean="0">
                <a:latin typeface="Times New Roman" pitchFamily="26" charset="0"/>
              </a:rPr>
              <a:t> is </a:t>
            </a:r>
            <a:r>
              <a:rPr lang="en-US" sz="2200" dirty="0">
                <a:latin typeface="Times New Roman" pitchFamily="26" charset="0"/>
              </a:rPr>
              <a:t>an unbalanced node, find another unbalanced node</a:t>
            </a:r>
            <a:r>
              <a:rPr lang="en-US" sz="2200" dirty="0" smtClean="0">
                <a:latin typeface="Times New Roman" pitchFamily="26" charset="0"/>
              </a:rPr>
              <a:t>. Otherwise say “yes”</a:t>
            </a:r>
            <a:r>
              <a:rPr lang="en-US" sz="2200" i="1" dirty="0" smtClean="0">
                <a:latin typeface="Times New Roman" pitchFamily="26" charset="0"/>
              </a:rPr>
              <a:t>.</a:t>
            </a:r>
            <a:endParaRPr lang="en-US" sz="22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123824" y="6137820"/>
            <a:ext cx="8486776" cy="430887"/>
            <a:chOff x="123824" y="6137820"/>
            <a:chExt cx="8486776" cy="430887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11473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PPAD = </a:t>
              </a:r>
              <a:endParaRPr lang="en-US" sz="2200" dirty="0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298899" y="6137820"/>
              <a:ext cx="731170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i="1" dirty="0" smtClean="0">
                  <a:latin typeface="Times New Roman" pitchFamily="26" charset="0"/>
                </a:rPr>
                <a:t>{ Search problems in FNP reducible to END OF THE LINE} </a:t>
              </a:r>
              <a:endParaRPr lang="en-US" sz="22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42167" y="2134175"/>
            <a:ext cx="2623689" cy="786825"/>
            <a:chOff x="2942167" y="2134175"/>
            <a:chExt cx="2623689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793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previous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906183" y="4419600"/>
            <a:ext cx="2077990" cy="623332"/>
            <a:chOff x="2906183" y="4419600"/>
            <a:chExt cx="2077990" cy="623332"/>
          </a:xfrm>
        </p:grpSpPr>
        <p:sp>
          <p:nvSpPr>
            <p:cNvPr id="36" name="Freeform 35"/>
            <p:cNvSpPr/>
            <p:nvPr/>
          </p:nvSpPr>
          <p:spPr bwMode="auto">
            <a:xfrm>
              <a:off x="2906183" y="4419600"/>
              <a:ext cx="586317" cy="459317"/>
            </a:xfrm>
            <a:custGeom>
              <a:avLst/>
              <a:gdLst>
                <a:gd name="connsiteX0" fmla="*/ 40217 w 586317"/>
                <a:gd name="connsiteY0" fmla="*/ 0 h 459317"/>
                <a:gd name="connsiteX1" fmla="*/ 40217 w 586317"/>
                <a:gd name="connsiteY1" fmla="*/ 190500 h 459317"/>
                <a:gd name="connsiteX2" fmla="*/ 281517 w 586317"/>
                <a:gd name="connsiteY2" fmla="*/ 266700 h 459317"/>
                <a:gd name="connsiteX3" fmla="*/ 281517 w 586317"/>
                <a:gd name="connsiteY3" fmla="*/ 431800 h 459317"/>
                <a:gd name="connsiteX4" fmla="*/ 586317 w 586317"/>
                <a:gd name="connsiteY4" fmla="*/ 431800 h 45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317" h="459317">
                  <a:moveTo>
                    <a:pt x="40217" y="0"/>
                  </a:moveTo>
                  <a:cubicBezTo>
                    <a:pt x="20108" y="73025"/>
                    <a:pt x="0" y="146050"/>
                    <a:pt x="40217" y="190500"/>
                  </a:cubicBezTo>
                  <a:cubicBezTo>
                    <a:pt x="80434" y="234950"/>
                    <a:pt x="241300" y="226483"/>
                    <a:pt x="281517" y="266700"/>
                  </a:cubicBezTo>
                  <a:cubicBezTo>
                    <a:pt x="321734" y="306917"/>
                    <a:pt x="230717" y="404283"/>
                    <a:pt x="281517" y="431800"/>
                  </a:cubicBezTo>
                  <a:cubicBezTo>
                    <a:pt x="332317" y="459317"/>
                    <a:pt x="586317" y="431800"/>
                    <a:pt x="586317" y="43180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-11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587750" y="4673600"/>
              <a:ext cx="13964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possible next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1981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5" grpId="0"/>
      <p:bldP spid="52238" grpId="0"/>
      <p:bldP spid="52239" grpId="0"/>
      <p:bldP spid="24" grpId="0" animBg="1"/>
      <p:bldP spid="52246" grpId="0"/>
      <p:bldP spid="522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Inclusions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1643" y="2546350"/>
            <a:ext cx="61504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Sufficient to define appropriate circuits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and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as we have in our proof. </a:t>
            </a:r>
          </a:p>
          <a:p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Each triangle is associated with a node id.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If there is a red- yellow door such that red is on your left, then cross this door, you will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 the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successor triangle.</a:t>
            </a:r>
          </a:p>
          <a:p>
            <a:pPr marL="342900" indent="-342900">
              <a:buFontTx/>
              <a:buChar char="-"/>
            </a:pPr>
            <a:endParaRPr lang="en-US" sz="200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If there is a red- yellow door such that red is on your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right, then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cross this door, you will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enter the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prede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cessor 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triangle.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3200" y="2455902"/>
            <a:ext cx="179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 (sketch):</a:t>
            </a:r>
            <a:endParaRPr lang="en-US" dirty="0">
              <a:solidFill>
                <a:srgbClr val="FFFFFF"/>
              </a:solidFill>
              <a:latin typeface="Tahom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1625" y="1130300"/>
            <a:ext cx="2695575" cy="787400"/>
            <a:chOff x="301625" y="1295400"/>
            <a:chExt cx="2695575" cy="787400"/>
          </a:xfrm>
        </p:grpSpPr>
        <p:sp>
          <p:nvSpPr>
            <p:cNvPr id="30" name="TextBox 29"/>
            <p:cNvSpPr txBox="1"/>
            <p:nvPr/>
          </p:nvSpPr>
          <p:spPr>
            <a:xfrm>
              <a:off x="301625" y="1498600"/>
              <a:ext cx="41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</a:t>
              </a:r>
              <a:r>
                <a:rPr lang="en-US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</a:t>
              </a: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600" y="1295400"/>
              <a:ext cx="2260600" cy="7874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1625" y="1797050"/>
            <a:ext cx="3432175" cy="749300"/>
            <a:chOff x="219075" y="1962150"/>
            <a:chExt cx="3432175" cy="749300"/>
          </a:xfrm>
        </p:grpSpPr>
        <p:sp>
          <p:nvSpPr>
            <p:cNvPr id="31" name="TextBox 30"/>
            <p:cNvSpPr txBox="1"/>
            <p:nvPr/>
          </p:nvSpPr>
          <p:spPr>
            <a:xfrm>
              <a:off x="219075" y="2133600"/>
              <a:ext cx="466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(ii)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6750" y="1962150"/>
              <a:ext cx="2984500" cy="7493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799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5750" y="2571750"/>
            <a:ext cx="1308100" cy="7493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136525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413250" y="2336800"/>
            <a:ext cx="6731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3" name="Group 12"/>
          <p:cNvGrpSpPr/>
          <p:nvPr/>
        </p:nvGrpSpPr>
        <p:grpSpPr>
          <a:xfrm>
            <a:off x="2876550" y="3162300"/>
            <a:ext cx="1866900" cy="1365250"/>
            <a:chOff x="2876550" y="3162300"/>
            <a:chExt cx="1866900" cy="1365250"/>
          </a:xfrm>
        </p:grpSpPr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3403600" y="3162300"/>
            <a:ext cx="2044700" cy="2203450"/>
            <a:chOff x="3403600" y="3162300"/>
            <a:chExt cx="2044700" cy="2203450"/>
          </a:xfrm>
        </p:grpSpPr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45" name="Straight Arrow Connector 44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4984750" y="3162300"/>
            <a:ext cx="1339850" cy="2990850"/>
            <a:chOff x="4984750" y="3162300"/>
            <a:chExt cx="1339850" cy="2990850"/>
          </a:xfrm>
        </p:grpSpPr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49" name="Straight Arrow Connector 48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04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54000"/>
            <a:ext cx="85407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Other arguments of existence, and resulting complexity classes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1800" y="1625600"/>
            <a:ext cx="7123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58950" y="2025710"/>
            <a:ext cx="71227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PPA</a:t>
            </a:r>
            <a:endParaRPr lang="en-US" sz="22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1800" y="2967335"/>
            <a:ext cx="6730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“Every directed acyclic graph must have a sink.”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658950" y="3336667"/>
            <a:ext cx="70208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PLS</a:t>
            </a:r>
            <a:endParaRPr lang="en-US" sz="22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1800" y="4268282"/>
            <a:ext cx="7861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elements to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-1 elements, then there is a collision.”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811350" y="4877713"/>
            <a:ext cx="7016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PPP</a:t>
            </a:r>
            <a:endParaRPr lang="en-US" sz="22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" y="5829300"/>
            <a:ext cx="13443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Formally?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27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PPA </a:t>
            </a:r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[Papadimitriou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955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an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exponentially large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one circuit: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722438" y="32385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389063" y="38623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334963" y="36052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2871788" y="38528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143250" y="3624263"/>
            <a:ext cx="26025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 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 , 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2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24" name="Line 47"/>
          <p:cNvSpPr>
            <a:spLocks noChangeShapeType="1"/>
          </p:cNvSpPr>
          <p:nvPr/>
        </p:nvSpPr>
        <p:spPr bwMode="auto">
          <a:xfrm flipV="1">
            <a:off x="6689724" y="3797300"/>
            <a:ext cx="766763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423025" y="4102100"/>
            <a:ext cx="347663" cy="554038"/>
            <a:chOff x="5635625" y="4953000"/>
            <a:chExt cx="347663" cy="554038"/>
          </a:xfrm>
        </p:grpSpPr>
        <p:sp>
          <p:nvSpPr>
            <p:cNvPr id="54296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7" name="Picture 25" descr="latex-image-1.pd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456488" y="3644900"/>
            <a:ext cx="382587" cy="546100"/>
            <a:chOff x="6669088" y="4495800"/>
            <a:chExt cx="382587" cy="546100"/>
          </a:xfrm>
        </p:grpSpPr>
        <p:sp>
          <p:nvSpPr>
            <p:cNvPr id="54294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54295" name="Picture 26" descr="latex-image-1.pd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119013"/>
            <a:ext cx="303763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ODD DEGREE NODE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3049412" y="5139779"/>
            <a:ext cx="63739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If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has odd degree,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find another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node with odd degree. Otherwise say “yes”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.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6" name="Group 38"/>
          <p:cNvGrpSpPr/>
          <p:nvPr/>
        </p:nvGrpSpPr>
        <p:grpSpPr>
          <a:xfrm>
            <a:off x="212723" y="60743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PPA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 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ODD DEGREE NODE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7"/>
          <p:cNvGrpSpPr/>
          <p:nvPr/>
        </p:nvGrpSpPr>
        <p:grpSpPr>
          <a:xfrm>
            <a:off x="2205567" y="2680275"/>
            <a:ext cx="2739105" cy="786825"/>
            <a:chOff x="2942167" y="2134175"/>
            <a:chExt cx="2739105" cy="786825"/>
          </a:xfrm>
        </p:grpSpPr>
        <p:sp>
          <p:nvSpPr>
            <p:cNvPr id="33" name="Freeform 32"/>
            <p:cNvSpPr/>
            <p:nvPr/>
          </p:nvSpPr>
          <p:spPr bwMode="auto">
            <a:xfrm>
              <a:off x="2942167" y="2413000"/>
              <a:ext cx="829733" cy="508000"/>
            </a:xfrm>
            <a:custGeom>
              <a:avLst/>
              <a:gdLst>
                <a:gd name="connsiteX0" fmla="*/ 55033 w 829733"/>
                <a:gd name="connsiteY0" fmla="*/ 508000 h 508000"/>
                <a:gd name="connsiteX1" fmla="*/ 93133 w 829733"/>
                <a:gd name="connsiteY1" fmla="*/ 152400 h 508000"/>
                <a:gd name="connsiteX2" fmla="*/ 613833 w 829733"/>
                <a:gd name="connsiteY2" fmla="*/ 152400 h 508000"/>
                <a:gd name="connsiteX3" fmla="*/ 829733 w 829733"/>
                <a:gd name="connsiteY3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733" h="508000">
                  <a:moveTo>
                    <a:pt x="55033" y="508000"/>
                  </a:moveTo>
                  <a:cubicBezTo>
                    <a:pt x="27516" y="359833"/>
                    <a:pt x="0" y="211667"/>
                    <a:pt x="93133" y="152400"/>
                  </a:cubicBezTo>
                  <a:cubicBezTo>
                    <a:pt x="186266" y="93133"/>
                    <a:pt x="491066" y="177800"/>
                    <a:pt x="613833" y="152400"/>
                  </a:cubicBezTo>
                  <a:cubicBezTo>
                    <a:pt x="736600" y="127000"/>
                    <a:pt x="829733" y="0"/>
                    <a:pt x="829733" y="0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71900" y="2134175"/>
              <a:ext cx="1909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possible neighbors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650" y="2908300"/>
            <a:ext cx="3797300" cy="8382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36522" y="1425545"/>
            <a:ext cx="806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“If a graph has a node of odd degree, then it must have another.”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28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24" grpId="0" animBg="1"/>
      <p:bldP spid="52246" grpId="0"/>
      <p:bldP spid="52247" grpId="0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3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 type="none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1530226" y="4637100"/>
              <a:ext cx="508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0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Undirected Graph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400799" y="5377933"/>
            <a:ext cx="1346980" cy="400110"/>
            <a:chOff x="6400799" y="5377933"/>
            <a:chExt cx="1346980" cy="400110"/>
          </a:xfrm>
        </p:grpSpPr>
        <p:sp>
          <p:nvSpPr>
            <p:cNvPr id="63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527799" y="53779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  <p:sp>
        <p:nvSpPr>
          <p:cNvPr id="68" name="Line 14"/>
          <p:cNvSpPr>
            <a:spLocks noChangeShapeType="1"/>
          </p:cNvSpPr>
          <p:nvPr/>
        </p:nvSpPr>
        <p:spPr bwMode="auto">
          <a:xfrm flipV="1">
            <a:off x="1966912" y="3756421"/>
            <a:ext cx="779463" cy="12939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 flipV="1">
            <a:off x="1966913" y="3802591"/>
            <a:ext cx="2681286" cy="11821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2841503" y="3676649"/>
            <a:ext cx="1061426" cy="1259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Line 14"/>
          <p:cNvSpPr>
            <a:spLocks noChangeShapeType="1"/>
          </p:cNvSpPr>
          <p:nvPr/>
        </p:nvSpPr>
        <p:spPr bwMode="auto">
          <a:xfrm flipV="1">
            <a:off x="4063145" y="3740150"/>
            <a:ext cx="585054" cy="624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8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PLS  [JPY ’89]</a:t>
            </a:r>
            <a:endParaRPr lang="en-US" sz="3600" dirty="0">
              <a:effectLst/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5" y="2120900"/>
            <a:ext cx="81438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 DAG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two circuits: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38363" y="2678113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21253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1804988" y="33020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668471" y="30448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3287713" y="3292476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3559175" y="3051176"/>
            <a:ext cx="28846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{node id</a:t>
            </a:r>
            <a:r>
              <a:rPr lang="en-US" sz="2200" baseline="-250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1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, …, node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id</a:t>
            </a:r>
            <a:r>
              <a:rPr lang="en-US" sz="2200" baseline="-25000" dirty="0" err="1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k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}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5715913"/>
            <a:ext cx="171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FIND SINK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5685879"/>
            <a:ext cx="7161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C, F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F(x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 ≥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F(y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), for all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dirty="0" err="1" smtClean="0">
                <a:sym typeface="Symbol"/>
              </a:rPr>
              <a:t>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).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212723" y="62394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PLS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FIND SINK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2138363" y="4252443"/>
            <a:ext cx="1149350" cy="927570"/>
            <a:chOff x="2382520" y="4343400"/>
            <a:chExt cx="822960" cy="822960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TextBox 14"/>
            <p:cNvSpPr txBox="1">
              <a:spLocks noChangeArrowheads="1"/>
            </p:cNvSpPr>
            <p:nvPr/>
          </p:nvSpPr>
          <p:spPr bwMode="auto">
            <a:xfrm>
              <a:off x="2608987" y="4467831"/>
              <a:ext cx="519669" cy="49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19" name="Straight Arrow Connector 21"/>
          <p:cNvCxnSpPr>
            <a:cxnSpLocks noChangeShapeType="1"/>
          </p:cNvCxnSpPr>
          <p:nvPr/>
        </p:nvCxnSpPr>
        <p:spPr bwMode="auto">
          <a:xfrm>
            <a:off x="1804988" y="4686301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668471" y="4429126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4559300"/>
            <a:ext cx="558800" cy="558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088" y="4456113"/>
            <a:ext cx="1587500" cy="571500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2940050" y="4432827"/>
            <a:ext cx="1708150" cy="672573"/>
            <a:chOff x="2940050" y="4432827"/>
            <a:chExt cx="1708150" cy="672573"/>
          </a:xfrm>
        </p:grpSpPr>
        <p:cxnSp>
          <p:nvCxnSpPr>
            <p:cNvPr id="21" name="Straight Arrow Connector 25"/>
            <p:cNvCxnSpPr>
              <a:cxnSpLocks noChangeShapeType="1"/>
            </p:cNvCxnSpPr>
            <p:nvPr/>
          </p:nvCxnSpPr>
          <p:spPr bwMode="auto">
            <a:xfrm>
              <a:off x="3292475" y="4684714"/>
              <a:ext cx="304800" cy="15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29" name="Group 28"/>
            <p:cNvGrpSpPr/>
            <p:nvPr/>
          </p:nvGrpSpPr>
          <p:grpSpPr>
            <a:xfrm>
              <a:off x="2940050" y="4432827"/>
              <a:ext cx="1708150" cy="672573"/>
              <a:chOff x="2940050" y="3658127"/>
              <a:chExt cx="1708150" cy="672573"/>
            </a:xfrm>
          </p:grpSpPr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9400" y="3771900"/>
                <a:ext cx="558800" cy="558800"/>
              </a:xfrm>
              <a:prstGeom prst="rect">
                <a:avLst/>
              </a:prstGeom>
            </p:spPr>
          </p:pic>
          <p:pic>
            <p:nvPicPr>
              <p:cNvPr id="26" name="Picture 25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050" y="3658127"/>
                <a:ext cx="1587500" cy="5842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 bwMode="auto">
              <a:xfrm>
                <a:off x="4089400" y="3910014"/>
                <a:ext cx="438150" cy="176212"/>
              </a:xfrm>
              <a:prstGeom prst="rect">
                <a:avLst/>
              </a:prstGeom>
              <a:solidFill>
                <a:srgbClr val="00000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112" charset="0"/>
                </a:endParaRPr>
              </a:p>
            </p:txBody>
          </p:sp>
        </p:grpSp>
      </p:grpSp>
      <p:sp>
        <p:nvSpPr>
          <p:cNvPr id="32" name="Line 47"/>
          <p:cNvSpPr>
            <a:spLocks noChangeShapeType="1"/>
          </p:cNvSpPr>
          <p:nvPr/>
        </p:nvSpPr>
        <p:spPr bwMode="auto">
          <a:xfrm flipV="1">
            <a:off x="5830888" y="4445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3" name="Group 28"/>
          <p:cNvGrpSpPr>
            <a:grpSpLocks/>
          </p:cNvGrpSpPr>
          <p:nvPr/>
        </p:nvGrpSpPr>
        <p:grpSpPr bwMode="auto">
          <a:xfrm>
            <a:off x="5635625" y="4749800"/>
            <a:ext cx="347663" cy="554038"/>
            <a:chOff x="5635625" y="4953000"/>
            <a:chExt cx="347663" cy="554038"/>
          </a:xfrm>
        </p:grpSpPr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754688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5" name="Picture 25" descr="latex-image-1.pdf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35625" y="5291138"/>
              <a:ext cx="2667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oup 27"/>
          <p:cNvGrpSpPr>
            <a:grpSpLocks/>
          </p:cNvGrpSpPr>
          <p:nvPr/>
        </p:nvGrpSpPr>
        <p:grpSpPr bwMode="auto">
          <a:xfrm>
            <a:off x="6669088" y="4292600"/>
            <a:ext cx="382587" cy="546100"/>
            <a:chOff x="6669088" y="4495800"/>
            <a:chExt cx="382587" cy="546100"/>
          </a:xfrm>
        </p:grpSpPr>
        <p:sp>
          <p:nvSpPr>
            <p:cNvPr id="37" name="Oval 44"/>
            <p:cNvSpPr>
              <a:spLocks noChangeArrowheads="1"/>
            </p:cNvSpPr>
            <p:nvPr/>
          </p:nvSpPr>
          <p:spPr bwMode="auto">
            <a:xfrm>
              <a:off x="6669088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38" name="Picture 26" descr="latex-image-1.pd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772275" y="4826000"/>
              <a:ext cx="2794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2050" y="3644900"/>
            <a:ext cx="5219700" cy="863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161923" y="1425545"/>
            <a:ext cx="3565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“Every DAG has a sink.”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22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0" grpId="0"/>
      <p:bldP spid="32" grpId="0" animBg="1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DAG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447800" y="1219200"/>
            <a:ext cx="6618288" cy="5207000"/>
            <a:chOff x="1447800" y="1219200"/>
            <a:chExt cx="6618288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5903180" y="13208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sym typeface="Symbol" charset="2"/>
                </a:rPr>
                <a:t>{0,1}</a:t>
              </a:r>
              <a:r>
                <a:rPr lang="en-US" i="1" baseline="30000" dirty="0" smtClean="0">
                  <a:latin typeface="Times New Roman" charset="0"/>
                  <a:sym typeface="Symbol" charset="2"/>
                </a:rPr>
                <a:t>n</a:t>
              </a:r>
              <a:endParaRPr lang="en-US" i="1" dirty="0">
                <a:latin typeface="Times New Roman" charset="0"/>
              </a:endParaRPr>
            </a:p>
          </p:txBody>
        </p: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745892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5160107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2990727" y="276118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636104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3363912" y="3242733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681412" y="23283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2644896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4483100" y="225213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731606" y="267440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4221285" y="3589866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5240214" y="324273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6" name="Oval 56"/>
            <p:cNvSpPr>
              <a:spLocks noChangeArrowheads="1"/>
            </p:cNvSpPr>
            <p:nvPr/>
          </p:nvSpPr>
          <p:spPr bwMode="auto">
            <a:xfrm>
              <a:off x="3975100" y="4537073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58"/>
            <p:cNvSpPr>
              <a:spLocks noChangeArrowheads="1"/>
            </p:cNvSpPr>
            <p:nvPr/>
          </p:nvSpPr>
          <p:spPr bwMode="auto">
            <a:xfrm>
              <a:off x="3045435" y="4623856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57"/>
            <p:cNvSpPr>
              <a:spLocks noChangeArrowheads="1"/>
            </p:cNvSpPr>
            <p:nvPr/>
          </p:nvSpPr>
          <p:spPr bwMode="auto">
            <a:xfrm>
              <a:off x="3494820" y="4114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9" name="Straight Arrow Connector 78"/>
            <p:cNvCxnSpPr>
              <a:stCxn id="192" idx="5"/>
              <a:endCxn id="191" idx="1"/>
            </p:cNvCxnSpPr>
            <p:nvPr/>
          </p:nvCxnSpPr>
          <p:spPr bwMode="auto">
            <a:xfrm rot="16200000" flipH="1">
              <a:off x="2700360" y="2472777"/>
              <a:ext cx="386326" cy="2413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191" idx="3"/>
              <a:endCxn id="196" idx="7"/>
            </p:cNvCxnSpPr>
            <p:nvPr/>
          </p:nvCxnSpPr>
          <p:spPr bwMode="auto">
            <a:xfrm rot="5400000">
              <a:off x="2718513" y="2972473"/>
              <a:ext cx="358813" cy="23254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>
              <a:stCxn id="191" idx="5"/>
              <a:endCxn id="193" idx="1"/>
            </p:cNvCxnSpPr>
            <p:nvPr/>
          </p:nvCxnSpPr>
          <p:spPr bwMode="auto">
            <a:xfrm rot="16200000" flipH="1">
              <a:off x="3078021" y="2958796"/>
              <a:ext cx="358813" cy="2598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>
              <a:stCxn id="195" idx="3"/>
              <a:endCxn id="193" idx="0"/>
            </p:cNvCxnSpPr>
            <p:nvPr/>
          </p:nvCxnSpPr>
          <p:spPr bwMode="auto">
            <a:xfrm rot="5400000">
              <a:off x="3191322" y="2729180"/>
              <a:ext cx="766252" cy="2608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>
              <a:stCxn id="190" idx="3"/>
              <a:endCxn id="189" idx="7"/>
            </p:cNvCxnSpPr>
            <p:nvPr/>
          </p:nvCxnSpPr>
          <p:spPr bwMode="auto">
            <a:xfrm rot="5400000">
              <a:off x="4883336" y="2399589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189" idx="3"/>
              <a:endCxn id="199" idx="7"/>
            </p:cNvCxnSpPr>
            <p:nvPr/>
          </p:nvCxnSpPr>
          <p:spPr bwMode="auto">
            <a:xfrm rot="5400000">
              <a:off x="4167332" y="3013260"/>
              <a:ext cx="792729" cy="41131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>
              <a:stCxn id="193" idx="4"/>
              <a:endCxn id="71" idx="0"/>
            </p:cNvCxnSpPr>
            <p:nvPr/>
          </p:nvCxnSpPr>
          <p:spPr bwMode="auto">
            <a:xfrm rot="16200000" flipH="1">
              <a:off x="3160225" y="3700095"/>
              <a:ext cx="698499" cy="13090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/>
            <p:cNvCxnSpPr>
              <a:stCxn id="189" idx="5"/>
              <a:endCxn id="200" idx="1"/>
            </p:cNvCxnSpPr>
            <p:nvPr/>
          </p:nvCxnSpPr>
          <p:spPr bwMode="auto">
            <a:xfrm rot="16200000" flipH="1">
              <a:off x="4850362" y="2854836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>
              <a:stCxn id="199" idx="4"/>
              <a:endCxn id="66" idx="0"/>
            </p:cNvCxnSpPr>
            <p:nvPr/>
          </p:nvCxnSpPr>
          <p:spPr bwMode="auto">
            <a:xfrm rot="5400000">
              <a:off x="3791481" y="4027161"/>
              <a:ext cx="773640" cy="2461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stCxn id="198" idx="3"/>
            </p:cNvCxnSpPr>
            <p:nvPr/>
          </p:nvCxnSpPr>
          <p:spPr bwMode="auto">
            <a:xfrm rot="5400000">
              <a:off x="5327607" y="2815271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3594068" y="4288368"/>
              <a:ext cx="381031" cy="33548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6" name="Straight Arrow Connector 125"/>
            <p:cNvCxnSpPr>
              <a:stCxn id="71" idx="3"/>
              <a:endCxn id="68" idx="7"/>
            </p:cNvCxnSpPr>
            <p:nvPr/>
          </p:nvCxnSpPr>
          <p:spPr bwMode="auto">
            <a:xfrm rot="5400000">
              <a:off x="3157072" y="4288063"/>
              <a:ext cx="386326" cy="33609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1" name="Straight Arrow Connector 130"/>
            <p:cNvCxnSpPr>
              <a:stCxn id="195" idx="5"/>
              <a:endCxn id="199" idx="1"/>
            </p:cNvCxnSpPr>
            <p:nvPr/>
          </p:nvCxnSpPr>
          <p:spPr bwMode="auto">
            <a:xfrm rot="16200000" flipH="1">
              <a:off x="3462055" y="2832590"/>
              <a:ext cx="1138803" cy="42658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7" name="Straight Arrow Connector 136"/>
            <p:cNvCxnSpPr>
              <a:stCxn id="197" idx="5"/>
              <a:endCxn id="189" idx="1"/>
            </p:cNvCxnSpPr>
            <p:nvPr/>
          </p:nvCxnSpPr>
          <p:spPr bwMode="auto">
            <a:xfrm rot="16200000" flipH="1">
              <a:off x="4544832" y="2475300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0" name="Oval 56"/>
            <p:cNvSpPr>
              <a:spLocks noChangeArrowheads="1"/>
            </p:cNvSpPr>
            <p:nvPr/>
          </p:nvSpPr>
          <p:spPr bwMode="auto">
            <a:xfrm>
              <a:off x="5401406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5815621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57"/>
            <p:cNvSpPr>
              <a:spLocks noChangeArrowheads="1"/>
            </p:cNvSpPr>
            <p:nvPr/>
          </p:nvSpPr>
          <p:spPr bwMode="auto">
            <a:xfrm>
              <a:off x="5138614" y="3930128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Oval 56"/>
            <p:cNvSpPr>
              <a:spLocks noChangeArrowheads="1"/>
            </p:cNvSpPr>
            <p:nvPr/>
          </p:nvSpPr>
          <p:spPr bwMode="auto">
            <a:xfrm>
              <a:off x="6387120" y="4352402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Oval 56"/>
            <p:cNvSpPr>
              <a:spLocks noChangeArrowheads="1"/>
            </p:cNvSpPr>
            <p:nvPr/>
          </p:nvSpPr>
          <p:spPr bwMode="auto">
            <a:xfrm>
              <a:off x="5895728" y="4920729"/>
              <a:ext cx="160215" cy="173567"/>
            </a:xfrm>
            <a:prstGeom prst="ellipse">
              <a:avLst/>
            </a:prstGeom>
            <a:solidFill>
              <a:srgbClr val="FF1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5" name="Straight Arrow Connector 144"/>
            <p:cNvCxnSpPr>
              <a:stCxn id="141" idx="3"/>
              <a:endCxn id="140" idx="7"/>
            </p:cNvCxnSpPr>
            <p:nvPr/>
          </p:nvCxnSpPr>
          <p:spPr bwMode="auto">
            <a:xfrm rot="5400000">
              <a:off x="5538850" y="4077585"/>
              <a:ext cx="299543" cy="3009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>
              <a:stCxn id="140" idx="5"/>
              <a:endCxn id="144" idx="1"/>
            </p:cNvCxnSpPr>
            <p:nvPr/>
          </p:nvCxnSpPr>
          <p:spPr bwMode="auto">
            <a:xfrm rot="16200000" flipH="1">
              <a:off x="5505876" y="4532832"/>
              <a:ext cx="445596" cy="3810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Straight Arrow Connector 156"/>
            <p:cNvCxnSpPr>
              <a:stCxn id="143" idx="3"/>
            </p:cNvCxnSpPr>
            <p:nvPr/>
          </p:nvCxnSpPr>
          <p:spPr bwMode="auto">
            <a:xfrm rot="5400000">
              <a:off x="5983121" y="4493267"/>
              <a:ext cx="420178" cy="43474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>
              <a:stCxn id="142" idx="5"/>
              <a:endCxn id="140" idx="1"/>
            </p:cNvCxnSpPr>
            <p:nvPr/>
          </p:nvCxnSpPr>
          <p:spPr bwMode="auto">
            <a:xfrm rot="16200000" flipH="1">
              <a:off x="5200346" y="4153296"/>
              <a:ext cx="299543" cy="1495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7" name="Group 206"/>
          <p:cNvGrpSpPr/>
          <p:nvPr/>
        </p:nvGrpSpPr>
        <p:grpSpPr>
          <a:xfrm>
            <a:off x="6400799" y="5352533"/>
            <a:ext cx="1346980" cy="400110"/>
            <a:chOff x="6400799" y="5352533"/>
            <a:chExt cx="1346980" cy="400110"/>
          </a:xfrm>
        </p:grpSpPr>
        <p:sp>
          <p:nvSpPr>
            <p:cNvPr id="204" name="Oval 45"/>
            <p:cNvSpPr>
              <a:spLocks noChangeArrowheads="1"/>
            </p:cNvSpPr>
            <p:nvPr/>
          </p:nvSpPr>
          <p:spPr bwMode="auto">
            <a:xfrm>
              <a:off x="6400799" y="54990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27799" y="5352533"/>
              <a:ext cx="12199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/>
                  <a:cs typeface="Times New Roman"/>
                </a:rPr>
                <a:t>= solution</a:t>
              </a:r>
              <a:endParaRPr lang="en-US" sz="20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40200" y="4329668"/>
            <a:ext cx="4091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hard is computing a Nash Equilibrium?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2760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The</a:t>
            </a:r>
            <a:r>
              <a:rPr lang="en-US" sz="3600" dirty="0" smtClean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Class PPP  [</a:t>
            </a:r>
            <a:r>
              <a:rPr lang="en-US" sz="3600" dirty="0">
                <a:effectLst/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Papadimitriou ’94]</a:t>
            </a: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123824" y="2057400"/>
            <a:ext cx="90201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Suppose that an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exponentially large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graph with vertex set {0,1}</a:t>
            </a:r>
            <a:r>
              <a:rPr lang="en-US" sz="2200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is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defined by one circuit: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678238" y="2946400"/>
            <a:ext cx="1149350" cy="1231900"/>
            <a:chOff x="2382520" y="4343400"/>
            <a:chExt cx="822960" cy="822960"/>
          </a:xfrm>
        </p:grpSpPr>
        <p:sp>
          <p:nvSpPr>
            <p:cNvPr id="54300" name="Rectangle 12"/>
            <p:cNvSpPr>
              <a:spLocks noChangeArrowheads="1"/>
            </p:cNvSpPr>
            <p:nvPr/>
          </p:nvSpPr>
          <p:spPr bwMode="auto">
            <a:xfrm>
              <a:off x="2382520" y="4343400"/>
              <a:ext cx="822960" cy="822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4301" name="TextBox 14"/>
            <p:cNvSpPr txBox="1">
              <a:spLocks noChangeArrowheads="1"/>
            </p:cNvSpPr>
            <p:nvPr/>
          </p:nvSpPr>
          <p:spPr bwMode="auto">
            <a:xfrm>
              <a:off x="2608987" y="4546705"/>
              <a:ext cx="519669" cy="370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3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endParaRPr lang="en-US" sz="3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52232" name="Straight Arrow Connector 21"/>
          <p:cNvCxnSpPr>
            <a:cxnSpLocks noChangeShapeType="1"/>
          </p:cNvCxnSpPr>
          <p:nvPr/>
        </p:nvCxnSpPr>
        <p:spPr bwMode="auto">
          <a:xfrm>
            <a:off x="3344863" y="3570288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4" name="TextBox 23"/>
          <p:cNvSpPr txBox="1">
            <a:spLocks noChangeArrowheads="1"/>
          </p:cNvSpPr>
          <p:nvPr/>
        </p:nvSpPr>
        <p:spPr bwMode="auto">
          <a:xfrm>
            <a:off x="2290763" y="3313113"/>
            <a:ext cx="10223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cxnSp>
        <p:nvCxnSpPr>
          <p:cNvPr id="52236" name="Straight Arrow Connector 25"/>
          <p:cNvCxnSpPr>
            <a:cxnSpLocks noChangeShapeType="1"/>
          </p:cNvCxnSpPr>
          <p:nvPr/>
        </p:nvCxnSpPr>
        <p:spPr bwMode="auto">
          <a:xfrm>
            <a:off x="4827588" y="3560763"/>
            <a:ext cx="3048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238" name="TextBox 27"/>
          <p:cNvSpPr txBox="1">
            <a:spLocks noChangeArrowheads="1"/>
          </p:cNvSpPr>
          <p:nvPr/>
        </p:nvSpPr>
        <p:spPr bwMode="auto">
          <a:xfrm>
            <a:off x="5099050" y="3332163"/>
            <a:ext cx="10230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  <a:ea typeface="Times New Roman" pitchFamily="26" charset="0"/>
                <a:cs typeface="Times New Roman" pitchFamily="26" charset="0"/>
              </a:rPr>
              <a:t>node id</a:t>
            </a:r>
          </a:p>
        </p:txBody>
      </p:sp>
      <p:sp>
        <p:nvSpPr>
          <p:cNvPr id="52246" name="Rectangle 11"/>
          <p:cNvSpPr>
            <a:spLocks noChangeArrowheads="1"/>
          </p:cNvSpPr>
          <p:nvPr/>
        </p:nvSpPr>
        <p:spPr bwMode="auto">
          <a:xfrm>
            <a:off x="123824" y="4890413"/>
            <a:ext cx="186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49B1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COLLISION</a:t>
            </a:r>
            <a:r>
              <a:rPr lang="en-US" sz="2200" dirty="0" smtClean="0">
                <a:solidFill>
                  <a:srgbClr val="FFFFFF"/>
                </a:solidFill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2247" name="Rectangle 29"/>
          <p:cNvSpPr>
            <a:spLocks noChangeArrowheads="1"/>
          </p:cNvSpPr>
          <p:nvPr/>
        </p:nvSpPr>
        <p:spPr bwMode="auto">
          <a:xfrm>
            <a:off x="1982612" y="4911179"/>
            <a:ext cx="69835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solidFill>
                  <a:srgbClr val="FFFFFF"/>
                </a:solidFill>
                <a:latin typeface="Times New Roman" pitchFamily="26" charset="0"/>
              </a:rPr>
              <a:t>Given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: 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(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)=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0</a:t>
            </a:r>
            <a:r>
              <a:rPr lang="en-US" sz="2200" i="1" baseline="30000" dirty="0" smtClean="0">
                <a:solidFill>
                  <a:srgbClr val="FFFFFF"/>
                </a:solidFill>
                <a:latin typeface="Times New Roman" pitchFamily="26" charset="0"/>
              </a:rPr>
              <a:t>n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; or find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i="1" dirty="0" smtClean="0">
                <a:solidFill>
                  <a:srgbClr val="FFFFFF"/>
                </a:solidFill>
                <a:latin typeface="Times New Roman" pitchFamily="26" charset="0"/>
              </a:rPr>
              <a:t> ≠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s.t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. 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x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)=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C</a:t>
            </a:r>
            <a:r>
              <a:rPr lang="en-US" sz="2200" dirty="0" err="1" smtClean="0">
                <a:solidFill>
                  <a:srgbClr val="FFFFFF"/>
                </a:solidFill>
                <a:latin typeface="Times New Roman" pitchFamily="26" charset="0"/>
              </a:rPr>
              <a:t>(</a:t>
            </a:r>
            <a:r>
              <a:rPr lang="en-US" sz="2200" i="1" dirty="0" err="1" smtClean="0">
                <a:solidFill>
                  <a:srgbClr val="FFFFFF"/>
                </a:solidFill>
                <a:latin typeface="Times New Roman" pitchFamily="26" charset="0"/>
              </a:rPr>
              <a:t>y</a:t>
            </a:r>
            <a:r>
              <a:rPr lang="en-US" sz="2200" dirty="0" smtClean="0">
                <a:solidFill>
                  <a:srgbClr val="FFFFFF"/>
                </a:solidFill>
                <a:latin typeface="Times New Roman" pitchFamily="26" charset="0"/>
              </a:rPr>
              <a:t>). 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212723" y="5845720"/>
            <a:ext cx="8629651" cy="523220"/>
            <a:chOff x="123824" y="6074320"/>
            <a:chExt cx="8283576" cy="523220"/>
          </a:xfrm>
        </p:grpSpPr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123824" y="6137820"/>
              <a:ext cx="92814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 smtClean="0">
                  <a:solidFill>
                    <a:srgbClr val="49B1FF"/>
                  </a:solidFill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PPP =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095699" y="6074320"/>
              <a:ext cx="731170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{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Search problems in FNP reducible to</a:t>
              </a:r>
              <a:r>
                <a:rPr lang="en-US" sz="2200" i="1" dirty="0" smtClean="0">
                  <a:latin typeface="Times New Roman" pitchFamily="26" charset="0"/>
                </a:rPr>
                <a:t> </a:t>
              </a:r>
              <a:r>
                <a:rPr lang="en-US" sz="2200" dirty="0" smtClean="0">
                  <a:latin typeface="Times" pitchFamily="26" charset="0"/>
                  <a:ea typeface="ＭＳ Ｐゴシック" pitchFamily="26" charset="-128"/>
                  <a:cs typeface="ＭＳ Ｐゴシック" pitchFamily="26" charset="-128"/>
                </a:rPr>
                <a:t>COLLISION </a:t>
              </a:r>
              <a:r>
                <a:rPr lang="en-US" sz="2800" dirty="0" smtClean="0">
                  <a:solidFill>
                    <a:srgbClr val="FFFFFF"/>
                  </a:solidFill>
                  <a:latin typeface="Times New Roman" pitchFamily="26" charset="0"/>
                </a:rPr>
                <a:t>}</a:t>
              </a:r>
              <a:r>
                <a:rPr lang="en-US" sz="2200" i="1" dirty="0" smtClean="0">
                  <a:solidFill>
                    <a:srgbClr val="FFFFFF"/>
                  </a:solidFill>
                  <a:latin typeface="Times New Roman" pitchFamily="26" charset="0"/>
                </a:rPr>
                <a:t> </a:t>
              </a:r>
              <a:endParaRPr lang="en-US" sz="22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8423" y="1397000"/>
            <a:ext cx="8753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“If a function maps </a:t>
            </a:r>
            <a:r>
              <a:rPr lang="en-US" sz="2200" i="1" dirty="0" err="1" smtClean="0">
                <a:solidFill>
                  <a:srgbClr val="49B1FF"/>
                </a:solidFill>
                <a:latin typeface="Times New Roman"/>
                <a:cs typeface="Times New Roman"/>
              </a:rPr>
              <a:t>n</a:t>
            </a:r>
            <a:r>
              <a:rPr lang="en-US" sz="2200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 elements to n-1 elements, then there is a collision.”</a:t>
            </a:r>
            <a:endParaRPr lang="en-US" sz="2200" i="1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718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4" grpId="0"/>
      <p:bldP spid="52238" grpId="0"/>
      <p:bldP spid="52246" grpId="0"/>
      <p:bldP spid="5224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200" y="901700"/>
            <a:ext cx="1117600" cy="723900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rot="5400000" flipH="1" flipV="1">
            <a:off x="4794647" y="3638947"/>
            <a:ext cx="1117600" cy="4452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V="1">
            <a:off x="4159647" y="3690541"/>
            <a:ext cx="1117600" cy="34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9" name="Group 18"/>
          <p:cNvGrpSpPr/>
          <p:nvPr/>
        </p:nvGrpSpPr>
        <p:grpSpPr>
          <a:xfrm>
            <a:off x="2647950" y="1523999"/>
            <a:ext cx="3486150" cy="1911351"/>
            <a:chOff x="2647950" y="1523999"/>
            <a:chExt cx="3486150" cy="1911351"/>
          </a:xfrm>
        </p:grpSpPr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1900" y="2673350"/>
              <a:ext cx="1092200" cy="749300"/>
            </a:xfrm>
            <a:prstGeom prst="rect">
              <a:avLst/>
            </a:prstGeom>
          </p:spPr>
        </p:pic>
        <p:pic>
          <p:nvPicPr>
            <p:cNvPr id="16" name="Picture 15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47950" y="2686050"/>
              <a:ext cx="1028700" cy="749300"/>
            </a:xfrm>
            <a:prstGeom prst="rect">
              <a:avLst/>
            </a:prstGeom>
          </p:spPr>
        </p:pic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2400" y="2686050"/>
              <a:ext cx="1092200" cy="723900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537075" y="1787525"/>
              <a:ext cx="1225550" cy="69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7" idx="0"/>
            </p:cNvCxnSpPr>
            <p:nvPr/>
          </p:nvCxnSpPr>
          <p:spPr bwMode="auto">
            <a:xfrm rot="5400000" flipH="1" flipV="1">
              <a:off x="3946922" y="2085578"/>
              <a:ext cx="1162051" cy="3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5400000" flipH="1" flipV="1">
              <a:off x="3165475" y="1647825"/>
              <a:ext cx="1225551" cy="977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950" y="5403850"/>
            <a:ext cx="723900" cy="72390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endCxn id="16" idx="2"/>
          </p:cNvCxnSpPr>
          <p:nvPr/>
        </p:nvCxnSpPr>
        <p:spPr bwMode="auto">
          <a:xfrm rot="16200000" flipV="1">
            <a:off x="2651126" y="3946524"/>
            <a:ext cx="2127250" cy="11049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7"/>
          <p:cNvGrpSpPr/>
          <p:nvPr/>
        </p:nvGrpSpPr>
        <p:grpSpPr>
          <a:xfrm>
            <a:off x="4547394" y="4267200"/>
            <a:ext cx="1308100" cy="1295400"/>
            <a:chOff x="4547394" y="4267200"/>
            <a:chExt cx="1308100" cy="1295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47394" y="4267200"/>
              <a:ext cx="1308100" cy="749300"/>
            </a:xfrm>
            <a:prstGeom prst="rect">
              <a:avLst/>
            </a:prstGeom>
          </p:spPr>
        </p:pic>
        <p:cxnSp>
          <p:nvCxnSpPr>
            <p:cNvPr id="39" name="Straight Arrow Connector 38"/>
            <p:cNvCxnSpPr/>
            <p:nvPr/>
          </p:nvCxnSpPr>
          <p:spPr bwMode="auto">
            <a:xfrm rot="5400000" flipH="1" flipV="1">
              <a:off x="4445397" y="5118497"/>
              <a:ext cx="546100" cy="3421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3816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724400" y="4560500"/>
            <a:ext cx="24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Hardness Results</a:t>
            </a:r>
            <a:endParaRPr lang="en-US" sz="24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36639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4395475" y="430540"/>
            <a:ext cx="2758440" cy="2865120"/>
            <a:chOff x="2876550" y="2381250"/>
            <a:chExt cx="3448050" cy="35814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95750" y="2381250"/>
              <a:ext cx="1308100" cy="749300"/>
            </a:xfrm>
            <a:prstGeom prst="rect">
              <a:avLst/>
            </a:prstGeom>
          </p:spPr>
        </p:pic>
        <p:grpSp>
          <p:nvGrpSpPr>
            <p:cNvPr id="2" name="Group 12"/>
            <p:cNvGrpSpPr/>
            <p:nvPr/>
          </p:nvGrpSpPr>
          <p:grpSpPr>
            <a:xfrm>
              <a:off x="2876550" y="2971800"/>
              <a:ext cx="1866900" cy="1365250"/>
              <a:chOff x="2876550" y="3162300"/>
              <a:chExt cx="1866900" cy="1365250"/>
            </a:xfrm>
          </p:grpSpPr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" name="Group 13"/>
            <p:cNvGrpSpPr/>
            <p:nvPr/>
          </p:nvGrpSpPr>
          <p:grpSpPr>
            <a:xfrm>
              <a:off x="3403600" y="2971800"/>
              <a:ext cx="2044700" cy="2203450"/>
              <a:chOff x="3403600" y="3162300"/>
              <a:chExt cx="2044700" cy="2203450"/>
            </a:xfrm>
          </p:grpSpPr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5" name="Straight Arrow Connector 44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4" name="Group 14"/>
            <p:cNvGrpSpPr/>
            <p:nvPr/>
          </p:nvGrpSpPr>
          <p:grpSpPr>
            <a:xfrm>
              <a:off x="4984750" y="2971800"/>
              <a:ext cx="1339850" cy="2990850"/>
              <a:chOff x="4984750" y="3162300"/>
              <a:chExt cx="1339850" cy="2990850"/>
            </a:xfrm>
          </p:grpSpPr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49" name="Straight Arrow Connector 48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4" name="Straight Arrow Connector 53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7" name="TextBox 16"/>
          <p:cNvSpPr txBox="1"/>
          <p:nvPr/>
        </p:nvSpPr>
        <p:spPr>
          <a:xfrm>
            <a:off x="342900" y="774700"/>
            <a:ext cx="436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Inclusions we have already established: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" y="4730690"/>
            <a:ext cx="1780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Our next goal: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875" y="3823982"/>
            <a:ext cx="1046480" cy="599440"/>
          </a:xfrm>
          <a:prstGeom prst="rect">
            <a:avLst/>
          </a:prstGeom>
        </p:spPr>
      </p:pic>
      <p:grpSp>
        <p:nvGrpSpPr>
          <p:cNvPr id="27" name="Group 12"/>
          <p:cNvGrpSpPr/>
          <p:nvPr/>
        </p:nvGrpSpPr>
        <p:grpSpPr>
          <a:xfrm>
            <a:off x="2683515" y="4296422"/>
            <a:ext cx="1493520" cy="1092200"/>
            <a:chOff x="2876550" y="3162300"/>
            <a:chExt cx="1866900" cy="1365250"/>
          </a:xfrm>
        </p:grpSpPr>
        <p:pic>
          <p:nvPicPr>
            <p:cNvPr id="37" name="Picture 3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6550" y="3778250"/>
              <a:ext cx="1866900" cy="749300"/>
            </a:xfrm>
            <a:prstGeom prst="rect">
              <a:avLst/>
            </a:prstGeom>
          </p:spPr>
        </p:pic>
        <p:cxnSp>
          <p:nvCxnSpPr>
            <p:cNvPr id="38" name="Straight Arrow Connector 37"/>
            <p:cNvCxnSpPr/>
            <p:nvPr/>
          </p:nvCxnSpPr>
          <p:spPr bwMode="auto">
            <a:xfrm flipV="1">
              <a:off x="3714750" y="3162300"/>
              <a:ext cx="863600" cy="7747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8" name="Group 13"/>
          <p:cNvGrpSpPr/>
          <p:nvPr/>
        </p:nvGrpSpPr>
        <p:grpSpPr>
          <a:xfrm>
            <a:off x="3105155" y="4296422"/>
            <a:ext cx="1635760" cy="1762760"/>
            <a:chOff x="3403600" y="3162300"/>
            <a:chExt cx="2044700" cy="2203450"/>
          </a:xfrm>
        </p:grpSpPr>
        <p:pic>
          <p:nvPicPr>
            <p:cNvPr id="33" name="Picture 32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3600" y="4616450"/>
              <a:ext cx="2044700" cy="7493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 bwMode="auto">
            <a:xfrm rot="10800000">
              <a:off x="3879850" y="4368801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6200000" flipV="1">
              <a:off x="3965178" y="3940574"/>
              <a:ext cx="1562898" cy="63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29" name="Group 14"/>
          <p:cNvGrpSpPr/>
          <p:nvPr/>
        </p:nvGrpSpPr>
        <p:grpSpPr>
          <a:xfrm>
            <a:off x="4370075" y="4296422"/>
            <a:ext cx="1071880" cy="2392680"/>
            <a:chOff x="4984750" y="3162300"/>
            <a:chExt cx="1339850" cy="2990850"/>
          </a:xfrm>
        </p:grpSpPr>
        <p:pic>
          <p:nvPicPr>
            <p:cNvPr id="30" name="Picture 29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16500" y="5403850"/>
              <a:ext cx="1308100" cy="749300"/>
            </a:xfrm>
            <a:prstGeom prst="rect">
              <a:avLst/>
            </a:prstGeom>
          </p:spPr>
        </p:pic>
        <p:cxnSp>
          <p:nvCxnSpPr>
            <p:cNvPr id="31" name="Straight Arrow Connector 30"/>
            <p:cNvCxnSpPr/>
            <p:nvPr/>
          </p:nvCxnSpPr>
          <p:spPr bwMode="auto">
            <a:xfrm rot="10800000">
              <a:off x="4984750" y="5226049"/>
              <a:ext cx="463550" cy="3556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none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rot="16200000" flipV="1">
              <a:off x="4171950" y="3975100"/>
              <a:ext cx="2419351" cy="7937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stealth" w="med" len="med"/>
              <a:tailEnd type="none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85560" y="3943362"/>
            <a:ext cx="2758440" cy="2865120"/>
            <a:chOff x="6385560" y="3943362"/>
            <a:chExt cx="2758440" cy="2865120"/>
          </a:xfrm>
        </p:grpSpPr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0920" y="3943362"/>
              <a:ext cx="1046480" cy="599440"/>
            </a:xfrm>
            <a:prstGeom prst="rect">
              <a:avLst/>
            </a:prstGeom>
          </p:spPr>
        </p:pic>
        <p:grpSp>
          <p:nvGrpSpPr>
            <p:cNvPr id="40" name="Group 12"/>
            <p:cNvGrpSpPr/>
            <p:nvPr/>
          </p:nvGrpSpPr>
          <p:grpSpPr>
            <a:xfrm>
              <a:off x="6385560" y="4415802"/>
              <a:ext cx="1493520" cy="1092200"/>
              <a:chOff x="2876550" y="3162300"/>
              <a:chExt cx="1866900" cy="1365250"/>
            </a:xfrm>
          </p:grpSpPr>
          <p:pic>
            <p:nvPicPr>
              <p:cNvPr id="41" name="Picture 4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6550" y="3778250"/>
                <a:ext cx="1866900" cy="749300"/>
              </a:xfrm>
              <a:prstGeom prst="rect">
                <a:avLst/>
              </a:prstGeom>
            </p:spPr>
          </p:pic>
          <p:cxnSp>
            <p:nvCxnSpPr>
              <p:cNvPr id="42" name="Straight Arrow Connector 41"/>
              <p:cNvCxnSpPr/>
              <p:nvPr/>
            </p:nvCxnSpPr>
            <p:spPr bwMode="auto">
              <a:xfrm flipV="1">
                <a:off x="3714750" y="3162300"/>
                <a:ext cx="863600" cy="7747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3" name="Group 13"/>
            <p:cNvGrpSpPr/>
            <p:nvPr/>
          </p:nvGrpSpPr>
          <p:grpSpPr>
            <a:xfrm>
              <a:off x="6807200" y="4415802"/>
              <a:ext cx="1635760" cy="1762760"/>
              <a:chOff x="3403600" y="3162300"/>
              <a:chExt cx="2044700" cy="2203450"/>
            </a:xfrm>
          </p:grpSpPr>
          <p:pic>
            <p:nvPicPr>
              <p:cNvPr id="44" name="Picture 43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3600" y="4616450"/>
                <a:ext cx="2044700" cy="749300"/>
              </a:xfrm>
              <a:prstGeom prst="rect">
                <a:avLst/>
              </a:prstGeom>
            </p:spPr>
          </p:pic>
          <p:cxnSp>
            <p:nvCxnSpPr>
              <p:cNvPr id="46" name="Straight Arrow Connector 45"/>
              <p:cNvCxnSpPr/>
              <p:nvPr/>
            </p:nvCxnSpPr>
            <p:spPr bwMode="auto">
              <a:xfrm rot="10800000">
                <a:off x="3879850" y="4368801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47" name="Straight Arrow Connector 46"/>
              <p:cNvCxnSpPr/>
              <p:nvPr/>
            </p:nvCxnSpPr>
            <p:spPr bwMode="auto">
              <a:xfrm rot="16200000" flipV="1">
                <a:off x="3965178" y="3940574"/>
                <a:ext cx="1562898" cy="634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  <p:grpSp>
          <p:nvGrpSpPr>
            <p:cNvPr id="48" name="Group 14"/>
            <p:cNvGrpSpPr/>
            <p:nvPr/>
          </p:nvGrpSpPr>
          <p:grpSpPr>
            <a:xfrm>
              <a:off x="8072120" y="4415802"/>
              <a:ext cx="1071880" cy="2392680"/>
              <a:chOff x="4984750" y="3162300"/>
              <a:chExt cx="1339850" cy="2990850"/>
            </a:xfrm>
          </p:grpSpPr>
          <p:pic>
            <p:nvPicPr>
              <p:cNvPr id="50" name="Picture 49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16500" y="5403850"/>
                <a:ext cx="1308100" cy="749300"/>
              </a:xfrm>
              <a:prstGeom prst="rect">
                <a:avLst/>
              </a:prstGeom>
            </p:spPr>
          </p:pic>
          <p:cxnSp>
            <p:nvCxnSpPr>
              <p:cNvPr id="52" name="Straight Arrow Connector 51"/>
              <p:cNvCxnSpPr/>
              <p:nvPr/>
            </p:nvCxnSpPr>
            <p:spPr bwMode="auto">
              <a:xfrm rot="10800000">
                <a:off x="4984750" y="5226049"/>
                <a:ext cx="463550" cy="35560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stealth" w="med" len="med"/>
                <a:tailEnd type="stealth"/>
              </a:ln>
              <a:effectLst/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rot="16200000" flipV="1">
                <a:off x="4171950" y="3975100"/>
                <a:ext cx="2419351" cy="7937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lgDash"/>
                <a:round/>
                <a:headEnd type="stealth" w="med" len="med"/>
                <a:tailEnd type="stealth"/>
              </a:ln>
              <a:effectLst/>
            </p:spPr>
          </p:cxnSp>
        </p:grpSp>
      </p:grpSp>
      <p:sp>
        <p:nvSpPr>
          <p:cNvPr id="55" name="Right Arrow 54"/>
          <p:cNvSpPr/>
          <p:nvPr/>
        </p:nvSpPr>
        <p:spPr bwMode="auto">
          <a:xfrm>
            <a:off x="5441955" y="5130800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56" name="Right Arrow 55"/>
          <p:cNvSpPr/>
          <p:nvPr/>
        </p:nvSpPr>
        <p:spPr bwMode="auto">
          <a:xfrm rot="3644535">
            <a:off x="6741159" y="3573779"/>
            <a:ext cx="447040" cy="2502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350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Main Result</a:t>
            </a:r>
          </a:p>
        </p:txBody>
      </p:sp>
      <p:grpSp>
        <p:nvGrpSpPr>
          <p:cNvPr id="238" name="Group 237"/>
          <p:cNvGrpSpPr/>
          <p:nvPr/>
        </p:nvGrpSpPr>
        <p:grpSpPr>
          <a:xfrm>
            <a:off x="4939883" y="3702566"/>
            <a:ext cx="3845123" cy="629622"/>
            <a:chOff x="5194300" y="324366"/>
            <a:chExt cx="3845123" cy="629622"/>
          </a:xfrm>
        </p:grpSpPr>
        <p:sp>
          <p:nvSpPr>
            <p:cNvPr id="236" name="Rectangle 235"/>
            <p:cNvSpPr/>
            <p:nvPr/>
          </p:nvSpPr>
          <p:spPr>
            <a:xfrm>
              <a:off x="5194300" y="324366"/>
              <a:ext cx="3845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DGP = Daskalakis, Goldberg, Papadimitriou</a:t>
              </a:r>
              <a:endParaRPr lang="en-US" sz="16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94300" y="615434"/>
              <a:ext cx="1668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CD = Chen, Deng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22300" y="1981200"/>
            <a:ext cx="8318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Times New Roman"/>
                <a:cs typeface="Times New Roman"/>
              </a:rPr>
              <a:t>Theorem[DGP, CD]:</a:t>
            </a:r>
            <a:r>
              <a:rPr lang="en-US" sz="2800" dirty="0" smtClean="0">
                <a:latin typeface="Times New Roman"/>
                <a:cs typeface="Times New Roman"/>
              </a:rPr>
              <a:t> Finding a Nash equilibrium of a 2-player game is a PPAD-complete problem.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31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0"/>
          <p:cNvSpPr>
            <a:spLocks noGrp="1" noRot="1" noChangeArrowheads="1"/>
          </p:cNvSpPr>
          <p:nvPr>
            <p:ph type="title"/>
          </p:nvPr>
        </p:nvSpPr>
        <p:spPr>
          <a:xfrm>
            <a:off x="76200" y="-304800"/>
            <a:ext cx="808355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The PLAN</a:t>
            </a:r>
          </a:p>
        </p:txBody>
      </p:sp>
      <p:grpSp>
        <p:nvGrpSpPr>
          <p:cNvPr id="2" name="Group 259"/>
          <p:cNvGrpSpPr>
            <a:grpSpLocks/>
          </p:cNvGrpSpPr>
          <p:nvPr/>
        </p:nvGrpSpPr>
        <p:grpSpPr bwMode="auto">
          <a:xfrm>
            <a:off x="0" y="990600"/>
            <a:ext cx="3238500" cy="2743200"/>
            <a:chOff x="0" y="990600"/>
            <a:chExt cx="3238500" cy="274320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266700" y="990600"/>
              <a:ext cx="2971800" cy="23622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883444" y="1544320"/>
              <a:ext cx="869156" cy="787400"/>
              <a:chOff x="1689" y="1584"/>
              <a:chExt cx="1095" cy="960"/>
            </a:xfrm>
          </p:grpSpPr>
          <p:sp>
            <p:nvSpPr>
              <p:cNvPr id="73893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4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5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6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7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8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9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0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1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2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3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904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2019300" y="1268730"/>
              <a:ext cx="869157" cy="787400"/>
              <a:chOff x="3225" y="1680"/>
              <a:chExt cx="1095" cy="960"/>
            </a:xfrm>
          </p:grpSpPr>
          <p:sp>
            <p:nvSpPr>
              <p:cNvPr id="73881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2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3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4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5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6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7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8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9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0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1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92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48" name="Oval 29"/>
            <p:cNvSpPr>
              <a:spLocks noChangeArrowheads="1"/>
            </p:cNvSpPr>
            <p:nvPr/>
          </p:nvSpPr>
          <p:spPr bwMode="auto">
            <a:xfrm>
              <a:off x="488157" y="28041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49" name="Oval 30"/>
            <p:cNvSpPr>
              <a:spLocks noChangeArrowheads="1"/>
            </p:cNvSpPr>
            <p:nvPr/>
          </p:nvSpPr>
          <p:spPr bwMode="auto">
            <a:xfrm>
              <a:off x="945357" y="26860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0" name="Oval 31"/>
            <p:cNvSpPr>
              <a:spLocks noChangeArrowheads="1"/>
            </p:cNvSpPr>
            <p:nvPr/>
          </p:nvSpPr>
          <p:spPr bwMode="auto">
            <a:xfrm>
              <a:off x="12501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1" name="Oval 32"/>
            <p:cNvSpPr>
              <a:spLocks noChangeArrowheads="1"/>
            </p:cNvSpPr>
            <p:nvPr/>
          </p:nvSpPr>
          <p:spPr bwMode="auto">
            <a:xfrm>
              <a:off x="1676400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2" name="Line 33"/>
            <p:cNvSpPr>
              <a:spLocks noChangeShapeType="1"/>
            </p:cNvSpPr>
            <p:nvPr/>
          </p:nvSpPr>
          <p:spPr bwMode="auto">
            <a:xfrm flipV="1">
              <a:off x="526257" y="2725420"/>
              <a:ext cx="426244" cy="118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3" name="Line 34"/>
            <p:cNvSpPr>
              <a:spLocks noChangeShapeType="1"/>
            </p:cNvSpPr>
            <p:nvPr/>
          </p:nvSpPr>
          <p:spPr bwMode="auto">
            <a:xfrm>
              <a:off x="983457" y="2725420"/>
              <a:ext cx="26670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4" name="Line 35"/>
            <p:cNvSpPr>
              <a:spLocks noChangeShapeType="1"/>
            </p:cNvSpPr>
            <p:nvPr/>
          </p:nvSpPr>
          <p:spPr bwMode="auto">
            <a:xfrm>
              <a:off x="12882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5" name="Text Box 43"/>
            <p:cNvSpPr txBox="1">
              <a:spLocks noChangeArrowheads="1"/>
            </p:cNvSpPr>
            <p:nvPr/>
          </p:nvSpPr>
          <p:spPr bwMode="auto">
            <a:xfrm>
              <a:off x="1714500" y="2804160"/>
              <a:ext cx="457200" cy="23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latin typeface="Times New Roman" charset="0"/>
                  <a:sym typeface="Symbol" charset="2"/>
                </a:rPr>
                <a:t>...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73856" name="Oval 44"/>
            <p:cNvSpPr>
              <a:spLocks noChangeArrowheads="1"/>
            </p:cNvSpPr>
            <p:nvPr/>
          </p:nvSpPr>
          <p:spPr bwMode="auto">
            <a:xfrm>
              <a:off x="2126457" y="29222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7" name="Oval 45"/>
            <p:cNvSpPr>
              <a:spLocks noChangeArrowheads="1"/>
            </p:cNvSpPr>
            <p:nvPr/>
          </p:nvSpPr>
          <p:spPr bwMode="auto">
            <a:xfrm>
              <a:off x="2552700" y="2922270"/>
              <a:ext cx="76200" cy="787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58" name="Line 46"/>
            <p:cNvSpPr>
              <a:spLocks noChangeShapeType="1"/>
            </p:cNvSpPr>
            <p:nvPr/>
          </p:nvSpPr>
          <p:spPr bwMode="auto">
            <a:xfrm>
              <a:off x="2164557" y="2961640"/>
              <a:ext cx="388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781300" y="1780540"/>
              <a:ext cx="397669" cy="787400"/>
              <a:chOff x="4416" y="1824"/>
              <a:chExt cx="501" cy="960"/>
            </a:xfrm>
          </p:grpSpPr>
          <p:sp>
            <p:nvSpPr>
              <p:cNvPr id="73874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5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6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7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8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79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880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3860" name="Oval 56"/>
            <p:cNvSpPr>
              <a:spLocks noChangeArrowheads="1"/>
            </p:cNvSpPr>
            <p:nvPr/>
          </p:nvSpPr>
          <p:spPr bwMode="auto">
            <a:xfrm>
              <a:off x="1866900" y="21742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1" name="Oval 57"/>
            <p:cNvSpPr>
              <a:spLocks noChangeArrowheads="1"/>
            </p:cNvSpPr>
            <p:nvPr/>
          </p:nvSpPr>
          <p:spPr bwMode="auto">
            <a:xfrm>
              <a:off x="1866900" y="142621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2" name="Oval 58"/>
            <p:cNvSpPr>
              <a:spLocks noChangeArrowheads="1"/>
            </p:cNvSpPr>
            <p:nvPr/>
          </p:nvSpPr>
          <p:spPr bwMode="auto">
            <a:xfrm>
              <a:off x="419100" y="197739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3" name="Oval 59"/>
            <p:cNvSpPr>
              <a:spLocks noChangeArrowheads="1"/>
            </p:cNvSpPr>
            <p:nvPr/>
          </p:nvSpPr>
          <p:spPr bwMode="auto">
            <a:xfrm>
              <a:off x="685800" y="188388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4" name="Oval 60"/>
            <p:cNvSpPr>
              <a:spLocks noChangeArrowheads="1"/>
            </p:cNvSpPr>
            <p:nvPr/>
          </p:nvSpPr>
          <p:spPr bwMode="auto">
            <a:xfrm>
              <a:off x="647700" y="2159476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5" name="Oval 57"/>
            <p:cNvSpPr>
              <a:spLocks noChangeArrowheads="1"/>
            </p:cNvSpPr>
            <p:nvPr/>
          </p:nvSpPr>
          <p:spPr bwMode="auto">
            <a:xfrm>
              <a:off x="1219200" y="174117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6" name="Oval 56"/>
            <p:cNvSpPr>
              <a:spLocks noChangeArrowheads="1"/>
            </p:cNvSpPr>
            <p:nvPr/>
          </p:nvSpPr>
          <p:spPr bwMode="auto">
            <a:xfrm>
              <a:off x="1257300" y="201676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7" name="Oval 57"/>
            <p:cNvSpPr>
              <a:spLocks noChangeArrowheads="1"/>
            </p:cNvSpPr>
            <p:nvPr/>
          </p:nvSpPr>
          <p:spPr bwMode="auto">
            <a:xfrm>
              <a:off x="2324100" y="148034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8" name="Oval 56"/>
            <p:cNvSpPr>
              <a:spLocks noChangeArrowheads="1"/>
            </p:cNvSpPr>
            <p:nvPr/>
          </p:nvSpPr>
          <p:spPr bwMode="auto">
            <a:xfrm>
              <a:off x="2362200" y="1755934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69" name="Oval 56"/>
            <p:cNvSpPr>
              <a:spLocks noChangeArrowheads="1"/>
            </p:cNvSpPr>
            <p:nvPr/>
          </p:nvSpPr>
          <p:spPr bwMode="auto">
            <a:xfrm>
              <a:off x="2095500" y="229235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0" name="Oval 56"/>
            <p:cNvSpPr>
              <a:spLocks noChangeArrowheads="1"/>
            </p:cNvSpPr>
            <p:nvPr/>
          </p:nvSpPr>
          <p:spPr bwMode="auto">
            <a:xfrm>
              <a:off x="1943100" y="248920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1" name="Oval 56"/>
            <p:cNvSpPr>
              <a:spLocks noChangeArrowheads="1"/>
            </p:cNvSpPr>
            <p:nvPr/>
          </p:nvSpPr>
          <p:spPr bwMode="auto">
            <a:xfrm>
              <a:off x="2362200" y="2567940"/>
              <a:ext cx="76200" cy="787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872" name="Text Box 36"/>
            <p:cNvSpPr txBox="1">
              <a:spLocks noChangeArrowheads="1"/>
            </p:cNvSpPr>
            <p:nvPr/>
          </p:nvSpPr>
          <p:spPr bwMode="auto">
            <a:xfrm>
              <a:off x="0" y="2495490"/>
              <a:ext cx="8763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>
                  <a:latin typeface="Times New Roman" charset="0"/>
                  <a:sym typeface="Symbol" charset="2"/>
                </a:rPr>
                <a:t>0</a:t>
              </a:r>
              <a:r>
                <a:rPr lang="en-US" sz="1600" i="1" baseline="30000">
                  <a:latin typeface="Times New Roman" charset="0"/>
                  <a:sym typeface="Symbol" charset="2"/>
                </a:rPr>
                <a:t>n</a:t>
              </a:r>
              <a:endParaRPr lang="en-US" sz="1600" i="1" baseline="-25000">
                <a:latin typeface="Times New Roman" charset="0"/>
              </a:endParaRPr>
            </a:p>
          </p:txBody>
        </p:sp>
        <p:sp>
          <p:nvSpPr>
            <p:cNvPr id="73873" name="TextBox 71"/>
            <p:cNvSpPr txBox="1">
              <a:spLocks noChangeArrowheads="1"/>
            </p:cNvSpPr>
            <p:nvPr/>
          </p:nvSpPr>
          <p:spPr bwMode="auto">
            <a:xfrm>
              <a:off x="533400" y="3272135"/>
              <a:ext cx="20307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Times New Roman" charset="0"/>
                  <a:ea typeface="Times New Roman" charset="0"/>
                  <a:cs typeface="Times New Roman" charset="0"/>
                </a:rPr>
                <a:t>Generic PPAD</a:t>
              </a:r>
            </a:p>
          </p:txBody>
        </p:sp>
      </p:grpSp>
      <p:sp>
        <p:nvSpPr>
          <p:cNvPr id="161" name="Left Arrow 160"/>
          <p:cNvSpPr>
            <a:spLocks noChangeArrowheads="1"/>
          </p:cNvSpPr>
          <p:nvPr/>
        </p:nvSpPr>
        <p:spPr bwMode="auto">
          <a:xfrm rot="-1601328">
            <a:off x="1808163" y="3538538"/>
            <a:ext cx="3168650" cy="320675"/>
          </a:xfrm>
          <a:prstGeom prst="leftArrow">
            <a:avLst>
              <a:gd name="adj1" fmla="val 50000"/>
              <a:gd name="adj2" fmla="val 4981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260"/>
          <p:cNvGrpSpPr>
            <a:grpSpLocks/>
          </p:cNvGrpSpPr>
          <p:nvPr/>
        </p:nvGrpSpPr>
        <p:grpSpPr bwMode="auto">
          <a:xfrm>
            <a:off x="3657600" y="990600"/>
            <a:ext cx="5519738" cy="2874963"/>
            <a:chOff x="3700200" y="990600"/>
            <a:chExt cx="5520000" cy="2874189"/>
          </a:xfrm>
        </p:grpSpPr>
        <p:pic>
          <p:nvPicPr>
            <p:cNvPr id="70" name="Picture 69" descr="brouwer3.eps"/>
            <p:cNvPicPr>
              <a:picLocks noChangeAspect="1"/>
            </p:cNvPicPr>
            <p:nvPr/>
          </p:nvPicPr>
          <p:blipFill>
            <a:blip r:embed="rId3">
              <a:alphaModFix amt="88000"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876800" y="990600"/>
              <a:ext cx="2971800" cy="2874189"/>
            </a:xfrm>
            <a:prstGeom prst="rect">
              <a:avLst/>
            </a:prstGeom>
            <a:effectLst>
              <a:glow rad="12700">
                <a:schemeClr val="accent1">
                  <a:alpha val="36000"/>
                </a:schemeClr>
              </a:glow>
            </a:effectLst>
          </p:spPr>
        </p:pic>
        <p:sp>
          <p:nvSpPr>
            <p:cNvPr id="73759" name="TextBox 72"/>
            <p:cNvSpPr txBox="1">
              <a:spLocks noChangeArrowheads="1"/>
            </p:cNvSpPr>
            <p:nvPr/>
          </p:nvSpPr>
          <p:spPr bwMode="auto">
            <a:xfrm>
              <a:off x="7315200" y="2438400"/>
              <a:ext cx="1905000" cy="646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>
                  <a:latin typeface="Times New Roman" charset="0"/>
                  <a:ea typeface="Times New Roman" charset="0"/>
                  <a:cs typeface="Times New Roman" charset="0"/>
                </a:rPr>
                <a:t>Embed PPAD graph in [0,1]</a:t>
              </a:r>
              <a:r>
                <a:rPr lang="en-US" baseline="30000" dirty="0" smtClean="0"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endParaRPr lang="en-US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73760" name="Left Arrow 161"/>
            <p:cNvSpPr>
              <a:spLocks noChangeArrowheads="1"/>
            </p:cNvSpPr>
            <p:nvPr/>
          </p:nvSpPr>
          <p:spPr bwMode="auto">
            <a:xfrm rot="10800000">
              <a:off x="3700200" y="1981200"/>
              <a:ext cx="871800" cy="341094"/>
            </a:xfrm>
            <a:prstGeom prst="leftArrow">
              <a:avLst>
                <a:gd name="adj1" fmla="val 50000"/>
                <a:gd name="adj2" fmla="val 5000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139700" y="633253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3D-SPERNER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4" name="Left Arrow 163"/>
          <p:cNvSpPr>
            <a:spLocks noChangeArrowheads="1"/>
          </p:cNvSpPr>
          <p:nvPr/>
        </p:nvSpPr>
        <p:spPr bwMode="auto">
          <a:xfrm rot="10800000">
            <a:off x="2100263" y="4953000"/>
            <a:ext cx="566737" cy="304800"/>
          </a:xfrm>
          <a:prstGeom prst="leftArrow">
            <a:avLst>
              <a:gd name="adj1" fmla="val 50000"/>
              <a:gd name="adj2" fmla="val 49962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7" name="Picture 6" descr="nas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295775"/>
            <a:ext cx="13446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8" name="Picture 3" descr="brou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95775"/>
            <a:ext cx="14398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TextBox 161"/>
          <p:cNvSpPr txBox="1">
            <a:spLocks noChangeArrowheads="1"/>
          </p:cNvSpPr>
          <p:nvPr/>
        </p:nvSpPr>
        <p:spPr bwMode="auto">
          <a:xfrm>
            <a:off x="2667000" y="6019800"/>
            <a:ext cx="1351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.w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linear 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BROUWER</a:t>
            </a: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4829175" y="6061075"/>
            <a:ext cx="17240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multi-player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66" name="Left Arrow 165"/>
          <p:cNvSpPr>
            <a:spLocks noChangeArrowheads="1"/>
          </p:cNvSpPr>
          <p:nvPr/>
        </p:nvSpPr>
        <p:spPr bwMode="auto">
          <a:xfrm rot="10800000">
            <a:off x="4343400" y="4905375"/>
            <a:ext cx="6096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7" name="Left Arrow 166"/>
          <p:cNvSpPr>
            <a:spLocks noChangeArrowheads="1"/>
          </p:cNvSpPr>
          <p:nvPr/>
        </p:nvSpPr>
        <p:spPr bwMode="auto">
          <a:xfrm rot="8903884">
            <a:off x="6462713" y="4381500"/>
            <a:ext cx="1038225" cy="241300"/>
          </a:xfrm>
          <a:prstGeom prst="leftArrow">
            <a:avLst>
              <a:gd name="adj1" fmla="val 50000"/>
              <a:gd name="adj2" fmla="val 49938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Left Arrow 167"/>
          <p:cNvSpPr>
            <a:spLocks noChangeArrowheads="1"/>
          </p:cNvSpPr>
          <p:nvPr/>
        </p:nvSpPr>
        <p:spPr bwMode="auto">
          <a:xfrm rot="10800000">
            <a:off x="6553200" y="5029200"/>
            <a:ext cx="990600" cy="304800"/>
          </a:xfrm>
          <a:prstGeom prst="leftArrow">
            <a:avLst>
              <a:gd name="adj1" fmla="val 50000"/>
              <a:gd name="adj2" fmla="val 49954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eft Arrow 168"/>
          <p:cNvSpPr>
            <a:spLocks noChangeArrowheads="1"/>
          </p:cNvSpPr>
          <p:nvPr/>
        </p:nvSpPr>
        <p:spPr bwMode="auto">
          <a:xfrm rot="-8903045">
            <a:off x="6503988" y="5737225"/>
            <a:ext cx="865187" cy="306388"/>
          </a:xfrm>
          <a:prstGeom prst="leftArrow">
            <a:avLst>
              <a:gd name="adj1" fmla="val 50000"/>
              <a:gd name="adj2" fmla="val 50149"/>
            </a:avLst>
          </a:prstGeom>
          <a:solidFill>
            <a:srgbClr val="9452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Box 169"/>
          <p:cNvSpPr txBox="1">
            <a:spLocks noChangeArrowheads="1"/>
          </p:cNvSpPr>
          <p:nvPr/>
        </p:nvSpPr>
        <p:spPr bwMode="auto">
          <a:xfrm>
            <a:off x="7551738" y="3657600"/>
            <a:ext cx="1211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4-player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7543800" y="4732338"/>
            <a:ext cx="12112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3-player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7551738" y="5875338"/>
            <a:ext cx="1211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2-player</a:t>
            </a:r>
          </a:p>
          <a:p>
            <a:pPr algn="ctr"/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NASH</a:t>
            </a:r>
          </a:p>
        </p:txBody>
      </p:sp>
      <p:sp>
        <p:nvSpPr>
          <p:cNvPr id="174" name="TextBox 173"/>
          <p:cNvSpPr txBox="1">
            <a:spLocks noChangeArrowheads="1"/>
          </p:cNvSpPr>
          <p:nvPr/>
        </p:nvSpPr>
        <p:spPr bwMode="auto">
          <a:xfrm>
            <a:off x="3505200" y="1657350"/>
            <a:ext cx="1146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Times New Roman" charset="0"/>
                <a:ea typeface="Times New Roman" charset="0"/>
                <a:cs typeface="Times New Roman" charset="0"/>
              </a:rPr>
              <a:t>[Pap ’94]</a:t>
            </a:r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3505200" y="2133600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3200400" y="3271838"/>
            <a:ext cx="1265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’05]</a:t>
            </a:r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1905000" y="516255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8" name="TextBox 177"/>
          <p:cNvSpPr txBox="1">
            <a:spLocks noChangeArrowheads="1"/>
          </p:cNvSpPr>
          <p:nvPr/>
        </p:nvSpPr>
        <p:spPr bwMode="auto">
          <a:xfrm>
            <a:off x="4018652" y="5181600"/>
            <a:ext cx="10105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9" name="TextBox 178"/>
          <p:cNvSpPr txBox="1">
            <a:spLocks noChangeArrowheads="1"/>
          </p:cNvSpPr>
          <p:nvPr/>
        </p:nvSpPr>
        <p:spPr bwMode="auto">
          <a:xfrm>
            <a:off x="6248400" y="3886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[DGP ’</a:t>
            </a:r>
            <a:r>
              <a:rPr lang="en-US" sz="2000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0" name="TextBox 179"/>
          <p:cNvSpPr txBox="1">
            <a:spLocks noChangeArrowheads="1"/>
          </p:cNvSpPr>
          <p:nvPr/>
        </p:nvSpPr>
        <p:spPr bwMode="auto">
          <a:xfrm>
            <a:off x="6248400" y="47815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[DP 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1" name="TextBox 180"/>
          <p:cNvSpPr txBox="1">
            <a:spLocks noChangeArrowheads="1"/>
          </p:cNvSpPr>
          <p:nvPr/>
        </p:nvSpPr>
        <p:spPr bwMode="auto">
          <a:xfrm>
            <a:off x="6248400" y="51244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05]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2" name="TextBox 181"/>
          <p:cNvSpPr txBox="1">
            <a:spLocks noChangeArrowheads="1"/>
          </p:cNvSpPr>
          <p:nvPr/>
        </p:nvSpPr>
        <p:spPr bwMode="auto">
          <a:xfrm>
            <a:off x="6172200" y="5695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[CD’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06]</a:t>
            </a:r>
            <a:endParaRPr lang="en-US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5194300" y="324366"/>
            <a:ext cx="3845123" cy="629622"/>
            <a:chOff x="5194300" y="324366"/>
            <a:chExt cx="3845123" cy="629622"/>
          </a:xfrm>
        </p:grpSpPr>
        <p:sp>
          <p:nvSpPr>
            <p:cNvPr id="236" name="Rectangle 235"/>
            <p:cNvSpPr/>
            <p:nvPr/>
          </p:nvSpPr>
          <p:spPr>
            <a:xfrm>
              <a:off x="5194300" y="324366"/>
              <a:ext cx="38451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DGP = Daskalakis, Goldberg, Papadimitriou</a:t>
              </a:r>
              <a:endParaRPr lang="en-US" sz="1600" dirty="0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5194300" y="615434"/>
              <a:ext cx="16681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CD = Chen, Deng</a:t>
              </a:r>
              <a:endParaRPr lang="en-US" sz="1600" dirty="0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-62992" y="4211983"/>
            <a:ext cx="2158492" cy="2454148"/>
            <a:chOff x="669985" y="655034"/>
            <a:chExt cx="2158492" cy="2454148"/>
          </a:xfrm>
        </p:grpSpPr>
        <p:grpSp>
          <p:nvGrpSpPr>
            <p:cNvPr id="200" name="Group 9"/>
            <p:cNvGrpSpPr/>
            <p:nvPr/>
          </p:nvGrpSpPr>
          <p:grpSpPr>
            <a:xfrm>
              <a:off x="669985" y="655034"/>
              <a:ext cx="2158492" cy="2454148"/>
              <a:chOff x="5778786" y="905510"/>
              <a:chExt cx="2158492" cy="2454148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7378226" y="2956237"/>
                <a:ext cx="423798" cy="1127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5655981" y="1430016"/>
                <a:ext cx="541022" cy="1"/>
              </a:xfrm>
              <a:prstGeom prst="line">
                <a:avLst/>
              </a:prstGeom>
              <a:ln w="12700"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>
                <a:cxnSpLocks noChangeAspect="1"/>
              </p:cNvCxnSpPr>
              <p:nvPr/>
            </p:nvCxnSpPr>
            <p:spPr>
              <a:xfrm rot="5400000" flipH="1" flipV="1">
                <a:off x="6364846" y="2290112"/>
                <a:ext cx="236891" cy="229933"/>
              </a:xfrm>
              <a:prstGeom prst="line">
                <a:avLst/>
              </a:prstGeom>
              <a:ln w="12700">
                <a:prstDash val="solid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42" name="Picture 241" descr="latex-image-1.pdf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78226" y="2845688"/>
                <a:ext cx="559052" cy="513970"/>
              </a:xfrm>
              <a:prstGeom prst="rect">
                <a:avLst/>
              </a:prstGeom>
            </p:spPr>
          </p:pic>
          <p:pic>
            <p:nvPicPr>
              <p:cNvPr id="243" name="Picture 242" descr="latex-image-1.pdf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9715" y="1898901"/>
                <a:ext cx="577086" cy="513970"/>
              </a:xfrm>
              <a:prstGeom prst="rect">
                <a:avLst/>
              </a:prstGeom>
            </p:spPr>
          </p:pic>
          <p:pic>
            <p:nvPicPr>
              <p:cNvPr id="244" name="Picture 243" descr="latex-image-1.pdf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78786" y="905510"/>
                <a:ext cx="577088" cy="513969"/>
              </a:xfrm>
              <a:prstGeom prst="rect">
                <a:avLst/>
              </a:prstGeom>
            </p:spPr>
          </p:pic>
          <p:cxnSp>
            <p:nvCxnSpPr>
              <p:cNvPr id="245" name="Straight Connector 244"/>
              <p:cNvCxnSpPr/>
              <p:nvPr/>
            </p:nvCxnSpPr>
            <p:spPr bwMode="auto">
              <a:xfrm rot="5400000" flipH="1" flipV="1">
                <a:off x="5956772" y="1275664"/>
                <a:ext cx="399091" cy="396532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6" name="Straight Connector 245"/>
              <p:cNvCxnSpPr/>
              <p:nvPr/>
            </p:nvCxnSpPr>
            <p:spPr bwMode="auto">
              <a:xfrm flipV="1">
                <a:off x="5927056" y="2539111"/>
                <a:ext cx="427527" cy="417125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9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7" name="Straight Connector 246"/>
              <p:cNvCxnSpPr/>
              <p:nvPr/>
            </p:nvCxnSpPr>
            <p:spPr bwMode="auto">
              <a:xfrm rot="16200000" flipH="1">
                <a:off x="5726250" y="1902717"/>
                <a:ext cx="1261389" cy="4723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8" name="Straight Connector 247"/>
              <p:cNvCxnSpPr>
                <a:cxnSpLocks noChangeAspect="1"/>
              </p:cNvCxnSpPr>
              <p:nvPr/>
            </p:nvCxnSpPr>
            <p:spPr bwMode="auto">
              <a:xfrm>
                <a:off x="5942176" y="2953892"/>
                <a:ext cx="1433349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1C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5400000">
                <a:off x="5319293" y="2351675"/>
                <a:ext cx="1214399" cy="1127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>
              <a:xfrm rot="10800000">
                <a:off x="6368325" y="2530093"/>
                <a:ext cx="1433699" cy="9017"/>
              </a:xfrm>
              <a:prstGeom prst="line">
                <a:avLst/>
              </a:prstGeom>
              <a:ln w="25400">
                <a:solidFill>
                  <a:srgbClr val="008000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 bwMode="auto">
              <a:xfrm flipV="1">
                <a:off x="7385910" y="2535935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 bwMode="auto">
              <a:xfrm rot="16200000" flipH="1">
                <a:off x="6754881" y="2332891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3" name="Straight Connector 252"/>
              <p:cNvCxnSpPr/>
              <p:nvPr/>
            </p:nvCxnSpPr>
            <p:spPr bwMode="auto">
              <a:xfrm flipV="1">
                <a:off x="7382735" y="1284410"/>
                <a:ext cx="419289" cy="417126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4" name="Straight Connector 253"/>
              <p:cNvCxnSpPr/>
              <p:nvPr/>
            </p:nvCxnSpPr>
            <p:spPr bwMode="auto">
              <a:xfrm rot="16200000" flipH="1">
                <a:off x="7174170" y="1902239"/>
                <a:ext cx="1255708" cy="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5" name="Straight Connector 254"/>
              <p:cNvCxnSpPr>
                <a:cxnSpLocks noChangeAspect="1"/>
              </p:cNvCxnSpPr>
              <p:nvPr/>
            </p:nvCxnSpPr>
            <p:spPr bwMode="auto">
              <a:xfrm>
                <a:off x="5925216" y="1700528"/>
                <a:ext cx="1457595" cy="1588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6" name="Straight Connector 255"/>
              <p:cNvCxnSpPr>
                <a:cxnSpLocks noChangeAspect="1"/>
              </p:cNvCxnSpPr>
              <p:nvPr/>
            </p:nvCxnSpPr>
            <p:spPr bwMode="auto">
              <a:xfrm>
                <a:off x="6345056" y="1279649"/>
                <a:ext cx="1466742" cy="1619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9" name="Oval 258"/>
              <p:cNvSpPr/>
              <p:nvPr/>
            </p:nvSpPr>
            <p:spPr>
              <a:xfrm rot="2465626">
                <a:off x="6619975" y="2585440"/>
                <a:ext cx="163955" cy="311649"/>
              </a:xfrm>
              <a:prstGeom prst="ellipse">
                <a:avLst/>
              </a:prstGeom>
              <a:solidFill>
                <a:srgbClr val="49B1FF"/>
              </a:solidFill>
              <a:ln>
                <a:solidFill>
                  <a:schemeClr val="accent1">
                    <a:shade val="95000"/>
                    <a:satMod val="105000"/>
                    <a:alpha val="13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2" name="Oval 211"/>
            <p:cNvSpPr>
              <a:spLocks noChangeAspect="1"/>
            </p:cNvSpPr>
            <p:nvPr/>
          </p:nvSpPr>
          <p:spPr>
            <a:xfrm rot="18479470">
              <a:off x="816803" y="1683729"/>
              <a:ext cx="422761" cy="230063"/>
            </a:xfrm>
            <a:prstGeom prst="ellipse">
              <a:avLst/>
            </a:prstGeom>
            <a:solidFill>
              <a:srgbClr val="F9F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1757355" y="1681132"/>
              <a:ext cx="213006" cy="4290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610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3" grpId="0"/>
      <p:bldP spid="164" grpId="0" animBg="1"/>
      <p:bldP spid="162" grpId="0"/>
      <p:bldP spid="165" grpId="0"/>
      <p:bldP spid="166" grpId="0" animBg="1"/>
      <p:bldP spid="167" grpId="0" animBg="1"/>
      <p:bldP spid="168" grpId="0" animBg="1"/>
      <p:bldP spid="169" grpId="0" animBg="1"/>
      <p:bldP spid="170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2358" y="4699000"/>
            <a:ext cx="4780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Algorithms for computing Nash equilibrium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8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00" y="1665813"/>
            <a:ext cx="320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is 2-player?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9877" y="3814177"/>
            <a:ext cx="7890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any feasible point (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x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y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) of the following linear program is an equilibrium!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16000" y="2672834"/>
            <a:ext cx="7377395" cy="1015663"/>
            <a:chOff x="1016000" y="3244334"/>
            <a:chExt cx="7377395" cy="1015663"/>
          </a:xfrm>
        </p:grpSpPr>
        <p:sp>
          <p:nvSpPr>
            <p:cNvPr id="15" name="Rectangle 14"/>
            <p:cNvSpPr/>
            <p:nvPr/>
          </p:nvSpPr>
          <p:spPr>
            <a:xfrm>
              <a:off x="1016000" y="3244334"/>
              <a:ext cx="73773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Setting: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Let  (</a:t>
              </a:r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</a:t>
              </a:r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) be an </a:t>
              </a:r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m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by </a:t>
              </a:r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game, and suppose a friend revealed to us the supports        and        respectively of the Row and Column players’ mixed strategies at some equilibrium of the game.</a:t>
              </a:r>
              <a:endParaRPr lang="en-US" sz="2000" dirty="0">
                <a:solidFill>
                  <a:srgbClr val="FFFFFF"/>
                </a:solidFill>
                <a:latin typeface="Tahoma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27200" y="3409097"/>
              <a:ext cx="1854200" cy="7620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90800" y="3409097"/>
              <a:ext cx="1854200" cy="762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082800" y="4268232"/>
            <a:ext cx="5981700" cy="2665968"/>
            <a:chOff x="2082800" y="4268232"/>
            <a:chExt cx="5981700" cy="2665968"/>
          </a:xfrm>
        </p:grpSpPr>
        <p:grpSp>
          <p:nvGrpSpPr>
            <p:cNvPr id="21" name="Group 20"/>
            <p:cNvGrpSpPr/>
            <p:nvPr/>
          </p:nvGrpSpPr>
          <p:grpSpPr>
            <a:xfrm>
              <a:off x="2082800" y="4268232"/>
              <a:ext cx="5981700" cy="2665968"/>
              <a:chOff x="2082800" y="4268232"/>
              <a:chExt cx="5981700" cy="266596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082800" y="4268232"/>
                <a:ext cx="5905500" cy="2665968"/>
                <a:chOff x="2082800" y="4280932"/>
                <a:chExt cx="5905500" cy="266596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2082800" y="4280932"/>
                  <a:ext cx="5676900" cy="2184400"/>
                  <a:chOff x="1219200" y="4483100"/>
                  <a:chExt cx="5676900" cy="2184400"/>
                </a:xfrm>
              </p:grpSpPr>
              <p:pic>
                <p:nvPicPr>
                  <p:cNvPr id="33" name="Picture 32" descr="latex-image-1.pdf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231900" y="5384800"/>
                    <a:ext cx="5664200" cy="83820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latex-image-1.pdf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19200" y="4927600"/>
                    <a:ext cx="5486400" cy="86360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latex-image-1.pdf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231900" y="4483100"/>
                    <a:ext cx="2336800" cy="711200"/>
                  </a:xfrm>
                  <a:prstGeom prst="rect">
                    <a:avLst/>
                  </a:prstGeom>
                </p:spPr>
              </p:pic>
              <p:pic>
                <p:nvPicPr>
                  <p:cNvPr id="36" name="Picture 35" descr="latex-image-1.pdf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25600" y="5905500"/>
                    <a:ext cx="3937000" cy="762000"/>
                  </a:xfrm>
                  <a:prstGeom prst="rect">
                    <a:avLst/>
                  </a:prstGeom>
                </p:spPr>
              </p:pic>
              <p:sp>
                <p:nvSpPr>
                  <p:cNvPr id="37" name="Rectangle 36"/>
                  <p:cNvSpPr/>
                  <p:nvPr/>
                </p:nvSpPr>
                <p:spPr>
                  <a:xfrm>
                    <a:off x="1955800" y="5130800"/>
                    <a:ext cx="4540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s.t</a:t>
                    </a:r>
                    <a:r>
                      <a:rPr lang="en-US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rPr>
                      <a:t>.</a:t>
                    </a:r>
                    <a:endParaRPr lang="en-US" dirty="0">
                      <a:solidFill>
                        <a:srgbClr val="FFFFFF"/>
                      </a:solidFill>
                      <a:latin typeface="Tahoma"/>
                    </a:endParaRPr>
                  </a:p>
                </p:txBody>
              </p:sp>
            </p:grpSp>
            <p:pic>
              <p:nvPicPr>
                <p:cNvPr id="30" name="Picture 29" descr="latex-image-1.pdf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08200" y="6184900"/>
                  <a:ext cx="3276600" cy="762000"/>
                </a:xfrm>
                <a:prstGeom prst="rect">
                  <a:avLst/>
                </a:prstGeom>
              </p:spPr>
            </p:pic>
            <p:pic>
              <p:nvPicPr>
                <p:cNvPr id="31" name="Picture 30" descr="latex-image-1.pdf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60900" y="6159500"/>
                  <a:ext cx="3327400" cy="787400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5264592" y="6356866"/>
                  <a:ext cx="5180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FFFFFF"/>
                      </a:solidFill>
                      <a:latin typeface="Times New Roman"/>
                      <a:ea typeface="Wingdings"/>
                      <a:cs typeface="Times New Roman"/>
                    </a:rPr>
                    <a:t>and</a:t>
                  </a:r>
                  <a:endParaRPr lang="en-US" dirty="0">
                    <a:solidFill>
                      <a:srgbClr val="FFFFFF"/>
                    </a:solidFill>
                    <a:latin typeface="Tahoma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 bwMode="auto">
              <a:xfrm>
                <a:off x="2400300" y="4392087"/>
                <a:ext cx="5664200" cy="2372211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  <a:latin typeface="Tahoma" pitchFamily="-112" charset="0"/>
                </a:endParaRPr>
              </a:p>
            </p:txBody>
          </p:sp>
        </p:grpSp>
        <p:cxnSp>
          <p:nvCxnSpPr>
            <p:cNvPr id="22" name="Straight Connector 21"/>
            <p:cNvCxnSpPr>
              <a:cxnSpLocks noChangeAspect="1"/>
            </p:cNvCxnSpPr>
            <p:nvPr/>
          </p:nvCxnSpPr>
          <p:spPr bwMode="auto">
            <a:xfrm rot="6060000" flipH="1" flipV="1">
              <a:off x="4574185" y="6556111"/>
              <a:ext cx="199139" cy="1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cxnSpLocks noChangeAspect="1"/>
            </p:cNvCxnSpPr>
            <p:nvPr/>
          </p:nvCxnSpPr>
          <p:spPr bwMode="auto">
            <a:xfrm rot="6060000" flipH="1" flipV="1">
              <a:off x="7164204" y="6525467"/>
              <a:ext cx="199139" cy="1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094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665813"/>
            <a:ext cx="3204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is 2-player?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36221" y="3371910"/>
            <a:ext cx="2409359" cy="1156156"/>
            <a:chOff x="1136221" y="3371910"/>
            <a:chExt cx="2409359" cy="1156156"/>
          </a:xfrm>
        </p:grpSpPr>
        <p:cxnSp>
          <p:nvCxnSpPr>
            <p:cNvPr id="6" name="Straight Arrow Connector 5"/>
            <p:cNvCxnSpPr/>
            <p:nvPr/>
          </p:nvCxnSpPr>
          <p:spPr bwMode="auto">
            <a:xfrm rot="5400000">
              <a:off x="2193955" y="3451255"/>
              <a:ext cx="793690" cy="635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1136221" y="4158734"/>
              <a:ext cx="2409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for guessing the support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22321" y="3442276"/>
            <a:ext cx="1851789" cy="1181556"/>
            <a:chOff x="4222321" y="3442276"/>
            <a:chExt cx="1851789" cy="1181556"/>
          </a:xfrm>
        </p:grpSpPr>
        <p:cxnSp>
          <p:nvCxnSpPr>
            <p:cNvPr id="9" name="Straight Arrow Connector 8"/>
            <p:cNvCxnSpPr/>
            <p:nvPr/>
          </p:nvCxnSpPr>
          <p:spPr bwMode="auto">
            <a:xfrm rot="16200000" flipH="1">
              <a:off x="4562505" y="3540671"/>
              <a:ext cx="793690" cy="5969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4222321" y="4254500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for solving the LP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11300" y="2654300"/>
            <a:ext cx="3746500" cy="1066800"/>
            <a:chOff x="1511300" y="2654300"/>
            <a:chExt cx="3746500" cy="1066800"/>
          </a:xfrm>
        </p:grpSpPr>
        <p:sp>
          <p:nvSpPr>
            <p:cNvPr id="12" name="TextBox 11"/>
            <p:cNvSpPr txBox="1"/>
            <p:nvPr/>
          </p:nvSpPr>
          <p:spPr>
            <a:xfrm>
              <a:off x="1511300" y="2971800"/>
              <a:ext cx="1139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Runtime: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00" y="2654300"/>
              <a:ext cx="2768600" cy="10668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753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Support Enumeration Algorithms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092200"/>
            <a:ext cx="86637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How better would my life be if I knew the support of the Nash equilibrium?</a:t>
            </a:r>
            <a:endParaRPr lang="en-US" sz="2200" i="1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665813"/>
            <a:ext cx="33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 … and the game </a:t>
            </a:r>
            <a:r>
              <a:rPr lang="en-US" sz="2000" smtClean="0">
                <a:solidFill>
                  <a:srgbClr val="49B1FF"/>
                </a:solidFill>
                <a:latin typeface="Times New Roman"/>
                <a:cs typeface="Times New Roman"/>
              </a:rPr>
              <a:t>is </a:t>
            </a:r>
            <a:r>
              <a:rPr lang="en-US" sz="2000" smtClean="0">
                <a:solidFill>
                  <a:srgbClr val="49B1FF"/>
                </a:solidFill>
                <a:latin typeface="Times New Roman"/>
                <a:cs typeface="Times New Roman"/>
              </a:rPr>
              <a:t>separable?</a:t>
            </a:r>
            <a:endParaRPr lang="en-US" sz="2000" dirty="0">
              <a:solidFill>
                <a:srgbClr val="49B1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3438555"/>
            <a:ext cx="4839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can do this with Linear Programming too!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02044" y="2120900"/>
            <a:ext cx="6117992" cy="762000"/>
            <a:chOff x="1302044" y="2120900"/>
            <a:chExt cx="6117992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1302044" y="2259568"/>
              <a:ext cx="8833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input:</a:t>
              </a:r>
              <a:endParaRPr lang="en-US" sz="2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57871" y="2120900"/>
              <a:ext cx="5162165" cy="762000"/>
              <a:chOff x="2257871" y="2743200"/>
              <a:chExt cx="5162165" cy="76200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257871" y="2881868"/>
                <a:ext cx="51621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FFFF"/>
                    </a:solidFill>
                    <a:latin typeface="Times New Roman"/>
                    <a:cs typeface="Times New Roman"/>
                  </a:rPr>
                  <a:t>the support         of every node      at equilibrium</a:t>
                </a:r>
                <a:endParaRPr lang="en-US" sz="2000" dirty="0">
                  <a:solidFill>
                    <a:srgbClr val="FFFFFF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0" name="Picture 9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8200" y="2743200"/>
                <a:ext cx="787400" cy="762000"/>
              </a:xfrm>
              <a:prstGeom prst="rect">
                <a:avLst/>
              </a:prstGeom>
            </p:spPr>
          </p:pic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1300" y="2768600"/>
                <a:ext cx="660400" cy="6604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302044" y="2806700"/>
            <a:ext cx="5919551" cy="400110"/>
            <a:chOff x="1302044" y="2806700"/>
            <a:chExt cx="5919551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1302044" y="2806700"/>
              <a:ext cx="8120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goal:</a:t>
              </a:r>
              <a:endParaRPr lang="en-US" sz="2000" i="1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36186" y="2806700"/>
              <a:ext cx="498540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recover the Nash equilibrium with that support</a:t>
              </a:r>
              <a:endParaRPr lang="en-US" sz="2000" dirty="0">
                <a:solidFill>
                  <a:srgbClr val="FFFFFF"/>
                </a:solidFill>
                <a:latin typeface="Tahoma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7999" y="4066113"/>
            <a:ext cx="6713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idea of why this is possible is similar to the 2-player case:</a:t>
            </a:r>
            <a:endParaRPr lang="en-US" sz="20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13068" y="4482068"/>
            <a:ext cx="6713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the expected payoff  of a node from a given pure strategy  is linear in the mixed strategies of the other players;</a:t>
            </a:r>
            <a:endParaRPr lang="en-US" sz="2000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13068" y="5189954"/>
            <a:ext cx="6713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hence, once the support is known, the equilibrium conditions correspond to linear equations and inequalities.</a:t>
            </a:r>
            <a:endParaRPr lang="en-US" sz="2000" dirty="0">
              <a:solidFill>
                <a:srgbClr val="FFFFFF"/>
              </a:solidFill>
              <a:latin typeface="Tahom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3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NASH, BROUWER and SPERNER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999" y="1803400"/>
            <a:ext cx="728435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We informally define three computational problems:</a:t>
            </a:r>
          </a:p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NASH: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Nash equilibrium in a n player game.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BROUWER</a:t>
            </a: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find a 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appx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-) fixed point x for a continuous function f().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SPERNER</a:t>
            </a:r>
            <a:r>
              <a:rPr lang="en-US" sz="20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: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find a trichromatic triangle (panchromatic simplex) given a legal coloring.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60360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" y="-1651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Rationality of </a:t>
            </a:r>
            <a:r>
              <a:rPr lang="en-US" sz="3600" dirty="0" err="1" smtClean="0"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Equilibria</a:t>
            </a:r>
            <a:endParaRPr lang="en-US" sz="3600" dirty="0">
              <a:effectLst/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092200"/>
            <a:ext cx="8153400" cy="1933039"/>
            <a:chOff x="304800" y="1092200"/>
            <a:chExt cx="8153400" cy="1933039"/>
          </a:xfrm>
        </p:grpSpPr>
        <p:sp>
          <p:nvSpPr>
            <p:cNvPr id="4" name="TextBox 3"/>
            <p:cNvSpPr txBox="1"/>
            <p:nvPr/>
          </p:nvSpPr>
          <p:spPr>
            <a:xfrm>
              <a:off x="304800" y="1092200"/>
              <a:ext cx="295902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Important Observation:</a:t>
              </a:r>
              <a:endParaRPr lang="en-US" sz="2200" i="1" dirty="0">
                <a:solidFill>
                  <a:srgbClr val="49B1FF"/>
                </a:solidFill>
                <a:latin typeface="Tahoma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51068" y="1701800"/>
              <a:ext cx="770713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The correctness of the support enumeration algorithm implies that in 2-player games and in </a:t>
              </a:r>
              <a:r>
                <a:rPr lang="en-US" sz="2000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polymatrix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games there always exists an equilibrium in rational numbers, and with description complexity polynomial in the description of the game!</a:t>
              </a:r>
              <a:endParaRPr lang="en-US" sz="2000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7533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28600" y="1295400"/>
            <a:ext cx="8102600" cy="2500650"/>
            <a:chOff x="228600" y="1447800"/>
            <a:chExt cx="8102600" cy="2500650"/>
          </a:xfrm>
        </p:grpSpPr>
        <p:sp>
          <p:nvSpPr>
            <p:cNvPr id="110599" name="Rectangle 13"/>
            <p:cNvSpPr>
              <a:spLocks noChangeArrowheads="1"/>
            </p:cNvSpPr>
            <p:nvPr/>
          </p:nvSpPr>
          <p:spPr bwMode="auto">
            <a:xfrm>
              <a:off x="228600" y="1447800"/>
              <a:ext cx="51784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CC"/>
                  </a:solidFill>
                  <a:latin typeface="Times" pitchFamily="-110" charset="0"/>
                </a:rPr>
                <a:t>Theorem [Lipton, </a:t>
              </a:r>
              <a:r>
                <a:rPr lang="en-US" sz="2400" dirty="0" err="1">
                  <a:solidFill>
                    <a:srgbClr val="FFFFCC"/>
                  </a:solidFill>
                  <a:latin typeface="Times" pitchFamily="-110" charset="0"/>
                </a:rPr>
                <a:t>Markakis</a:t>
              </a:r>
              <a:r>
                <a:rPr lang="en-US" sz="2400" dirty="0">
                  <a:solidFill>
                    <a:srgbClr val="FFFFCC"/>
                  </a:solidFill>
                  <a:latin typeface="Times" pitchFamily="-110" charset="0"/>
                </a:rPr>
                <a:t>, Mehta ’03]: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4200" y="1860550"/>
              <a:ext cx="7747000" cy="2087900"/>
              <a:chOff x="584200" y="1835150"/>
              <a:chExt cx="7747000" cy="208790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84200" y="1835150"/>
                <a:ext cx="7747000" cy="1592600"/>
                <a:chOff x="457200" y="1809750"/>
                <a:chExt cx="8686800" cy="159260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457200" y="1955800"/>
                  <a:ext cx="8686800" cy="1446550"/>
                  <a:chOff x="457200" y="2057400"/>
                  <a:chExt cx="8686800" cy="1446550"/>
                </a:xfrm>
              </p:grpSpPr>
              <p:sp>
                <p:nvSpPr>
                  <p:cNvPr id="30106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457200" y="2057400"/>
                    <a:ext cx="8686800" cy="14465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For 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all           and any 2-player game with at most </a:t>
                    </a:r>
                    <a:r>
                      <a:rPr lang="en-US" sz="2200" i="1" dirty="0" err="1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n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strategies per player and payoff entries in [0,1], </a:t>
                    </a: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there exists 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an    -</a:t>
                    </a:r>
                    <a:r>
                      <a:rPr lang="en-US" sz="2200" dirty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approximate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Nash equilibrium in which each player’s strategy is uniform on a </a:t>
                    </a:r>
                    <a:r>
                      <a:rPr lang="en-US" sz="2200" dirty="0" err="1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multiset</a:t>
                    </a:r>
                    <a:r>
                      <a:rPr lang="en-US" sz="220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  <a:sym typeface="Symbol" pitchFamily="-110" charset="2"/>
                      </a:rPr>
                      <a:t> of their pure strategies of size</a:t>
                    </a:r>
                    <a:endParaRPr lang="en-US" sz="2200" dirty="0">
                      <a:solidFill>
                        <a:srgbClr val="FFFFFF"/>
                      </a:solidFill>
                      <a:latin typeface="Times New Roman"/>
                      <a:cs typeface="Times New Roman"/>
                      <a:sym typeface="Symbol" pitchFamily="-110" charset="2"/>
                    </a:endParaRPr>
                  </a:p>
                </p:txBody>
              </p:sp>
              <p:pic>
                <p:nvPicPr>
                  <p:cNvPr id="38" name="Picture 37" descr="latex-image-1.pdf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531335" y="2286000"/>
                    <a:ext cx="647700" cy="6731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 descr="latex-image-1.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2706" y="1809750"/>
                  <a:ext cx="1143000" cy="749300"/>
                </a:xfrm>
                <a:prstGeom prst="rect">
                  <a:avLst/>
                </a:prstGeom>
              </p:spPr>
            </p:pic>
          </p:grpSp>
          <p:pic>
            <p:nvPicPr>
              <p:cNvPr id="43" name="Picture 42" descr="latex-image-1.pdf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27600" y="2805450"/>
                <a:ext cx="1955800" cy="1117600"/>
              </a:xfrm>
              <a:prstGeom prst="rect">
                <a:avLst/>
              </a:prstGeom>
            </p:spPr>
          </p:pic>
        </p:grpSp>
      </p:grpSp>
      <p:sp>
        <p:nvSpPr>
          <p:cNvPr id="47" name="TextBox 46"/>
          <p:cNvSpPr txBox="1"/>
          <p:nvPr/>
        </p:nvSpPr>
        <p:spPr>
          <a:xfrm>
            <a:off x="571500" y="4368800"/>
            <a:ext cx="6274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By Nash’s theorem, there exists a Nash equilibrium (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sz="20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71500" y="4724400"/>
            <a:ext cx="8476324" cy="838200"/>
            <a:chOff x="762000" y="4864100"/>
            <a:chExt cx="8476324" cy="838200"/>
          </a:xfrm>
        </p:grpSpPr>
        <p:sp>
          <p:nvSpPr>
            <p:cNvPr id="48" name="TextBox 47"/>
            <p:cNvSpPr txBox="1"/>
            <p:nvPr/>
          </p:nvSpPr>
          <p:spPr>
            <a:xfrm>
              <a:off x="762000" y="5061010"/>
              <a:ext cx="84763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- Suppose we take                               samples from </a:t>
              </a:r>
              <a:r>
                <a:rPr lang="en-US" sz="20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x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, viewing it as a distribution.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50" name="Picture 49" descr="latex-image-1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40000" y="4864100"/>
              <a:ext cx="2311400" cy="83820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1143000" y="5194300"/>
            <a:ext cx="5750244" cy="711200"/>
            <a:chOff x="1143000" y="5334000"/>
            <a:chExt cx="5750244" cy="711200"/>
          </a:xfrm>
        </p:grpSpPr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43000" y="5334000"/>
              <a:ext cx="736600" cy="71120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1689100" y="5492234"/>
              <a:ext cx="5204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: uniform distribution over the sampled pure strategies</a:t>
              </a:r>
              <a:endParaRPr lang="en-US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71500" y="5588000"/>
            <a:ext cx="5429692" cy="762000"/>
            <a:chOff x="571500" y="5702300"/>
            <a:chExt cx="5429692" cy="762000"/>
          </a:xfrm>
        </p:grpSpPr>
        <p:sp>
          <p:nvSpPr>
            <p:cNvPr id="54" name="TextBox 53"/>
            <p:cNvSpPr txBox="1"/>
            <p:nvPr/>
          </p:nvSpPr>
          <p:spPr>
            <a:xfrm>
              <a:off x="571500" y="5861566"/>
              <a:ext cx="54296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- Similarly, define          by taking </a:t>
              </a:r>
              <a:r>
                <a:rPr lang="en-US" sz="20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samples from </a:t>
              </a:r>
              <a:r>
                <a:rPr lang="en-US" sz="2000" i="1" dirty="0" err="1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y</a:t>
              </a:r>
              <a:r>
                <a:rPr lang="en-US" sz="2000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.</a:t>
              </a:r>
              <a:endParaRPr lang="en-US" sz="2000" dirty="0">
                <a:solidFill>
                  <a:srgbClr val="FFFFFF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55" name="Picture 54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51100" y="5702300"/>
              <a:ext cx="711200" cy="762000"/>
            </a:xfrm>
            <a:prstGeom prst="rect">
              <a:avLst/>
            </a:prstGeom>
          </p:spPr>
        </p:pic>
      </p:grpSp>
      <p:sp>
        <p:nvSpPr>
          <p:cNvPr id="58" name="Rectangle 57"/>
          <p:cNvSpPr/>
          <p:nvPr/>
        </p:nvSpPr>
        <p:spPr>
          <a:xfrm>
            <a:off x="588562" y="6254234"/>
            <a:ext cx="864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Claim:                      </a:t>
            </a:r>
            <a:endParaRPr lang="en-US" b="1" dirty="0">
              <a:solidFill>
                <a:srgbClr val="FFFFFF"/>
              </a:solidFill>
              <a:latin typeface="Tahoma"/>
            </a:endParaRPr>
          </a:p>
        </p:txBody>
      </p:sp>
      <p:pic>
        <p:nvPicPr>
          <p:cNvPr id="60" name="Picture 59" descr="latex-image-1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4600" y="5905500"/>
            <a:ext cx="7569200" cy="10668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28600" y="3797300"/>
            <a:ext cx="3479540" cy="461665"/>
            <a:chOff x="228600" y="3797300"/>
            <a:chExt cx="3479540" cy="461665"/>
          </a:xfrm>
        </p:grpSpPr>
        <p:sp>
          <p:nvSpPr>
            <p:cNvPr id="46" name="Rectangle 13"/>
            <p:cNvSpPr>
              <a:spLocks noChangeArrowheads="1"/>
            </p:cNvSpPr>
            <p:nvPr/>
          </p:nvSpPr>
          <p:spPr bwMode="auto">
            <a:xfrm>
              <a:off x="228600" y="3797300"/>
              <a:ext cx="15436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CC"/>
                  </a:solidFill>
                  <a:latin typeface="Times" pitchFamily="-110" charset="0"/>
                </a:rPr>
                <a:t>Proof idea:</a:t>
              </a:r>
              <a:endParaRPr lang="en-US" sz="2400" dirty="0">
                <a:solidFill>
                  <a:srgbClr val="FFFFCC"/>
                </a:solidFill>
                <a:latin typeface="Times" pitchFamily="-110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32745" y="3851533"/>
              <a:ext cx="2075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FFCC"/>
                  </a:solidFill>
                  <a:latin typeface="Times" pitchFamily="-110" charset="0"/>
                </a:rPr>
                <a:t>(of a stronger claim)</a:t>
              </a:r>
              <a:endParaRPr lang="en-US" dirty="0">
                <a:solidFill>
                  <a:srgbClr val="FFFFFF"/>
                </a:solidFill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700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2600" y="1905000"/>
            <a:ext cx="7185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Lemma: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With probability at least 1-4/n the following are satisfied:</a:t>
            </a:r>
          </a:p>
          <a:p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2273300"/>
            <a:ext cx="4546600" cy="8382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000" y="2755900"/>
            <a:ext cx="4851400" cy="8382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82600" y="3859768"/>
            <a:ext cx="2477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Proof: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Chernoff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bounds.</a:t>
            </a:r>
            <a:endParaRPr lang="en-US" dirty="0">
              <a:solidFill>
                <a:srgbClr val="FFFFFF"/>
              </a:solidFill>
              <a:latin typeface="Tahom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625" y="1524000"/>
            <a:ext cx="307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Suffices to show the following: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095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Computation of Approximate </a:t>
            </a:r>
            <a:r>
              <a:rPr lang="en-US" sz="3600" dirty="0" err="1" smtClean="0">
                <a:effectLst/>
                <a:latin typeface="Times" pitchFamily="-110" charset="0"/>
                <a:ea typeface="ＭＳ Ｐゴシック" pitchFamily="-110" charset="-128"/>
                <a:cs typeface="ＭＳ Ｐゴシック" pitchFamily="-110" charset="-128"/>
              </a:rPr>
              <a:t>Equilibria</a:t>
            </a:r>
            <a:endParaRPr lang="en-US" sz="3600" dirty="0">
              <a:effectLst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22288" y="1790700"/>
            <a:ext cx="8131849" cy="2133600"/>
            <a:chOff x="522288" y="1790700"/>
            <a:chExt cx="8131849" cy="2133600"/>
          </a:xfrm>
        </p:grpSpPr>
        <p:grpSp>
          <p:nvGrpSpPr>
            <p:cNvPr id="39" name="Group 38"/>
            <p:cNvGrpSpPr/>
            <p:nvPr/>
          </p:nvGrpSpPr>
          <p:grpSpPr>
            <a:xfrm>
              <a:off x="522288" y="1790700"/>
              <a:ext cx="3810000" cy="2133600"/>
              <a:chOff x="228600" y="3124200"/>
              <a:chExt cx="3810000" cy="2133600"/>
            </a:xfrm>
          </p:grpSpPr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228600" y="3124200"/>
                <a:ext cx="3810000" cy="21336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914400" y="3581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9906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1360488" y="35814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3" name="Oval 12"/>
              <p:cNvSpPr>
                <a:spLocks noChangeArrowheads="1"/>
              </p:cNvSpPr>
              <p:nvPr/>
            </p:nvSpPr>
            <p:spPr bwMode="auto">
              <a:xfrm>
                <a:off x="598488" y="3886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4" name="Oval 13"/>
              <p:cNvSpPr>
                <a:spLocks noChangeArrowheads="1"/>
              </p:cNvSpPr>
              <p:nvPr/>
            </p:nvSpPr>
            <p:spPr bwMode="auto">
              <a:xfrm>
                <a:off x="762000" y="4343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131888" y="4419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14478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131888" y="4800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1676400" y="4495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817688" y="3657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893888" y="32766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905000" y="4114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2655888" y="3733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2427288" y="4495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036888" y="3733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2808288" y="41910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2274888" y="3505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2286000" y="39624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2046288" y="46482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1741488" y="4876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>
                <a:off x="3276600" y="4114800"/>
                <a:ext cx="163513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1" name="Oval 30"/>
              <p:cNvSpPr>
                <a:spLocks noChangeArrowheads="1"/>
              </p:cNvSpPr>
              <p:nvPr/>
            </p:nvSpPr>
            <p:spPr bwMode="auto">
              <a:xfrm>
                <a:off x="3265488" y="44958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808288" y="4572000"/>
                <a:ext cx="163512" cy="152400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ahoma"/>
                </a:endParaRPr>
              </a:p>
            </p:txBody>
          </p:sp>
        </p:grp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86300" y="1943100"/>
              <a:ext cx="1016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i="1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set      </a:t>
              </a:r>
              <a:r>
                <a:rPr lang="en-US" sz="2200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:</a:t>
              </a:r>
            </a:p>
          </p:txBody>
        </p:sp>
        <p:pic>
          <p:nvPicPr>
            <p:cNvPr id="40" name="Picture 39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7600" y="1803400"/>
              <a:ext cx="787400" cy="787400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5702300" y="1954768"/>
              <a:ext cx="2951837" cy="1144032"/>
              <a:chOff x="5702300" y="1992868"/>
              <a:chExt cx="2951837" cy="1144032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5702300" y="1992868"/>
                <a:ext cx="295183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i="1" dirty="0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every point is a pair of mixed strategies that are uniform on a </a:t>
                </a:r>
                <a:r>
                  <a:rPr lang="en-US" i="1" dirty="0" err="1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multiset</a:t>
                </a:r>
                <a:r>
                  <a:rPr lang="en-US" i="1" dirty="0" smtClean="0">
                    <a:solidFill>
                      <a:srgbClr val="FFFFFF"/>
                    </a:solidFill>
                    <a:latin typeface="Times" pitchFamily="-110" charset="0"/>
                    <a:sym typeface="Symbol" pitchFamily="-110" charset="2"/>
                  </a:rPr>
                  <a:t> of size  </a:t>
                </a:r>
              </a:p>
            </p:txBody>
          </p:sp>
          <p:pic>
            <p:nvPicPr>
              <p:cNvPr id="42" name="Picture 41" descr="latex-image-1.pd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9362" y="2387600"/>
                <a:ext cx="1311275" cy="749300"/>
              </a:xfrm>
              <a:prstGeom prst="rect">
                <a:avLst/>
              </a:prstGeom>
            </p:spPr>
          </p:pic>
        </p:grpSp>
      </p:grpSp>
      <p:grpSp>
        <p:nvGrpSpPr>
          <p:cNvPr id="53" name="Group 52"/>
          <p:cNvGrpSpPr/>
          <p:nvPr/>
        </p:nvGrpSpPr>
        <p:grpSpPr>
          <a:xfrm>
            <a:off x="4498975" y="3251200"/>
            <a:ext cx="4343400" cy="1551604"/>
            <a:chOff x="4498975" y="3251200"/>
            <a:chExt cx="4343400" cy="1551604"/>
          </a:xfrm>
        </p:grpSpPr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8650" y="3746500"/>
              <a:ext cx="1879600" cy="1056304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4498975" y="3251200"/>
              <a:ext cx="4343400" cy="860286"/>
              <a:chOff x="4498975" y="3251200"/>
              <a:chExt cx="4343400" cy="860286"/>
            </a:xfrm>
          </p:grpSpPr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4498975" y="3403600"/>
                <a:ext cx="4343400" cy="707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FFFFFF"/>
                    </a:solidFill>
                    <a:latin typeface="Times New Roman"/>
                    <a:cs typeface="Times New Roman"/>
                    <a:sym typeface="Symbol" pitchFamily="-110" charset="2"/>
                  </a:rPr>
                  <a:t>Random sampling from       takes expected time</a:t>
                </a:r>
              </a:p>
            </p:txBody>
          </p: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0850" y="3251200"/>
                <a:ext cx="787400" cy="787400"/>
              </a:xfrm>
              <a:prstGeom prst="rect">
                <a:avLst/>
              </a:prstGeom>
            </p:spPr>
          </p:pic>
        </p:grpSp>
      </p:grpSp>
      <p:grpSp>
        <p:nvGrpSpPr>
          <p:cNvPr id="47" name="Group 46"/>
          <p:cNvGrpSpPr/>
          <p:nvPr/>
        </p:nvGrpSpPr>
        <p:grpSpPr>
          <a:xfrm>
            <a:off x="123825" y="4599483"/>
            <a:ext cx="8842375" cy="787400"/>
            <a:chOff x="301625" y="5082083"/>
            <a:chExt cx="8842375" cy="787400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301625" y="5242718"/>
              <a:ext cx="88423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Oblivious Algorithm</a:t>
              </a:r>
              <a:r>
                <a:rPr lang="en-US" sz="2200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:</a:t>
              </a:r>
              <a:r>
                <a:rPr lang="en-US" sz="2200" dirty="0" smtClean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 set       does not depend on the game we are solving.</a:t>
              </a:r>
            </a:p>
          </p:txBody>
        </p:sp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6588" y="5082083"/>
              <a:ext cx="787400" cy="7874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127000" y="5499100"/>
            <a:ext cx="8305800" cy="919730"/>
            <a:chOff x="76200" y="5499100"/>
            <a:chExt cx="8305800" cy="919730"/>
          </a:xfrm>
        </p:grpSpPr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76200" y="5499100"/>
              <a:ext cx="83058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200" b="1" dirty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Theorem</a:t>
              </a:r>
              <a:r>
                <a:rPr lang="en-US" sz="2200" dirty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 [</a:t>
              </a:r>
              <a:r>
                <a:rPr lang="en-US" sz="2200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Daskalakis-Papadimitriou </a:t>
              </a:r>
              <a:r>
                <a:rPr lang="en-US" sz="2200" dirty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’</a:t>
              </a:r>
              <a:r>
                <a:rPr lang="en-US" sz="2200" dirty="0" smtClean="0">
                  <a:solidFill>
                    <a:srgbClr val="FFFFCC"/>
                  </a:solidFill>
                  <a:latin typeface="Times" pitchFamily="-110" charset="0"/>
                  <a:sym typeface="Symbol" pitchFamily="-110" charset="2"/>
                </a:rPr>
                <a:t>09]</a:t>
              </a:r>
              <a:r>
                <a:rPr lang="en-US" sz="2200" dirty="0" smtClean="0">
                  <a:solidFill>
                    <a:srgbClr val="BDEAC9"/>
                  </a:solidFill>
                  <a:latin typeface="Times" pitchFamily="-110" charset="0"/>
                  <a:sym typeface="Symbol" pitchFamily="-110" charset="2"/>
                </a:rPr>
                <a:t> </a:t>
              </a:r>
              <a:r>
                <a:rPr lang="en-US" sz="2200" dirty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:</a:t>
              </a:r>
              <a:r>
                <a:rPr lang="en-US" sz="2200" i="1" dirty="0">
                  <a:solidFill>
                    <a:srgbClr val="FFFFFF"/>
                  </a:solidFill>
                  <a:latin typeface="Times" pitchFamily="-110" charset="0"/>
                  <a:sym typeface="Symbol" pitchFamily="-110" charset="2"/>
                </a:rPr>
                <a:t> Any oblivious algorithm for general games runs in expected time</a:t>
              </a:r>
              <a:endParaRPr lang="en-US" sz="2200" dirty="0">
                <a:solidFill>
                  <a:srgbClr val="FFFFFF"/>
                </a:solidFill>
                <a:latin typeface="Times" pitchFamily="-110" charset="0"/>
                <a:sym typeface="Symbol" pitchFamily="-110" charset="2"/>
              </a:endParaRPr>
            </a:p>
          </p:txBody>
        </p:sp>
        <p:pic>
          <p:nvPicPr>
            <p:cNvPr id="49" name="Picture 20" descr="latex-image-1.pd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4569" y="5937948"/>
              <a:ext cx="1945481" cy="480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9603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Function NP (FNP)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8034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search problem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defined by a relation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40000" y="2325132"/>
            <a:ext cx="427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a solution to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3299599"/>
            <a:ext cx="779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belongs to FNP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an efficient algorithm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a polynomial function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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such that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35985" y="4712037"/>
            <a:ext cx="7503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if 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s.t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		</a:t>
            </a:r>
            <a:r>
              <a:rPr lang="en-US" dirty="0" err="1" smtClean="0">
                <a:solidFill>
                  <a:schemeClr val="bg1"/>
                </a:solidFill>
                <a:sym typeface="Symbol"/>
              </a:rPr>
              <a:t>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with 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 ≤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(|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|)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dirty="0" smtClean="0"/>
          </a:p>
          <a:p>
            <a:endParaRPr lang="en-US" i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3960" y="5739368"/>
            <a:ext cx="3086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Clearly,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SPERNER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335985" y="4154964"/>
            <a:ext cx="7350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if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  			</a:t>
            </a:r>
            <a:r>
              <a:rPr lang="en-US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		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45264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is called </a:t>
            </a:r>
            <a:r>
              <a:rPr lang="en-US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total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for all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exists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=1.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95282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  <p:bldP spid="20" grpId="0"/>
      <p:bldP spid="3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Reductions between Problems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000" y="1562100"/>
            <a:ext cx="779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polynomial-time reducible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to another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FNP, associated with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and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there exist efficiently computable functions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such 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483" y="2704068"/>
            <a:ext cx="403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f(x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is input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283" y="3506232"/>
            <a:ext cx="363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)=1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))=1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9283" y="3964464"/>
            <a:ext cx="388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i="1" dirty="0" smtClean="0">
                <a:solidFill>
                  <a:srgbClr val="FFFFFF"/>
                </a:solidFill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n-US" i="1" baseline="-25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x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)=0,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  <a:sym typeface="Symbol"/>
              </a:rPr>
              <a:t>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6746" y="3244334"/>
            <a:ext cx="46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(ii)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8000" y="5090636"/>
            <a:ext cx="4009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 search problem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is </a:t>
            </a:r>
            <a:r>
              <a:rPr lang="en-US" b="1" i="1" dirty="0" smtClean="0">
                <a:solidFill>
                  <a:srgbClr val="49B1FF"/>
                </a:solidFill>
                <a:latin typeface="Times New Roman"/>
                <a:cs typeface="Times New Roman"/>
              </a:rPr>
              <a:t>FNP-complete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iff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76815" y="597140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 is poly-time reducible to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ea typeface="Cambria"/>
                <a:cs typeface="Times New Roman"/>
                <a:sym typeface="Symbol"/>
              </a:rPr>
              <a:t>,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 all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L’</a:t>
            </a:r>
            <a:r>
              <a:rPr lang="en-US" sz="1400" dirty="0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76815" y="5602069"/>
            <a:ext cx="985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L </a:t>
            </a:r>
            <a:r>
              <a:rPr lang="en-US" sz="1400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6600" y="5259913"/>
            <a:ext cx="107057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e.g. SAT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164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21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Our Reductions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(intuitively)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1255" y="1241279"/>
            <a:ext cx="9528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rgbClr val="49B1FF"/>
                </a:solidFill>
                <a:latin typeface="Times New Roman"/>
                <a:cs typeface="Times New Roman"/>
              </a:rPr>
              <a:t>NASH</a:t>
            </a:r>
            <a:endParaRPr lang="en-US" sz="2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41600" y="1241279"/>
            <a:ext cx="2252983" cy="430887"/>
            <a:chOff x="2641600" y="1622279"/>
            <a:chExt cx="2252983" cy="430887"/>
          </a:xfrm>
        </p:grpSpPr>
        <p:sp>
          <p:nvSpPr>
            <p:cNvPr id="16" name="Rectangle 15"/>
            <p:cNvSpPr/>
            <p:nvPr/>
          </p:nvSpPr>
          <p:spPr>
            <a:xfrm>
              <a:off x="3299274" y="1622279"/>
              <a:ext cx="159530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BROUWER</a:t>
              </a:r>
              <a:endParaRPr lang="en-US" sz="22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641600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82366" y="1241279"/>
            <a:ext cx="2065638" cy="430887"/>
            <a:chOff x="4982366" y="1622279"/>
            <a:chExt cx="2065638" cy="430887"/>
          </a:xfrm>
        </p:grpSpPr>
        <p:sp>
          <p:nvSpPr>
            <p:cNvPr id="17" name="Rectangle 16"/>
            <p:cNvSpPr/>
            <p:nvPr/>
          </p:nvSpPr>
          <p:spPr>
            <a:xfrm>
              <a:off x="5619408" y="1622279"/>
              <a:ext cx="142859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49B1FF"/>
                  </a:solidFill>
                  <a:latin typeface="Times New Roman"/>
                  <a:cs typeface="Times New Roman"/>
                </a:rPr>
                <a:t>SPERNER</a:t>
              </a:r>
              <a:endParaRPr lang="en-US" sz="2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982366" y="1696878"/>
              <a:ext cx="495300" cy="194734"/>
            </a:xfrm>
            <a:custGeom>
              <a:avLst/>
              <a:gdLst>
                <a:gd name="connsiteX0" fmla="*/ 0 w 495300"/>
                <a:gd name="connsiteY0" fmla="*/ 122767 h 194734"/>
                <a:gd name="connsiteX1" fmla="*/ 177800 w 495300"/>
                <a:gd name="connsiteY1" fmla="*/ 8467 h 194734"/>
                <a:gd name="connsiteX2" fmla="*/ 304800 w 495300"/>
                <a:gd name="connsiteY2" fmla="*/ 173567 h 194734"/>
                <a:gd name="connsiteX3" fmla="*/ 495300 w 495300"/>
                <a:gd name="connsiteY3" fmla="*/ 135467 h 194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194734">
                  <a:moveTo>
                    <a:pt x="0" y="122767"/>
                  </a:moveTo>
                  <a:cubicBezTo>
                    <a:pt x="63500" y="61383"/>
                    <a:pt x="127000" y="0"/>
                    <a:pt x="177800" y="8467"/>
                  </a:cubicBezTo>
                  <a:cubicBezTo>
                    <a:pt x="228600" y="16934"/>
                    <a:pt x="251883" y="152400"/>
                    <a:pt x="304800" y="173567"/>
                  </a:cubicBezTo>
                  <a:cubicBezTo>
                    <a:pt x="357717" y="194734"/>
                    <a:pt x="495300" y="135467"/>
                    <a:pt x="495300" y="135467"/>
                  </a:cubicBezTo>
                </a:path>
              </a:pathLst>
            </a:custGeom>
            <a:ln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23302" y="1688468"/>
            <a:ext cx="4009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both Reductions are polynomial-time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800" y="2284455"/>
            <a:ext cx="3803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 then SPERNER  FNP-complete?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76" y="2781300"/>
            <a:ext cx="824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With our current notion of reduction the answer is no, because SPERNER always has a solution, while a SAT instance may not have a solution;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76" y="3614364"/>
            <a:ext cx="824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To attempt an answer to this question we need to </a:t>
            </a:r>
            <a:r>
              <a:rPr lang="en-US" dirty="0" smtClean="0">
                <a:solidFill>
                  <a:srgbClr val="49B1FF"/>
                </a:solidFill>
                <a:latin typeface="Times New Roman"/>
                <a:cs typeface="Times New Roman"/>
              </a:rPr>
              <a:t>update our notion of reduction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. Suppose we try the following: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we require that a solution to SPERNER informs us about whether the SAT instance is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satisfiable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or not, and provides us with a solution to the SAT instance in the ``yes’’ case;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68143" y="1241279"/>
            <a:ext cx="9296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ambria"/>
                <a:ea typeface="Cambria"/>
                <a:cs typeface="Times New Roman"/>
                <a:sym typeface="Symbol"/>
              </a:rPr>
              <a:t>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FNP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876300" y="4847929"/>
            <a:ext cx="8267700" cy="1343166"/>
            <a:chOff x="863600" y="4843502"/>
            <a:chExt cx="8267700" cy="1484069"/>
          </a:xfrm>
        </p:grpSpPr>
        <p:sp>
          <p:nvSpPr>
            <p:cNvPr id="31" name="Rectangle 30"/>
            <p:cNvSpPr/>
            <p:nvPr/>
          </p:nvSpPr>
          <p:spPr>
            <a:xfrm>
              <a:off x="1056949" y="4843502"/>
              <a:ext cx="8074351" cy="1326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but if such a reduction existed, it could be turned into a non-deterministic algorithm for checking “no” answers to SAT: guess the solution to SPERNER; this will inform you about whether the answer to the SAT instance is “yes” or “no”, leading to</a:t>
              </a:r>
              <a:b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FFFFFF"/>
                  </a:solidFill>
                  <a:latin typeface="Times New Roman"/>
                  <a:cs typeface="Times New Roman"/>
                </a:rPr>
                <a:t>                               …</a:t>
              </a:r>
              <a:endParaRPr lang="en-US" dirty="0"/>
            </a:p>
          </p:txBody>
        </p:sp>
        <p:pic>
          <p:nvPicPr>
            <p:cNvPr id="28" name="Picture 27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3600" y="5616371"/>
              <a:ext cx="2260600" cy="711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43494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 Complexity </a:t>
            </a:r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heory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of Total Searc</a:t>
            </a:r>
            <a:r>
              <a:rPr lang="en-US" sz="3600" noProof="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Problems 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2300" y="2232634"/>
            <a:ext cx="4914900" cy="38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 bwMode="auto">
          <a:xfrm rot="5400000">
            <a:off x="4826000" y="1308100"/>
            <a:ext cx="2171700" cy="1790700"/>
          </a:xfrm>
          <a:prstGeom prst="straightConnector1">
            <a:avLst/>
          </a:prstGeom>
          <a:solidFill>
            <a:srgbClr val="9966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807200" y="901700"/>
            <a:ext cx="39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??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0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917700"/>
            <a:ext cx="423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100-feet overview of our methodology: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0" y="2444690"/>
            <a:ext cx="82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1. identify the combinatorial argument of existence, responsible for making the problem total;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0" y="3254345"/>
            <a:ext cx="7024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2. define a complexity class inspired by the argument of existence;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0" y="3841690"/>
            <a:ext cx="8255000" cy="730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3. make sure that the complexity of the problem was captured as tightly as possible (via a completeness result).</a:t>
            </a:r>
            <a:endParaRPr lang="en-US" sz="2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Rectangle 143"/>
          <p:cNvSpPr txBox="1">
            <a:spLocks noRot="1" noChangeArrowheads="1"/>
          </p:cNvSpPr>
          <p:nvPr/>
        </p:nvSpPr>
        <p:spPr>
          <a:xfrm>
            <a:off x="76200" y="15240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A Complexity </a:t>
            </a:r>
            <a:r>
              <a:rPr lang="en-US" sz="360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T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heory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 of Total Searc</a:t>
            </a:r>
            <a:r>
              <a:rPr lang="en-US" sz="3600" noProof="0" dirty="0" smtClean="0">
                <a:solidFill>
                  <a:srgbClr val="FFFFCC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t>h 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Times New Roman" charset="0"/>
                <a:ea typeface="ＭＳ Ｐゴシック" charset="-128"/>
                <a:cs typeface="ＭＳ Ｐゴシック" charset="-128"/>
              </a:rPr>
              <a:t>Problems ?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50375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04799" y="1219200"/>
            <a:ext cx="8792309" cy="5207000"/>
            <a:chOff x="304799" y="1219200"/>
            <a:chExt cx="8792309" cy="5207000"/>
          </a:xfrm>
        </p:grpSpPr>
        <p:sp>
          <p:nvSpPr>
            <p:cNvPr id="202" name="Rounded Rectangle 201"/>
            <p:cNvSpPr/>
            <p:nvPr/>
          </p:nvSpPr>
          <p:spPr bwMode="auto">
            <a:xfrm>
              <a:off x="1447800" y="1219200"/>
              <a:ext cx="6248400" cy="5207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Text Box 19"/>
            <p:cNvSpPr txBox="1">
              <a:spLocks noChangeArrowheads="1"/>
            </p:cNvSpPr>
            <p:nvPr/>
          </p:nvSpPr>
          <p:spPr bwMode="auto">
            <a:xfrm>
              <a:off x="6934200" y="1282700"/>
              <a:ext cx="21629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Space of</a:t>
              </a:r>
              <a:r>
                <a:rPr lang="en-US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 Triangles</a:t>
              </a:r>
              <a:endParaRPr lang="en-US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2" name="Group 55"/>
            <p:cNvGrpSpPr>
              <a:grpSpLocks/>
            </p:cNvGrpSpPr>
            <p:nvPr/>
          </p:nvGrpSpPr>
          <p:grpSpPr bwMode="auto">
            <a:xfrm>
              <a:off x="2681288" y="2438399"/>
              <a:ext cx="1827456" cy="1735667"/>
              <a:chOff x="1689" y="1584"/>
              <a:chExt cx="1095" cy="960"/>
            </a:xfrm>
          </p:grpSpPr>
          <p:sp>
            <p:nvSpPr>
              <p:cNvPr id="122" name="Oval 5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2304" y="158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Oval 7"/>
              <p:cNvSpPr>
                <a:spLocks noChangeArrowheads="1"/>
              </p:cNvSpPr>
              <p:nvPr/>
            </p:nvSpPr>
            <p:spPr bwMode="auto">
              <a:xfrm>
                <a:off x="2688" y="18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Oval 8"/>
              <p:cNvSpPr>
                <a:spLocks noChangeArrowheads="1"/>
              </p:cNvSpPr>
              <p:nvPr/>
            </p:nvSpPr>
            <p:spPr bwMode="auto">
              <a:xfrm>
                <a:off x="2421" y="229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Line 9"/>
              <p:cNvSpPr>
                <a:spLocks noChangeShapeType="1"/>
              </p:cNvSpPr>
              <p:nvPr/>
            </p:nvSpPr>
            <p:spPr bwMode="auto">
              <a:xfrm flipV="1">
                <a:off x="1776" y="1632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Line 10"/>
              <p:cNvSpPr>
                <a:spLocks noChangeShapeType="1"/>
              </p:cNvSpPr>
              <p:nvPr/>
            </p:nvSpPr>
            <p:spPr bwMode="auto">
              <a:xfrm>
                <a:off x="2352" y="1632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Line 11"/>
              <p:cNvSpPr>
                <a:spLocks noChangeShapeType="1"/>
              </p:cNvSpPr>
              <p:nvPr/>
            </p:nvSpPr>
            <p:spPr bwMode="auto">
              <a:xfrm flipH="1">
                <a:off x="2496" y="1920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Oval 12"/>
              <p:cNvSpPr>
                <a:spLocks noChangeArrowheads="1"/>
              </p:cNvSpPr>
              <p:nvPr/>
            </p:nvSpPr>
            <p:spPr bwMode="auto">
              <a:xfrm>
                <a:off x="1689" y="2217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Oval 13"/>
              <p:cNvSpPr>
                <a:spLocks noChangeArrowheads="1"/>
              </p:cNvSpPr>
              <p:nvPr/>
            </p:nvSpPr>
            <p:spPr bwMode="auto">
              <a:xfrm>
                <a:off x="2016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Line 14"/>
              <p:cNvSpPr>
                <a:spLocks noChangeShapeType="1"/>
              </p:cNvSpPr>
              <p:nvPr/>
            </p:nvSpPr>
            <p:spPr bwMode="auto">
              <a:xfrm flipV="1">
                <a:off x="1728" y="1824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Line 15"/>
              <p:cNvSpPr>
                <a:spLocks noChangeShapeType="1"/>
              </p:cNvSpPr>
              <p:nvPr/>
            </p:nvSpPr>
            <p:spPr bwMode="auto">
              <a:xfrm flipH="1">
                <a:off x="2112" y="234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Line 16"/>
              <p:cNvSpPr>
                <a:spLocks noChangeShapeType="1"/>
              </p:cNvSpPr>
              <p:nvPr/>
            </p:nvSpPr>
            <p:spPr bwMode="auto">
              <a:xfrm flipH="1" flipV="1">
                <a:off x="1776" y="2304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4953000" y="1904999"/>
              <a:ext cx="1827457" cy="1735667"/>
              <a:chOff x="3225" y="1680"/>
              <a:chExt cx="1095" cy="960"/>
            </a:xfrm>
          </p:grpSpPr>
          <p:sp>
            <p:nvSpPr>
              <p:cNvPr id="158" name="Oval 17"/>
              <p:cNvSpPr>
                <a:spLocks noChangeArrowheads="1"/>
              </p:cNvSpPr>
              <p:nvPr/>
            </p:nvSpPr>
            <p:spPr bwMode="auto">
              <a:xfrm>
                <a:off x="3264" y="182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Oval 18"/>
              <p:cNvSpPr>
                <a:spLocks noChangeArrowheads="1"/>
              </p:cNvSpPr>
              <p:nvPr/>
            </p:nvSpPr>
            <p:spPr bwMode="auto">
              <a:xfrm>
                <a:off x="3840" y="168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Oval 19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Oval 20"/>
              <p:cNvSpPr>
                <a:spLocks noChangeArrowheads="1"/>
              </p:cNvSpPr>
              <p:nvPr/>
            </p:nvSpPr>
            <p:spPr bwMode="auto">
              <a:xfrm>
                <a:off x="3957" y="2391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Line 21"/>
              <p:cNvSpPr>
                <a:spLocks noChangeShapeType="1"/>
              </p:cNvSpPr>
              <p:nvPr/>
            </p:nvSpPr>
            <p:spPr bwMode="auto">
              <a:xfrm flipV="1">
                <a:off x="3312" y="1728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Line 22"/>
              <p:cNvSpPr>
                <a:spLocks noChangeShapeType="1"/>
              </p:cNvSpPr>
              <p:nvPr/>
            </p:nvSpPr>
            <p:spPr bwMode="auto">
              <a:xfrm>
                <a:off x="3888" y="1728"/>
                <a:ext cx="33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Line 23"/>
              <p:cNvSpPr>
                <a:spLocks noChangeShapeType="1"/>
              </p:cNvSpPr>
              <p:nvPr/>
            </p:nvSpPr>
            <p:spPr bwMode="auto">
              <a:xfrm flipH="1">
                <a:off x="4032" y="2016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Oval 24"/>
              <p:cNvSpPr>
                <a:spLocks noChangeArrowheads="1"/>
              </p:cNvSpPr>
              <p:nvPr/>
            </p:nvSpPr>
            <p:spPr bwMode="auto">
              <a:xfrm>
                <a:off x="3225" y="2313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Oval 25"/>
              <p:cNvSpPr>
                <a:spLocks noChangeArrowheads="1"/>
              </p:cNvSpPr>
              <p:nvPr/>
            </p:nvSpPr>
            <p:spPr bwMode="auto">
              <a:xfrm>
                <a:off x="3552" y="2544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48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 flipH="1">
                <a:off x="3648" y="2439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 flipH="1" flipV="1">
                <a:off x="3312" y="2400"/>
                <a:ext cx="279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0" name="Oval 29"/>
            <p:cNvSpPr>
              <a:spLocks noChangeArrowheads="1"/>
            </p:cNvSpPr>
            <p:nvPr/>
          </p:nvSpPr>
          <p:spPr bwMode="auto">
            <a:xfrm>
              <a:off x="1890712" y="4876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Oval 30"/>
            <p:cNvSpPr>
              <a:spLocks noChangeArrowheads="1"/>
            </p:cNvSpPr>
            <p:nvPr/>
          </p:nvSpPr>
          <p:spPr bwMode="auto">
            <a:xfrm>
              <a:off x="2805112" y="4648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Oval 31"/>
            <p:cNvSpPr>
              <a:spLocks noChangeArrowheads="1"/>
            </p:cNvSpPr>
            <p:nvPr/>
          </p:nvSpPr>
          <p:spPr bwMode="auto">
            <a:xfrm>
              <a:off x="34147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Oval 32"/>
            <p:cNvSpPr>
              <a:spLocks noChangeArrowheads="1"/>
            </p:cNvSpPr>
            <p:nvPr/>
          </p:nvSpPr>
          <p:spPr bwMode="auto">
            <a:xfrm>
              <a:off x="4267199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Line 33"/>
            <p:cNvSpPr>
              <a:spLocks noChangeShapeType="1"/>
            </p:cNvSpPr>
            <p:nvPr/>
          </p:nvSpPr>
          <p:spPr bwMode="auto">
            <a:xfrm flipV="1">
              <a:off x="1966913" y="4724400"/>
              <a:ext cx="859570" cy="26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Line 34"/>
            <p:cNvSpPr>
              <a:spLocks noChangeShapeType="1"/>
            </p:cNvSpPr>
            <p:nvPr/>
          </p:nvSpPr>
          <p:spPr bwMode="auto">
            <a:xfrm>
              <a:off x="2881313" y="4724399"/>
              <a:ext cx="560754" cy="433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Line 35"/>
            <p:cNvSpPr>
              <a:spLocks noChangeShapeType="1"/>
            </p:cNvSpPr>
            <p:nvPr/>
          </p:nvSpPr>
          <p:spPr bwMode="auto">
            <a:xfrm>
              <a:off x="34909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Text Box 43"/>
            <p:cNvSpPr txBox="1">
              <a:spLocks noChangeArrowheads="1"/>
            </p:cNvSpPr>
            <p:nvPr/>
          </p:nvSpPr>
          <p:spPr bwMode="auto">
            <a:xfrm>
              <a:off x="4343400" y="4876800"/>
              <a:ext cx="9612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...</a:t>
              </a: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78" name="Oval 44"/>
            <p:cNvSpPr>
              <a:spLocks noChangeArrowheads="1"/>
            </p:cNvSpPr>
            <p:nvPr/>
          </p:nvSpPr>
          <p:spPr bwMode="auto">
            <a:xfrm>
              <a:off x="5167312" y="5105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Line 46"/>
            <p:cNvSpPr>
              <a:spLocks noChangeShapeType="1"/>
            </p:cNvSpPr>
            <p:nvPr/>
          </p:nvSpPr>
          <p:spPr bwMode="auto">
            <a:xfrm>
              <a:off x="5243513" y="5181600"/>
              <a:ext cx="8160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6476999" y="2895599"/>
              <a:ext cx="836125" cy="1735667"/>
              <a:chOff x="4416" y="1824"/>
              <a:chExt cx="501" cy="960"/>
            </a:xfrm>
          </p:grpSpPr>
          <p:sp>
            <p:nvSpPr>
              <p:cNvPr id="182" name="Oval 36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Oval 37"/>
              <p:cNvSpPr>
                <a:spLocks noChangeArrowheads="1"/>
              </p:cNvSpPr>
              <p:nvPr/>
            </p:nvSpPr>
            <p:spPr bwMode="auto">
              <a:xfrm>
                <a:off x="4821" y="253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Line 38"/>
              <p:cNvSpPr>
                <a:spLocks noChangeShapeType="1"/>
              </p:cNvSpPr>
              <p:nvPr/>
            </p:nvSpPr>
            <p:spPr bwMode="auto">
              <a:xfrm flipH="1">
                <a:off x="4656" y="1872"/>
                <a:ext cx="9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Line 39"/>
              <p:cNvSpPr>
                <a:spLocks noChangeShapeType="1"/>
              </p:cNvSpPr>
              <p:nvPr/>
            </p:nvSpPr>
            <p:spPr bwMode="auto">
              <a:xfrm>
                <a:off x="4656" y="2208"/>
                <a:ext cx="19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Oval 40"/>
              <p:cNvSpPr>
                <a:spLocks noChangeArrowheads="1"/>
              </p:cNvSpPr>
              <p:nvPr/>
            </p:nvSpPr>
            <p:spPr bwMode="auto">
              <a:xfrm>
                <a:off x="4416" y="26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Line 41"/>
              <p:cNvSpPr>
                <a:spLocks noChangeShapeType="1"/>
              </p:cNvSpPr>
              <p:nvPr/>
            </p:nvSpPr>
            <p:spPr bwMode="auto">
              <a:xfrm flipH="1">
                <a:off x="4512" y="2583"/>
                <a:ext cx="345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Oval 47"/>
              <p:cNvSpPr>
                <a:spLocks noChangeArrowheads="1"/>
              </p:cNvSpPr>
              <p:nvPr/>
            </p:nvSpPr>
            <p:spPr bwMode="auto">
              <a:xfrm>
                <a:off x="4704" y="182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9" name="Oval 56"/>
            <p:cNvSpPr>
              <a:spLocks noChangeArrowheads="1"/>
            </p:cNvSpPr>
            <p:nvPr/>
          </p:nvSpPr>
          <p:spPr bwMode="auto">
            <a:xfrm>
              <a:off x="4648199" y="3657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4648199" y="2209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Oval 58"/>
            <p:cNvSpPr>
              <a:spLocks noChangeArrowheads="1"/>
            </p:cNvSpPr>
            <p:nvPr/>
          </p:nvSpPr>
          <p:spPr bwMode="auto">
            <a:xfrm>
              <a:off x="1752599" y="3276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Oval 59"/>
            <p:cNvSpPr>
              <a:spLocks noChangeArrowheads="1"/>
            </p:cNvSpPr>
            <p:nvPr/>
          </p:nvSpPr>
          <p:spPr bwMode="auto">
            <a:xfrm>
              <a:off x="2285999" y="30956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Oval 60"/>
            <p:cNvSpPr>
              <a:spLocks noChangeArrowheads="1"/>
            </p:cNvSpPr>
            <p:nvPr/>
          </p:nvSpPr>
          <p:spPr bwMode="auto">
            <a:xfrm>
              <a:off x="2209799" y="362902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Text Box 42"/>
            <p:cNvSpPr txBox="1">
              <a:spLocks noChangeArrowheads="1"/>
            </p:cNvSpPr>
            <p:nvPr/>
          </p:nvSpPr>
          <p:spPr bwMode="auto">
            <a:xfrm>
              <a:off x="304799" y="4511675"/>
              <a:ext cx="1842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i="1" dirty="0" smtClean="0">
                  <a:solidFill>
                    <a:srgbClr val="FFFFFF"/>
                  </a:solidFill>
                  <a:latin typeface="Times New Roman" charset="0"/>
                  <a:sym typeface="Symbol" charset="2"/>
                </a:rPr>
                <a:t>Starting Triangle</a:t>
              </a:r>
              <a:endParaRPr lang="en-US" dirty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95" name="Oval 57"/>
            <p:cNvSpPr>
              <a:spLocks noChangeArrowheads="1"/>
            </p:cNvSpPr>
            <p:nvPr/>
          </p:nvSpPr>
          <p:spPr bwMode="auto">
            <a:xfrm>
              <a:off x="3352799" y="28193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Oval 56"/>
            <p:cNvSpPr>
              <a:spLocks noChangeArrowheads="1"/>
            </p:cNvSpPr>
            <p:nvPr/>
          </p:nvSpPr>
          <p:spPr bwMode="auto">
            <a:xfrm>
              <a:off x="3428999" y="33527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Oval 57"/>
            <p:cNvSpPr>
              <a:spLocks noChangeArrowheads="1"/>
            </p:cNvSpPr>
            <p:nvPr/>
          </p:nvSpPr>
          <p:spPr bwMode="auto">
            <a:xfrm>
              <a:off x="5562599" y="23145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Oval 56"/>
            <p:cNvSpPr>
              <a:spLocks noChangeArrowheads="1"/>
            </p:cNvSpPr>
            <p:nvPr/>
          </p:nvSpPr>
          <p:spPr bwMode="auto">
            <a:xfrm>
              <a:off x="5638799" y="2847974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Oval 56"/>
            <p:cNvSpPr>
              <a:spLocks noChangeArrowheads="1"/>
            </p:cNvSpPr>
            <p:nvPr/>
          </p:nvSpPr>
          <p:spPr bwMode="auto">
            <a:xfrm>
              <a:off x="5105399" y="3886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Oval 56"/>
            <p:cNvSpPr>
              <a:spLocks noChangeArrowheads="1"/>
            </p:cNvSpPr>
            <p:nvPr/>
          </p:nvSpPr>
          <p:spPr bwMode="auto">
            <a:xfrm>
              <a:off x="4800599" y="42671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Oval 56"/>
            <p:cNvSpPr>
              <a:spLocks noChangeArrowheads="1"/>
            </p:cNvSpPr>
            <p:nvPr/>
          </p:nvSpPr>
          <p:spPr bwMode="auto">
            <a:xfrm>
              <a:off x="5638799" y="4419599"/>
              <a:ext cx="160215" cy="1735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Oval 45"/>
            <p:cNvSpPr>
              <a:spLocks noChangeArrowheads="1"/>
            </p:cNvSpPr>
            <p:nvPr/>
          </p:nvSpPr>
          <p:spPr bwMode="auto">
            <a:xfrm>
              <a:off x="6019799" y="5105399"/>
              <a:ext cx="160215" cy="17356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3" name="Rectangle 143"/>
          <p:cNvSpPr>
            <a:spLocks noGrp="1" noRot="1" noChangeArrowheads="1"/>
          </p:cNvSpPr>
          <p:nvPr>
            <p:ph type="title"/>
          </p:nvPr>
        </p:nvSpPr>
        <p:spPr>
          <a:xfrm>
            <a:off x="76200" y="152400"/>
            <a:ext cx="87630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Recall Proof of </a:t>
            </a:r>
            <a:r>
              <a:rPr lang="en-US" sz="3600" dirty="0" err="1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Sperner’s</a:t>
            </a:r>
            <a:r>
              <a:rPr lang="en-US" sz="3600" dirty="0" smtClean="0">
                <a:solidFill>
                  <a:srgbClr val="FFFFCC"/>
                </a:solidFill>
                <a:effectLst/>
                <a:latin typeface="Times New Roman" charset="0"/>
                <a:ea typeface="ＭＳ Ｐゴシック" charset="-128"/>
                <a:cs typeface="ＭＳ Ｐゴシック" charset="-128"/>
              </a:rPr>
              <a:t> Lemma</a:t>
            </a:r>
            <a:endParaRPr lang="en-US" sz="3600" dirty="0" smtClean="0">
              <a:solidFill>
                <a:srgbClr val="FF3300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6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3|1.6|0.6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12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2502</TotalTime>
  <Words>1937</Words>
  <Application>Microsoft Macintosh PowerPoint</Application>
  <PresentationFormat>On-screen Show (4:3)</PresentationFormat>
  <Paragraphs>248</Paragraphs>
  <Slides>33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Compass</vt:lpstr>
      <vt:lpstr>PowerPoint Presentation</vt:lpstr>
      <vt:lpstr>PowerPoint Presentation</vt:lpstr>
      <vt:lpstr>NASH, BROUWER and SPERNER</vt:lpstr>
      <vt:lpstr>Function NP (FNP)</vt:lpstr>
      <vt:lpstr>Reductions between Problems</vt:lpstr>
      <vt:lpstr>PowerPoint Presentation</vt:lpstr>
      <vt:lpstr>PowerPoint Presentation</vt:lpstr>
      <vt:lpstr>PowerPoint Presentation</vt:lpstr>
      <vt:lpstr>Recall Proof of Sperner’s Lemma</vt:lpstr>
      <vt:lpstr>Combinatorial argument of existence?</vt:lpstr>
      <vt:lpstr>The Non-Constructive Step</vt:lpstr>
      <vt:lpstr>The PPAD Class [Papadimitriou ’94]</vt:lpstr>
      <vt:lpstr>Inclusions</vt:lpstr>
      <vt:lpstr>PowerPoint Presentation</vt:lpstr>
      <vt:lpstr>Other arguments of existence, and resulting complexity classes</vt:lpstr>
      <vt:lpstr>The Class PPA [Papadimitriou ’94]</vt:lpstr>
      <vt:lpstr>The Undirected Graph</vt:lpstr>
      <vt:lpstr>The Class PLS  [JPY ’89]</vt:lpstr>
      <vt:lpstr>The DAG</vt:lpstr>
      <vt:lpstr>The Class PPP  [Papadimitriou ’94]</vt:lpstr>
      <vt:lpstr>PowerPoint Presentation</vt:lpstr>
      <vt:lpstr>PowerPoint Presentation</vt:lpstr>
      <vt:lpstr>PowerPoint Presentation</vt:lpstr>
      <vt:lpstr>The Main Result</vt:lpstr>
      <vt:lpstr>The PLAN</vt:lpstr>
      <vt:lpstr>PowerPoint Presentation</vt:lpstr>
      <vt:lpstr>Support Enumeration Algorithms</vt:lpstr>
      <vt:lpstr>Support Enumeration Algorithms</vt:lpstr>
      <vt:lpstr>Support Enumeration Algorithms</vt:lpstr>
      <vt:lpstr>Rationality of Equilibria</vt:lpstr>
      <vt:lpstr>Computation of Approximate Equilibria</vt:lpstr>
      <vt:lpstr>Computation of Approximate Equilibria</vt:lpstr>
      <vt:lpstr>Computation of Approximate Equilibria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Constantinos Daskalakis</dc:creator>
  <cp:lastModifiedBy>Yang Cai</cp:lastModifiedBy>
  <cp:revision>90</cp:revision>
  <dcterms:created xsi:type="dcterms:W3CDTF">2010-02-20T21:11:15Z</dcterms:created>
  <dcterms:modified xsi:type="dcterms:W3CDTF">2014-11-17T22:52:54Z</dcterms:modified>
</cp:coreProperties>
</file>