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324" r:id="rId3"/>
    <p:sldId id="305" r:id="rId4"/>
    <p:sldId id="269" r:id="rId5"/>
    <p:sldId id="263" r:id="rId6"/>
    <p:sldId id="264" r:id="rId7"/>
    <p:sldId id="265" r:id="rId8"/>
    <p:sldId id="266" r:id="rId9"/>
    <p:sldId id="270" r:id="rId10"/>
    <p:sldId id="323" r:id="rId11"/>
    <p:sldId id="260" r:id="rId12"/>
    <p:sldId id="267" r:id="rId13"/>
    <p:sldId id="262" r:id="rId14"/>
    <p:sldId id="268" r:id="rId15"/>
    <p:sldId id="261" r:id="rId16"/>
    <p:sldId id="271" r:id="rId17"/>
    <p:sldId id="293" r:id="rId18"/>
    <p:sldId id="294" r:id="rId19"/>
    <p:sldId id="295" r:id="rId20"/>
    <p:sldId id="296" r:id="rId21"/>
    <p:sldId id="297" r:id="rId22"/>
    <p:sldId id="298" r:id="rId23"/>
    <p:sldId id="303" r:id="rId24"/>
    <p:sldId id="304" r:id="rId25"/>
    <p:sldId id="280" r:id="rId26"/>
    <p:sldId id="272" r:id="rId27"/>
    <p:sldId id="282" r:id="rId28"/>
    <p:sldId id="281" r:id="rId29"/>
    <p:sldId id="283" r:id="rId30"/>
    <p:sldId id="284" r:id="rId31"/>
    <p:sldId id="302" r:id="rId32"/>
    <p:sldId id="301" r:id="rId33"/>
    <p:sldId id="300" r:id="rId34"/>
    <p:sldId id="325" r:id="rId35"/>
    <p:sldId id="335" r:id="rId36"/>
    <p:sldId id="326" r:id="rId37"/>
    <p:sldId id="327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0"/>
    <a:srgbClr val="FF1C00"/>
    <a:srgbClr val="9452D1"/>
    <a:srgbClr val="6E6E6E"/>
    <a:srgbClr val="593880"/>
    <a:srgbClr val="8B78A2"/>
    <a:srgbClr val="7F60A2"/>
    <a:srgbClr val="7B4DA2"/>
    <a:srgbClr val="9F64D0"/>
    <a:srgbClr val="C2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84428" autoAdjust="0"/>
  </p:normalViewPr>
  <p:slideViewPr>
    <p:cSldViewPr snapToGrid="0" snapToObjects="1">
      <p:cViewPr>
        <p:scale>
          <a:sx n="140" d="100"/>
          <a:sy n="140" d="100"/>
        </p:scale>
        <p:origin x="-255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16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17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18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19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20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21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1" charset="0"/>
                <a:ea typeface="ＭＳ Ｐゴシック" pitchFamily="31" charset="-128"/>
                <a:cs typeface="ＭＳ Ｐゴシック" pitchFamily="31" charset="-128"/>
              </a:rPr>
              <a:t>Think of each triangle as a little room, where each edge is a door</a:t>
            </a:r>
            <a:r>
              <a:rPr lang="en-US" baseline="0" dirty="0" smtClean="0">
                <a:latin typeface="Arial" pitchFamily="31" charset="0"/>
                <a:ea typeface="ＭＳ Ｐゴシック" pitchFamily="31" charset="-128"/>
                <a:cs typeface="ＭＳ Ｐゴシック" pitchFamily="31" charset="-128"/>
              </a:rPr>
              <a:t> that leads you to the next room.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E36E-09BC-FE40-A741-0FBD51C8DF08}" type="slidenum">
              <a:rPr lang="en-US">
                <a:latin typeface="Tahoma" pitchFamily="28" charset="0"/>
              </a:rPr>
              <a:pPr/>
              <a:t>22</a:t>
            </a:fld>
            <a:endParaRPr lang="en-US">
              <a:latin typeface="Tahoma" pitchFamily="2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23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17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9.emf"/><Relationship Id="rId10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hyperlink" Target="http://en.wikipedia.org/wiki/Heine-Cantor_theorem" TargetMode="External"/><Relationship Id="rId8" Type="http://schemas.openxmlformats.org/officeDocument/2006/relationships/image" Target="../media/image19.emf"/><Relationship Id="rId9" Type="http://schemas.openxmlformats.org/officeDocument/2006/relationships/image" Target="../media/image8.png"/><Relationship Id="rId10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8.png"/><Relationship Id="rId6" Type="http://schemas.openxmlformats.org/officeDocument/2006/relationships/image" Target="../media/image20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20.emf"/><Relationship Id="rId8" Type="http://schemas.openxmlformats.org/officeDocument/2006/relationships/image" Target="../media/image8.png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1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20.emf"/><Relationship Id="rId6" Type="http://schemas.openxmlformats.org/officeDocument/2006/relationships/image" Target="../media/image24.emf"/><Relationship Id="rId7" Type="http://schemas.openxmlformats.org/officeDocument/2006/relationships/image" Target="../media/image8.png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5" Type="http://schemas.openxmlformats.org/officeDocument/2006/relationships/image" Target="../media/image38.emf"/><Relationship Id="rId16" Type="http://schemas.openxmlformats.org/officeDocument/2006/relationships/image" Target="../media/image39.emf"/><Relationship Id="rId17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3177" y="2266834"/>
            <a:ext cx="6994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COMP 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2014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0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9800" y="2895600"/>
            <a:ext cx="1823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6600"/>
                </a:solidFill>
                <a:latin typeface="Times New Roman"/>
                <a:cs typeface="Times New Roman"/>
              </a:rPr>
              <a:t>Lecture 20</a:t>
            </a:r>
          </a:p>
          <a:p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17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87626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continuous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 Nash eq.</a:t>
            </a:r>
            <a:endParaRPr lang="en-US" sz="2400" dirty="0">
              <a:solidFill>
                <a:srgbClr val="FFFFFF"/>
              </a:solidFill>
              <a:latin typeface="Times New Roman" pitchFamily="31" charset="0"/>
              <a:sym typeface="Symbol" pitchFamily="31" charset="2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484813" y="2039622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47" grpId="0" autoUpdateAnimBg="0"/>
      <p:bldP spid="444448" grpId="0" autoUpdateAnimBg="0"/>
      <p:bldP spid="444449" grpId="0" autoUpdateAnimBg="0"/>
      <p:bldP spid="444450" grpId="0" autoUpdateAnimBg="0"/>
      <p:bldP spid="444451" grpId="0" autoUpdateAnimBg="0"/>
      <p:bldP spid="4444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4" name="Picture 13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5" name="Picture 14" descr="colors2b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29200" y="4375834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Sperner’s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Lemma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ight Brace 10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6727" y="5586968"/>
            <a:ext cx="8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Left Brace 106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51903" y="3308712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9" name="Right Brace 108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0" name="Left Brace 109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5100" y="5994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96727" y="5586968"/>
            <a:ext cx="8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51903" y="3308712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3100" y="1168400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last lecture,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 showed Nash’s theorem that a Nash equilibrium exists in every game.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2636460"/>
            <a:ext cx="847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our proof, we used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fixed point theorem as a Black-box.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5222120"/>
            <a:ext cx="820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We proceed to prove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Theorem using a combinatorial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lemma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called </a:t>
            </a:r>
            <a:r>
              <a:rPr lang="en-US" sz="24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Sperner’s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Lemma, whose proof we also provide.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100" y="3853239"/>
            <a:ext cx="801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today’s lecture,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we explain </a:t>
            </a:r>
            <a:r>
              <a:rPr lang="en-US" sz="24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theorem, and give an illustration of Nash’s proof.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79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5883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7156137" y="3195256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Next we define a directed walk starting from the bottom-left triangle.</a:t>
            </a:r>
            <a:endParaRPr lang="en-US" i="1" dirty="0"/>
          </a:p>
        </p:txBody>
      </p:sp>
      <p:sp>
        <p:nvSpPr>
          <p:cNvPr id="130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79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ounded Rectangle 89"/>
          <p:cNvSpPr/>
          <p:nvPr/>
        </p:nvSpPr>
        <p:spPr bwMode="auto">
          <a:xfrm>
            <a:off x="1447800" y="1257300"/>
            <a:ext cx="5943600" cy="457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4893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3" y="30321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2337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3" y="24225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Transition Rule</a:t>
            </a:r>
            <a:r>
              <a:rPr lang="en-US" dirty="0">
                <a:latin typeface="Times New Roman" pitchFamily="2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3" y="2430463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If  </a:t>
            </a:r>
            <a:r>
              <a:rPr lang="en-US" i="1" dirty="0" err="1">
                <a:latin typeface="Times New Roman" pitchFamily="28" charset="0"/>
                <a:sym typeface="Symbol" pitchFamily="28" charset="2"/>
              </a:rPr>
              <a:t>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  </a:t>
            </a:r>
            <a:r>
              <a:rPr lang="en-US" b="1" i="1" dirty="0">
                <a:solidFill>
                  <a:srgbClr val="FF33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- </a:t>
            </a:r>
            <a:r>
              <a:rPr lang="en-US" b="1" i="1" dirty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yellow</a:t>
            </a:r>
            <a:r>
              <a:rPr lang="en-US" b="1" i="1" dirty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door cross it with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on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your left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hand.</a:t>
            </a:r>
            <a:endParaRPr lang="en-US" i="1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59050" y="30035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28" charset="0"/>
              </a:rPr>
              <a:t>?</a:t>
            </a:r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12065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28" charset="0"/>
                <a:sym typeface="Symbol" pitchFamily="28" charset="2"/>
              </a:rPr>
              <a:t>Space of Triangles</a:t>
            </a:r>
            <a:endParaRPr lang="en-US" dirty="0">
              <a:latin typeface="Times New Roman" pitchFamily="2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581400"/>
            <a:ext cx="614363" cy="474663"/>
            <a:chOff x="2602971" y="3640667"/>
            <a:chExt cx="614362" cy="474133"/>
          </a:xfrm>
        </p:grpSpPr>
        <p:sp>
          <p:nvSpPr>
            <p:cNvPr id="82024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1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5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3124200"/>
            <a:ext cx="614363" cy="457200"/>
            <a:chOff x="3810000" y="3200400"/>
            <a:chExt cx="614362" cy="457200"/>
          </a:xfrm>
        </p:grpSpPr>
        <p:sp>
          <p:nvSpPr>
            <p:cNvPr id="82022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2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3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79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5236675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827393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814692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691688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4234488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4234488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903593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348788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4062528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691688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348788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305300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4234488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416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486880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699000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2203636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220363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399200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629408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604008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2229036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733404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7334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755172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7588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889436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270036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435136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781519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679317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5883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7156137" y="3195256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Next we define a directed walk starting from the bottom-left triangle.</a:t>
            </a:r>
            <a:endParaRPr lang="en-US" i="1" dirty="0"/>
          </a:p>
        </p:txBody>
      </p:sp>
      <p:sp>
        <p:nvSpPr>
          <p:cNvPr id="130" name="Rectangle 129"/>
          <p:cNvSpPr/>
          <p:nvPr/>
        </p:nvSpPr>
        <p:spPr>
          <a:xfrm>
            <a:off x="7156137" y="4575780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716508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Claim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i="1" dirty="0" smtClean="0">
                <a:latin typeface="Times New Roman"/>
                <a:cs typeface="Times New Roman"/>
              </a:rPr>
              <a:t> The walk cannot exit the square, nor can it loop around itself in a rho-shape. Hence, it must stop somewhere inside. This can only happen at tri-chromatic triangle…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9200" y="4145002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 of 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700" y="4759067"/>
            <a:ext cx="577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show that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Sperner’s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Lemma implies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Theorem. We start with the 2-dimensional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problem on the square.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/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64" name="TextBox 63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144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45" name="Picture 144" descr="colors2b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sp>
        <p:nvSpPr>
          <p:cNvPr id="121" name="Freeform 120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123" name="TextBox 122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36" name="Picture 13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4" y="4715930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7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6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22" name="Picture 121" descr="colors2b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6" name="TextBox 135"/>
          <p:cNvSpPr txBox="1"/>
          <p:nvPr/>
        </p:nvSpPr>
        <p:spPr>
          <a:xfrm>
            <a:off x="12699" y="5056611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tie-break at the boundary angles, so that the resulting coloring respects the boundary conditions required by </a:t>
            </a:r>
            <a:r>
              <a:rPr lang="en-US" dirty="0" err="1" smtClean="0">
                <a:latin typeface="Times New Roman"/>
                <a:cs typeface="Times New Roman"/>
              </a:rPr>
              <a:t>Sperner’s</a:t>
            </a:r>
            <a:r>
              <a:rPr lang="en-US" dirty="0" smtClean="0">
                <a:latin typeface="Times New Roman"/>
                <a:cs typeface="Times New Roman"/>
              </a:rPr>
              <a:t> lemma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6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find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guaranteed by </a:t>
            </a:r>
            <a:r>
              <a:rPr lang="en-US" dirty="0" err="1" smtClean="0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140" name="TextBox 139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41" name="Picture 140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4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0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31" name="Picture 130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0" y="3707558"/>
            <a:ext cx="3022600" cy="838200"/>
          </a:xfrm>
          <a:prstGeom prst="rect">
            <a:avLst/>
          </a:prstGeom>
        </p:spPr>
      </p:pic>
      <p:grpSp>
        <p:nvGrpSpPr>
          <p:cNvPr id="125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4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4200" y="4329668"/>
            <a:ext cx="44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63" name="TextBox 62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69" name="Picture 68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20" name="Picture 119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22" name="Picture 1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Proof of Claim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25410" y="1143000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400" y="902732"/>
            <a:ext cx="3022600" cy="8382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225410" y="1664732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r>
              <a:rPr lang="en-US" dirty="0" smtClean="0">
                <a:latin typeface="Times New Roman"/>
                <a:cs typeface="Times New Roman"/>
              </a:rPr>
              <a:t> Let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R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B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the yellow/red/blue corners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7156" y="2031484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By the definition of the coloring, observe that the product of 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28" name="Group 120"/>
          <p:cNvGrpSpPr/>
          <p:nvPr/>
        </p:nvGrpSpPr>
        <p:grpSpPr>
          <a:xfrm>
            <a:off x="7512938" y="1796504"/>
            <a:ext cx="1631062" cy="1208624"/>
            <a:chOff x="5928548" y="5135247"/>
            <a:chExt cx="2080390" cy="1790384"/>
          </a:xfrm>
        </p:grpSpPr>
        <p:pic>
          <p:nvPicPr>
            <p:cNvPr id="129" name="Picture 128" descr="colors2b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2216150"/>
            <a:ext cx="4660900" cy="800100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4200351" y="2875002"/>
            <a:ext cx="8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Hence:</a:t>
            </a:r>
            <a:endParaRPr lang="en-US" dirty="0"/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600" y="3181350"/>
            <a:ext cx="4368800" cy="2120900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>
          <a:xfrm>
            <a:off x="4434166" y="5106804"/>
            <a:ext cx="240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Similarly, we can show: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 bwMode="auto">
          <a:xfrm>
            <a:off x="7950200" y="6165850"/>
            <a:ext cx="127000" cy="1519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5302250"/>
            <a:ext cx="2882900" cy="1079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39" grpId="0"/>
      <p:bldP spid="143" grpId="0"/>
      <p:bldP spid="1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4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3707558"/>
            <a:ext cx="3022600" cy="838200"/>
          </a:xfrm>
          <a:prstGeom prst="rect">
            <a:avLst/>
          </a:prstGeom>
        </p:spPr>
      </p:pic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295900"/>
            <a:ext cx="2743200" cy="838200"/>
          </a:xfrm>
          <a:prstGeom prst="rect">
            <a:avLst/>
          </a:prstGeom>
        </p:spPr>
      </p:pic>
      <p:grpSp>
        <p:nvGrpSpPr>
          <p:cNvPr id="125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26" name="Picture 125" descr="colors2b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129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30" name="TextBox 129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33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3" name="Picture 142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4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5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6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7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7190" y="4648200"/>
            <a:ext cx="4290695" cy="420860"/>
            <a:chOff x="4607190" y="4648200"/>
            <a:chExt cx="4290695" cy="420860"/>
          </a:xfrm>
        </p:grpSpPr>
        <p:sp>
          <p:nvSpPr>
            <p:cNvPr id="2" name="TextBox 1"/>
            <p:cNvSpPr txBox="1"/>
            <p:nvPr/>
          </p:nvSpPr>
          <p:spPr>
            <a:xfrm>
              <a:off x="4607190" y="4699728"/>
              <a:ext cx="429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Choosing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800" y="4648200"/>
              <a:ext cx="2082800" cy="406400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4700" y="1422400"/>
            <a:ext cx="290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sequence of epsilons: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181100"/>
            <a:ext cx="2717800" cy="8128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74700" y="1906032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define a sequence of triangulations of diameter: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4885" y="2489200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 in each triangulation, and call its yellow corner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2559050"/>
            <a:ext cx="2108200" cy="8382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96203" y="3808968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742" y="927100"/>
            <a:ext cx="424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Finishing the proof  of </a:t>
            </a:r>
            <a:r>
              <a:rPr lang="en-US" dirty="0" err="1" smtClean="0">
                <a:latin typeface="Times New Roman"/>
                <a:cs typeface="Times New Roman"/>
              </a:rPr>
              <a:t>Brouwer’s</a:t>
            </a:r>
            <a:r>
              <a:rPr lang="en-US" dirty="0" smtClean="0">
                <a:latin typeface="Times New Roman"/>
                <a:cs typeface="Times New Roman"/>
              </a:rPr>
              <a:t> Theorem: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75" y="1728232"/>
            <a:ext cx="3454400" cy="7747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44885" y="3098800"/>
            <a:ext cx="7803815" cy="736600"/>
            <a:chOff x="844885" y="3022600"/>
            <a:chExt cx="7803815" cy="736600"/>
          </a:xfrm>
        </p:grpSpPr>
        <p:sp>
          <p:nvSpPr>
            <p:cNvPr id="142" name="TextBox 141"/>
            <p:cNvSpPr txBox="1"/>
            <p:nvPr/>
          </p:nvSpPr>
          <p:spPr>
            <a:xfrm>
              <a:off x="844885" y="3186668"/>
              <a:ext cx="5981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- by compactness, this sequence has a converging subsequence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5900" y="3022600"/>
              <a:ext cx="2082800" cy="736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156325" y="3441700"/>
            <a:ext cx="2179807" cy="711200"/>
            <a:chOff x="2652543" y="3365500"/>
            <a:chExt cx="2179807" cy="711200"/>
          </a:xfrm>
        </p:grpSpPr>
        <p:sp>
          <p:nvSpPr>
            <p:cNvPr id="18" name="Rectangle 17"/>
            <p:cNvSpPr/>
            <p:nvPr/>
          </p:nvSpPr>
          <p:spPr>
            <a:xfrm>
              <a:off x="2652543" y="3549134"/>
              <a:ext cx="16338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with limit point </a:t>
              </a:r>
              <a:endParaRPr lang="en-US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7650" y="3365500"/>
              <a:ext cx="774700" cy="711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3625850"/>
            <a:ext cx="1739900" cy="774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0127" y="4133850"/>
            <a:ext cx="7470948" cy="1028700"/>
            <a:chOff x="1130127" y="4133850"/>
            <a:chExt cx="7470948" cy="1028700"/>
          </a:xfrm>
        </p:grpSpPr>
        <p:sp>
          <p:nvSpPr>
            <p:cNvPr id="22" name="TextBox 21"/>
            <p:cNvSpPr txBox="1"/>
            <p:nvPr/>
          </p:nvSpPr>
          <p:spPr>
            <a:xfrm>
              <a:off x="1130127" y="4330700"/>
              <a:ext cx="7350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Define the function                                 . Clearly,    is continuous since              is continuous and so is    . It follows from continuity that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1475" y="4133850"/>
              <a:ext cx="2222500" cy="774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21325" y="4191000"/>
              <a:ext cx="635000" cy="6858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2375" y="4159250"/>
              <a:ext cx="1028700" cy="774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33725" y="4413250"/>
              <a:ext cx="660400" cy="7493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675" y="4857750"/>
            <a:ext cx="3543300" cy="7747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30127" y="5574784"/>
            <a:ext cx="730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But                                   . Hence,                       . It follows that                     .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353050"/>
            <a:ext cx="2336800" cy="8001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1950" y="5365750"/>
            <a:ext cx="1663700" cy="774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5150" y="5365750"/>
            <a:ext cx="1511300" cy="774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91219" y="6140450"/>
            <a:ext cx="115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Therefore, </a:t>
            </a:r>
            <a:endParaRPr lang="en-US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4550" y="5962650"/>
            <a:ext cx="4051300" cy="774700"/>
          </a:xfrm>
          <a:prstGeom prst="rect">
            <a:avLst/>
          </a:prstGeom>
        </p:spPr>
      </p:pic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5" y="6450418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21" grpId="0"/>
      <p:bldP spid="30" grpId="0"/>
      <p:bldP spid="34" grpId="0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0200" y="4329668"/>
            <a:ext cx="409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hard is computing a Nash Equilibrium?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276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NASH, BROUWER and SPERNER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9" y="1803400"/>
            <a:ext cx="72843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informally define three computational problems:</a:t>
            </a:r>
          </a:p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NASH: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Nash equilibrium in a n player game.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BROUWER</a:t>
            </a: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fixed point x for a continuous function f().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SPERNER</a:t>
            </a: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find a trichromatic triangle (panchromatic simplex) given a legal coloring.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036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34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search problem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defined by a relation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0" y="2325132"/>
            <a:ext cx="427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a solution to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299599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belongs to FNP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an efficient algorithm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a polynomial function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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5985" y="4712037"/>
            <a:ext cx="75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if 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s.t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		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with 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 ≤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|)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dirty="0" smtClean="0"/>
          </a:p>
          <a:p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960" y="5739368"/>
            <a:ext cx="3086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Clearly,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SPERNER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35985" y="4154964"/>
            <a:ext cx="735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if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		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		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4526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is called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total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for all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=1.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528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31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Reductions between Problems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562100"/>
            <a:ext cx="779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polynomial-time reducible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another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 efficiently computable functions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483" y="2704068"/>
            <a:ext cx="403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283" y="3506232"/>
            <a:ext cx="363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))=1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283" y="3964464"/>
            <a:ext cx="38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6746" y="3244334"/>
            <a:ext cx="46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000" y="5090636"/>
            <a:ext cx="400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FNP-complete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6815" y="5971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 is poly-time reducible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 all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6815" y="5602069"/>
            <a:ext cx="985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6600" y="5259913"/>
            <a:ext cx="1070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SAT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64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21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Our Reductions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(intuitively)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1255" y="1241279"/>
            <a:ext cx="952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NASH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41600" y="1241279"/>
            <a:ext cx="2252983" cy="430887"/>
            <a:chOff x="2641600" y="1622279"/>
            <a:chExt cx="2252983" cy="430887"/>
          </a:xfrm>
        </p:grpSpPr>
        <p:sp>
          <p:nvSpPr>
            <p:cNvPr id="16" name="Rectangle 15"/>
            <p:cNvSpPr/>
            <p:nvPr/>
          </p:nvSpPr>
          <p:spPr>
            <a:xfrm>
              <a:off x="3299274" y="1622279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BROUWER</a:t>
              </a:r>
              <a:endParaRPr lang="en-US" sz="2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41600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2366" y="1241279"/>
            <a:ext cx="2065638" cy="430887"/>
            <a:chOff x="4982366" y="1622279"/>
            <a:chExt cx="2065638" cy="430887"/>
          </a:xfrm>
        </p:grpSpPr>
        <p:sp>
          <p:nvSpPr>
            <p:cNvPr id="17" name="Rectangle 16"/>
            <p:cNvSpPr/>
            <p:nvPr/>
          </p:nvSpPr>
          <p:spPr>
            <a:xfrm>
              <a:off x="5619408" y="1622279"/>
              <a:ext cx="14285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SPERNER</a:t>
              </a:r>
              <a:endParaRPr lang="en-US" sz="2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82366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23302" y="1688468"/>
            <a:ext cx="400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both Reductions are polynomial-time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800" y="2284455"/>
            <a:ext cx="380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then SPERNER  FNP-complete?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76" y="2781300"/>
            <a:ext cx="824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With our current notion of reduction the answer is no, because SPERNER always has a solution, while a SAT instance may not have a solution;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76" y="3451086"/>
            <a:ext cx="824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To attempt an answer to this question we need to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update our notion of reduction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. Suppose we try the following: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we require that a solution to SPERNER informs us about whether the SAT instance is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satisfiable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or not, and provides us with a solution to the SAT instance in the ``yes’’ case;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68143" y="1241279"/>
            <a:ext cx="92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76300" y="4603012"/>
            <a:ext cx="8267700" cy="1343166"/>
            <a:chOff x="863600" y="4843502"/>
            <a:chExt cx="8267700" cy="1484069"/>
          </a:xfrm>
        </p:grpSpPr>
        <p:sp>
          <p:nvSpPr>
            <p:cNvPr id="31" name="Rectangle 30"/>
            <p:cNvSpPr/>
            <p:nvPr/>
          </p:nvSpPr>
          <p:spPr>
            <a:xfrm>
              <a:off x="1056949" y="4843502"/>
              <a:ext cx="8074351" cy="1326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but if such a reduction existed, it could be turned into a non-deterministic algorithm for checking “no” answers to SAT: guess the solution to SPERNER; this will inform you about whether the answer to the SAT instance is “yes” or “no”, leading to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                              …</a:t>
              </a:r>
              <a:endParaRPr lang="en-US" dirty="0"/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600" y="5616371"/>
              <a:ext cx="2260600" cy="711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91476" y="5833070"/>
            <a:ext cx="8247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Another approach would be to turn SPERNER into a non-total problem, e.g. by removing the boundary conditions; this way, SPERNER can be easily shown FNP-complete, but all the structure of the original problem is lost in the reduction.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349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4" grpId="0"/>
      <p:bldP spid="2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0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8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42383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775200" y="3517900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0"/>
            <a:ext cx="427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74" y="1143000"/>
            <a:ext cx="788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Theorem:</a:t>
            </a:r>
            <a:r>
              <a:rPr lang="en-US" sz="2600" dirty="0" smtClean="0"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latin typeface="Times New Roman"/>
                <a:cs typeface="Times New Roman"/>
              </a:rPr>
              <a:t>Let </a:t>
            </a:r>
            <a:r>
              <a:rPr lang="en-US" sz="2200" i="1" dirty="0" err="1" smtClean="0">
                <a:latin typeface="Times New Roman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cs typeface="Times New Roman"/>
              </a:rPr>
              <a:t> : </a:t>
            </a:r>
            <a:r>
              <a:rPr lang="en-US" sz="2200" i="1" dirty="0" smtClean="0">
                <a:latin typeface="Times New Roman"/>
                <a:cs typeface="Times New Roman"/>
              </a:rPr>
              <a:t>D       D</a:t>
            </a:r>
            <a:r>
              <a:rPr lang="en-US" sz="2200" dirty="0" smtClean="0">
                <a:latin typeface="Times New Roman"/>
                <a:cs typeface="Times New Roman"/>
              </a:rPr>
              <a:t>  be a continuous function from a convex and compact subset </a:t>
            </a:r>
            <a:r>
              <a:rPr lang="en-US" sz="2200" i="1" dirty="0" smtClean="0">
                <a:latin typeface="Times New Roman"/>
                <a:cs typeface="Times New Roman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 of the Euclidean space to itself. 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1123950"/>
            <a:ext cx="952500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94610" y="1835150"/>
            <a:ext cx="5849938" cy="749300"/>
            <a:chOff x="635000" y="1835150"/>
            <a:chExt cx="5849938" cy="749300"/>
          </a:xfrm>
        </p:grpSpPr>
        <p:sp>
          <p:nvSpPr>
            <p:cNvPr id="12" name="Rectangle 11"/>
            <p:cNvSpPr/>
            <p:nvPr/>
          </p:nvSpPr>
          <p:spPr>
            <a:xfrm>
              <a:off x="635000" y="1973997"/>
              <a:ext cx="58499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Then there exists an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         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s.t</a:t>
              </a:r>
              <a:r>
                <a:rPr lang="en-US" sz="2200" dirty="0" smtClean="0">
                  <a:latin typeface="Times New Roman"/>
                  <a:cs typeface="Times New Roman"/>
                </a:rPr>
                <a:t>.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 =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</a:t>
              </a:r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) .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8950" y="1835150"/>
              <a:ext cx="1003300" cy="7493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68300" y="6006643"/>
            <a:ext cx="788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N.B. All conditions in the statement of the theorem are necessary.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closed and bounded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87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3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294274" y="3059668"/>
            <a:ext cx="7115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Below we show a few examples, when </a:t>
            </a:r>
            <a:r>
              <a:rPr lang="en-US" sz="2000" i="1" dirty="0" smtClean="0">
                <a:latin typeface="Times New Roman"/>
                <a:cs typeface="Times New Roman"/>
              </a:rPr>
              <a:t>D </a:t>
            </a:r>
            <a:r>
              <a:rPr lang="en-US" sz="2000" dirty="0" smtClean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6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0"/>
            <a:ext cx="1231900" cy="527050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3014" y="3397255"/>
            <a:ext cx="3182957" cy="1664211"/>
            <a:chOff x="4273014" y="3397255"/>
            <a:chExt cx="3182957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57600" y="1313934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19"/>
            <a:ext cx="651926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2" y="3829530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07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5" y="3462781"/>
            <a:ext cx="1284274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1" y="1901939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19"/>
            <a:ext cx="1408014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4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3" y="2279984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19"/>
            <a:ext cx="651926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2" y="3829530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07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5" y="3462781"/>
            <a:ext cx="1284274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1" y="1901939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19"/>
            <a:ext cx="1408014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1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6"/>
            <a:ext cx="1371600" cy="172586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46500" y="1428234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3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13018" y="4329668"/>
            <a:ext cx="321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Nash’s Proof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978150"/>
            <a:ext cx="4470400" cy="1562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51000"/>
            <a:ext cx="2540000" cy="1168400"/>
          </a:xfrm>
          <a:prstGeom prst="rect">
            <a:avLst/>
          </a:prstGeom>
        </p:spPr>
      </p:pic>
      <p:sp>
        <p:nvSpPr>
          <p:cNvPr id="7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Nash’s Function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8500" y="4521200"/>
            <a:ext cx="6584950" cy="1117600"/>
            <a:chOff x="698500" y="4521200"/>
            <a:chExt cx="6584950" cy="11176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550" y="4521200"/>
              <a:ext cx="5676900" cy="111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8500" y="4864100"/>
              <a:ext cx="89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16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1974</Words>
  <Application>Microsoft Macintosh PowerPoint</Application>
  <PresentationFormat>On-screen Show (4:3)</PresentationFormat>
  <Paragraphs>298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Compass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Sperner’s Lemma</vt:lpstr>
      <vt:lpstr>Sperner’s Lemma</vt:lpstr>
      <vt:lpstr>Sperner’s Lemma</vt:lpstr>
      <vt:lpstr>Sperner’s Lemma</vt:lpstr>
      <vt:lpstr>Sperner’s Lemma</vt:lpstr>
      <vt:lpstr>Proof of Sperner’s Lemma</vt:lpstr>
      <vt:lpstr>Proof of Sperner’s Lemma</vt:lpstr>
      <vt:lpstr>Proof of Sperner’s Lemma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NASH, BROUWER and SPERNER</vt:lpstr>
      <vt:lpstr>Function NP (FNP)</vt:lpstr>
      <vt:lpstr>Reductions between Problems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</cp:lastModifiedBy>
  <cp:revision>79</cp:revision>
  <dcterms:created xsi:type="dcterms:W3CDTF">2010-02-20T21:11:15Z</dcterms:created>
  <dcterms:modified xsi:type="dcterms:W3CDTF">2014-11-12T23:18:04Z</dcterms:modified>
</cp:coreProperties>
</file>