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49" r:id="rId3"/>
    <p:sldId id="613" r:id="rId4"/>
    <p:sldId id="611" r:id="rId5"/>
    <p:sldId id="614" r:id="rId6"/>
    <p:sldId id="612" r:id="rId7"/>
    <p:sldId id="616" r:id="rId8"/>
    <p:sldId id="617" r:id="rId9"/>
    <p:sldId id="618" r:id="rId10"/>
    <p:sldId id="619" r:id="rId11"/>
    <p:sldId id="621" r:id="rId12"/>
    <p:sldId id="622" r:id="rId13"/>
    <p:sldId id="623" r:id="rId14"/>
    <p:sldId id="624" r:id="rId15"/>
    <p:sldId id="625" r:id="rId16"/>
    <p:sldId id="626" r:id="rId17"/>
    <p:sldId id="628" r:id="rId18"/>
    <p:sldId id="596" r:id="rId19"/>
    <p:sldId id="629" r:id="rId20"/>
    <p:sldId id="633" r:id="rId21"/>
    <p:sldId id="634" r:id="rId22"/>
    <p:sldId id="6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24"/>
    <a:srgbClr val="FF6600"/>
    <a:srgbClr val="FFCC66"/>
    <a:srgbClr val="00FFFF"/>
    <a:srgbClr val="66FFFF"/>
    <a:srgbClr val="CCFFFF"/>
    <a:srgbClr val="FFAE6B"/>
    <a:srgbClr val="FFFF99"/>
    <a:srgbClr val="2A6B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90816" autoAdjust="0"/>
  </p:normalViewPr>
  <p:slideViewPr>
    <p:cSldViewPr>
      <p:cViewPr>
        <p:scale>
          <a:sx n="100" d="100"/>
          <a:sy n="100" d="100"/>
        </p:scale>
        <p:origin x="-138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use the word</a:t>
            </a:r>
            <a:r>
              <a:rPr lang="en-US" altLang="zh-CN" baseline="0" dirty="0" smtClean="0"/>
              <a:t> type and valuation interchangeably.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8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82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8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5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1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8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1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7.emf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6" Type="http://schemas.openxmlformats.org/officeDocument/2006/relationships/image" Target="../media/image14.emf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6248400" cy="1409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COMP/MATH 553 Algorithmic Game Theory</a:t>
            </a:r>
            <a:b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11: Revenue Maximization in Multi-Dimensional Settings</a:t>
            </a:r>
            <a:endParaRPr lang="en-US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1"/>
            <p:cNvSpPr/>
            <p:nvPr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4"/>
            <p:cNvSpPr/>
            <p:nvPr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19200" y="5638800"/>
            <a:ext cx="146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Yang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Cai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191000"/>
            <a:ext cx="170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Oct 08,</a:t>
            </a:r>
            <a:r>
              <a:rPr lang="zh-CN" altLang="en-US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2014</a:t>
            </a:r>
            <a:endParaRPr lang="en-US" sz="2400" dirty="0">
              <a:solidFill>
                <a:schemeClr val="bg1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280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bidders: Implementation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538885"/>
            <a:ext cx="8534400" cy="647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Let x* and p* be the optimal solution of our LP. Then when the bid is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, give the bidder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with prob.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sz="2000" b="1" i="1" dirty="0">
                <a:latin typeface="Times New Roman"/>
                <a:cs typeface="Times New Roman"/>
              </a:rPr>
              <a:t>*</a:t>
            </a:r>
            <a:r>
              <a:rPr lang="en-US" sz="2000" b="1" i="1" dirty="0" smtClean="0">
                <a:latin typeface="Times New Roman"/>
                <a:cs typeface="Times New Roman"/>
              </a:rPr>
              <a:t>(v)</a:t>
            </a:r>
            <a:r>
              <a:rPr lang="en-US" sz="2000" dirty="0" smtClean="0">
                <a:latin typeface="Times New Roman"/>
                <a:cs typeface="Times New Roman"/>
              </a:rPr>
              <a:t> and charge him </a:t>
            </a:r>
            <a:r>
              <a:rPr lang="en-US" sz="2000" b="1" i="1" dirty="0" smtClean="0">
                <a:latin typeface="Times New Roman"/>
                <a:cs typeface="Times New Roman"/>
              </a:rPr>
              <a:t>p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latin typeface="Times New Roman"/>
                <a:cs typeface="Times New Roman"/>
              </a:rPr>
              <a:t>*(v)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How long does it take to solve this LP?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What is the input size? Polynomial in 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|T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|</a:t>
            </a:r>
            <a:r>
              <a:rPr lang="en-US" sz="2000" b="1" dirty="0" smtClean="0">
                <a:latin typeface="Times New Roman"/>
                <a:cs typeface="Times New Roman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# of variables =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(n+1)|T| = (n+1)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|T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(scales exponentially with the input)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# of constraints = Σ</a:t>
            </a:r>
            <a:r>
              <a:rPr lang="en-US" sz="2000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latin typeface="Times New Roman"/>
                <a:cs typeface="Times New Roman"/>
              </a:rPr>
              <a:t>|T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latin typeface="Times New Roman"/>
                <a:cs typeface="Times New Roman"/>
              </a:rPr>
              <a:t>|</a:t>
            </a:r>
            <a:r>
              <a:rPr lang="en-US" sz="2000" b="1" baseline="30000" dirty="0" smtClean="0"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latin typeface="Times New Roman"/>
                <a:cs typeface="Times New Roman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2n|T| = </a:t>
            </a:r>
            <a:r>
              <a:rPr lang="en-US" sz="2000" dirty="0">
                <a:latin typeface="Times New Roman"/>
                <a:cs typeface="Times New Roman"/>
              </a:rPr>
              <a:t>Σ</a:t>
            </a:r>
            <a:r>
              <a:rPr lang="en-US" sz="2000" baseline="-25000" dirty="0">
                <a:latin typeface="Times New Roman"/>
                <a:cs typeface="Times New Roman"/>
              </a:rPr>
              <a:t>i</a:t>
            </a:r>
            <a:r>
              <a:rPr lang="en-US" sz="2000" b="1" dirty="0">
                <a:latin typeface="Times New Roman"/>
                <a:cs typeface="Times New Roman"/>
              </a:rPr>
              <a:t>|T</a:t>
            </a:r>
            <a:r>
              <a:rPr lang="en-US" sz="2000" b="1" baseline="-25000" dirty="0">
                <a:latin typeface="Times New Roman"/>
                <a:cs typeface="Times New Roman"/>
              </a:rPr>
              <a:t>i</a:t>
            </a:r>
            <a:r>
              <a:rPr lang="en-US" sz="2000" b="1" dirty="0">
                <a:latin typeface="Times New Roman"/>
                <a:cs typeface="Times New Roman"/>
              </a:rPr>
              <a:t>|</a:t>
            </a:r>
            <a:r>
              <a:rPr lang="en-US" sz="2000" b="1" baseline="30000" dirty="0" smtClean="0">
                <a:latin typeface="Times New Roman"/>
                <a:cs typeface="Times New Roman"/>
              </a:rPr>
              <a:t>2 </a:t>
            </a:r>
            <a:r>
              <a:rPr lang="en-US" sz="2000" b="1" dirty="0" smtClean="0">
                <a:latin typeface="Times New Roman"/>
                <a:cs typeface="Times New Roman"/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2n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0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|T</a:t>
            </a:r>
            <a:r>
              <a:rPr lang="en-US" sz="2000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(again scales exponentially </a:t>
            </a:r>
            <a:r>
              <a:rPr lang="en-US" sz="2000" dirty="0">
                <a:latin typeface="Times New Roman"/>
                <a:cs typeface="Times New Roman"/>
              </a:rPr>
              <a:t>with the input)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Takes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exponential time to even write down</a:t>
            </a:r>
            <a:r>
              <a:rPr lang="en-US" sz="2000" dirty="0" smtClean="0">
                <a:latin typeface="Times New Roman"/>
                <a:cs typeface="Times New Roman"/>
              </a:rPr>
              <a:t>, not mention solving it!!!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49950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S</a:t>
            </a:r>
            <a:r>
              <a:rPr lang="en-US" dirty="0" smtClean="0"/>
              <a:t>olution for Multiple bidders?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898781"/>
            <a:ext cx="8534400" cy="550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The LP we discussed will only be useful if you have a small number of bidders.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Is there a more succinct LP for our problem: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polynomial</a:t>
            </a:r>
            <a:r>
              <a:rPr lang="en-US" sz="2000" dirty="0" smtClean="0">
                <a:latin typeface="Times New Roman"/>
                <a:cs typeface="Times New Roman"/>
              </a:rPr>
              <a:t> in the size of the input.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This is not only meaningful computationally.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 more succinct LP in fact provides 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conceptually insights </a:t>
            </a:r>
            <a:r>
              <a:rPr lang="en-US" sz="2000" dirty="0" smtClean="0">
                <a:latin typeface="Times New Roman"/>
                <a:cs typeface="Times New Roman"/>
              </a:rPr>
              <a:t>about the structure of the optimal mechanism in multi-item settings.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5892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6019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A New Succinct LP Formulation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0073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:mv="urn:schemas-microsoft-com:mac:vml"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4572000"/>
            <a:ext cx="914400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847885"/>
            <a:ext cx="914400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62000" y="1066800"/>
            <a:ext cx="8143863" cy="6857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900" b="1" i="1" dirty="0">
                <a:solidFill>
                  <a:srgbClr val="0070C0"/>
                </a:solidFill>
                <a:latin typeface="Times New Roman"/>
                <a:cs typeface="Times New Roman"/>
              </a:rPr>
              <a:t>Variables</a:t>
            </a:r>
            <a:r>
              <a:rPr lang="en-US" sz="59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: 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Interim Allocation rule aka. </a:t>
            </a:r>
            <a:r>
              <a:rPr lang="en-US" sz="67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“REDUCED FORM”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i="1" dirty="0" smtClean="0">
                <a:solidFill>
                  <a:srgbClr val="FFC000"/>
                </a:solidFill>
              </a:rPr>
              <a:t>Decision Variables</a:t>
            </a:r>
            <a:endParaRPr lang="en-US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76400" y="2998995"/>
            <a:ext cx="7772400" cy="1585198"/>
            <a:chOff x="1676400" y="2998995"/>
            <a:chExt cx="7772400" cy="1585198"/>
          </a:xfrm>
        </p:grpSpPr>
        <p:grpSp>
          <p:nvGrpSpPr>
            <p:cNvPr id="84" name="组合 83"/>
            <p:cNvGrpSpPr>
              <a:grpSpLocks/>
            </p:cNvGrpSpPr>
            <p:nvPr/>
          </p:nvGrpSpPr>
          <p:grpSpPr>
            <a:xfrm>
              <a:off x="3146592" y="3075195"/>
              <a:ext cx="2677237" cy="1015898"/>
              <a:chOff x="4407603" y="3352800"/>
              <a:chExt cx="2920623" cy="1097280"/>
            </a:xfrm>
          </p:grpSpPr>
          <p:sp>
            <p:nvSpPr>
              <p:cNvPr id="50" name="圆角矩形 49"/>
              <p:cNvSpPr>
                <a:spLocks noChangeAspect="1"/>
              </p:cNvSpPr>
              <p:nvPr/>
            </p:nvSpPr>
            <p:spPr>
              <a:xfrm>
                <a:off x="4407603" y="3352800"/>
                <a:ext cx="2920623" cy="1097280"/>
              </a:xfrm>
              <a:prstGeom prst="roundRect">
                <a:avLst/>
              </a:prstGeom>
              <a:solidFill>
                <a:srgbClr val="CCFF99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4549429" y="3429000"/>
                <a:ext cx="1318020" cy="994758"/>
                <a:chOff x="4516650" y="3886200"/>
                <a:chExt cx="1496180" cy="1264806"/>
              </a:xfrm>
            </p:grpSpPr>
            <p:pic>
              <p:nvPicPr>
                <p:cNvPr id="31" name="Picture 3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21451" y="3886200"/>
                  <a:ext cx="1191379" cy="1264806"/>
                </a:xfrm>
                <a:prstGeom prst="rect">
                  <a:avLst/>
                </a:prstGeom>
                <a:effectLst>
                  <a:outerShdw blurRad="635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矩形 31"/>
                <p:cNvSpPr/>
                <p:nvPr/>
              </p:nvSpPr>
              <p:spPr>
                <a:xfrm>
                  <a:off x="4516650" y="3998936"/>
                  <a:ext cx="387493" cy="887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 dirty="0" smtClean="0">
                      <a:latin typeface="Times New Roman" pitchFamily="18" charset="0"/>
                      <a:cs typeface="Times New Roman" pitchFamily="18" charset="0"/>
                    </a:rPr>
                    <a:t>j</a:t>
                  </a:r>
                  <a:endParaRPr lang="en-US" sz="3600" dirty="0"/>
                </a:p>
              </p:txBody>
            </p:sp>
          </p:grpSp>
          <p:grpSp>
            <p:nvGrpSpPr>
              <p:cNvPr id="38" name="组合 37"/>
              <p:cNvGrpSpPr>
                <a:grpSpLocks noChangeAspect="1"/>
              </p:cNvGrpSpPr>
              <p:nvPr/>
            </p:nvGrpSpPr>
            <p:grpSpPr>
              <a:xfrm>
                <a:off x="6138617" y="3505200"/>
                <a:ext cx="1121894" cy="849772"/>
                <a:chOff x="4813239" y="4038600"/>
                <a:chExt cx="1168639" cy="885180"/>
              </a:xfrm>
            </p:grpSpPr>
            <p:pic>
              <p:nvPicPr>
                <p:cNvPr id="27" name="Picture 60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3195"/>
                <a:stretch>
                  <a:fillRect/>
                </a:stretch>
              </p:blipFill>
              <p:spPr>
                <a:xfrm>
                  <a:off x="4813239" y="4038600"/>
                  <a:ext cx="885871" cy="885180"/>
                </a:xfrm>
                <a:prstGeom prst="ellipse">
                  <a:avLst/>
                </a:prstGeom>
                <a:ln w="9525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35" name="矩形 34"/>
                <p:cNvSpPr/>
                <p:nvPr/>
              </p:nvSpPr>
              <p:spPr>
                <a:xfrm>
                  <a:off x="5668972" y="4114799"/>
                  <a:ext cx="31290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 dirty="0" err="1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3600" dirty="0"/>
                </a:p>
              </p:txBody>
            </p:sp>
          </p:grpSp>
          <p:cxnSp>
            <p:nvCxnSpPr>
              <p:cNvPr id="47" name="直接箭头连接符 46"/>
              <p:cNvCxnSpPr>
                <a:cxnSpLocks noChangeAspect="1"/>
              </p:cNvCxnSpPr>
              <p:nvPr/>
            </p:nvCxnSpPr>
            <p:spPr>
              <a:xfrm flipV="1">
                <a:off x="5533657" y="3886202"/>
                <a:ext cx="512064" cy="5453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958001" y="2998995"/>
              <a:ext cx="2676987" cy="1143000"/>
              <a:chOff x="5958001" y="2998995"/>
              <a:chExt cx="2676987" cy="1143000"/>
            </a:xfrm>
          </p:grpSpPr>
          <p:grpSp>
            <p:nvGrpSpPr>
              <p:cNvPr id="77" name="组合 76"/>
              <p:cNvGrpSpPr>
                <a:grpSpLocks noChangeAspect="1"/>
              </p:cNvGrpSpPr>
              <p:nvPr/>
            </p:nvGrpSpPr>
            <p:grpSpPr>
              <a:xfrm>
                <a:off x="6110401" y="3075195"/>
                <a:ext cx="2524587" cy="1014984"/>
                <a:chOff x="734903" y="3352800"/>
                <a:chExt cx="2843003" cy="1143000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734903" y="3352800"/>
                  <a:ext cx="2815539" cy="1143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flipH="1">
                  <a:off x="1920037" y="3751229"/>
                  <a:ext cx="1657869" cy="4505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aluation </a:t>
                  </a:r>
                  <a:r>
                    <a:rPr lang="en-US" sz="2000" b="1" i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="1" i="1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b="1" i="1" dirty="0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862546" y="3505200"/>
                  <a:ext cx="1143301" cy="885180"/>
                  <a:chOff x="4599909" y="4038600"/>
                  <a:chExt cx="1143301" cy="885180"/>
                </a:xfrm>
              </p:grpSpPr>
              <p:pic>
                <p:nvPicPr>
                  <p:cNvPr id="40" name="Picture 6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13195"/>
                  <a:stretch>
                    <a:fillRect/>
                  </a:stretch>
                </p:blipFill>
                <p:spPr>
                  <a:xfrm>
                    <a:off x="4599909" y="4038600"/>
                    <a:ext cx="885870" cy="885180"/>
                  </a:xfrm>
                  <a:prstGeom prst="ellipse">
                    <a:avLst/>
                  </a:prstGeom>
                  <a:ln w="9525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sp>
                <p:nvSpPr>
                  <p:cNvPr id="41" name="矩形 40"/>
                  <p:cNvSpPr/>
                  <p:nvPr/>
                </p:nvSpPr>
                <p:spPr>
                  <a:xfrm>
                    <a:off x="5430304" y="4114800"/>
                    <a:ext cx="312906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600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3600" dirty="0"/>
                  </a:p>
                </p:txBody>
              </p:sp>
            </p:grpSp>
          </p:grpSp>
          <p:cxnSp>
            <p:nvCxnSpPr>
              <p:cNvPr id="87" name="直接连接符 86"/>
              <p:cNvCxnSpPr/>
              <p:nvPr/>
            </p:nvCxnSpPr>
            <p:spPr>
              <a:xfrm>
                <a:off x="5958001" y="2998995"/>
                <a:ext cx="0" cy="1143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676400" y="3178314"/>
              <a:ext cx="7772400" cy="1405879"/>
              <a:chOff x="1676400" y="3178314"/>
              <a:chExt cx="7772400" cy="1405879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752600" y="3178314"/>
                <a:ext cx="769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" pitchFamily="18" charset="0"/>
                    <a:cs typeface="Times" pitchFamily="18" charset="0"/>
                  </a:rPr>
                  <a:t>: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itchFamily="18" charset="0"/>
                    <a:cs typeface="Times" pitchFamily="18" charset="0"/>
                  </a:rPr>
                  <a:t>Pr</a:t>
                </a:r>
                <a:r>
                  <a:rPr lang="en-US" sz="4000" b="1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000" b="1" i="1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altLang="zh-CN" sz="4000" dirty="0" smtClean="0">
                    <a:latin typeface="Times" pitchFamily="18" charset="0"/>
                    <a:cs typeface="Times" pitchFamily="18" charset="0"/>
                  </a:rPr>
                  <a:t>(		</a:t>
                </a:r>
                <a:r>
                  <a:rPr lang="en-US" altLang="zh-CN" sz="4000" b="1" dirty="0" smtClean="0">
                    <a:latin typeface="Times" pitchFamily="18" charset="0"/>
                    <a:cs typeface="Times" pitchFamily="18" charset="0"/>
                  </a:rPr>
                  <a:t>		</a:t>
                </a:r>
                <a:r>
                  <a:rPr lang="en-US" altLang="zh-CN" sz="4000" dirty="0" smtClean="0">
                    <a:latin typeface="Times" pitchFamily="18" charset="0"/>
                    <a:cs typeface="Times" pitchFamily="18" charset="0"/>
                  </a:rPr>
                  <a:t>	           )</a:t>
                </a:r>
                <a:endParaRPr lang="en-US" sz="4000" dirty="0">
                  <a:latin typeface="Times" pitchFamily="18" charset="0"/>
                  <a:cs typeface="Times" pitchFamily="18" charset="0"/>
                </a:endParaRPr>
              </a:p>
            </p:txBody>
          </p:sp>
          <p:pic>
            <p:nvPicPr>
              <p:cNvPr id="7" name="Picture 6" descr="latex-image-1.pd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3761233"/>
                <a:ext cx="1687068" cy="82296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269453" y="4800600"/>
            <a:ext cx="8153400" cy="1524000"/>
            <a:chOff x="942372" y="4876800"/>
            <a:chExt cx="8153400" cy="1524000"/>
          </a:xfrm>
        </p:grpSpPr>
        <p:sp>
          <p:nvSpPr>
            <p:cNvPr id="111" name="TextBox 110"/>
            <p:cNvSpPr txBox="1"/>
            <p:nvPr/>
          </p:nvSpPr>
          <p:spPr>
            <a:xfrm>
              <a:off x="942372" y="4953000"/>
              <a:ext cx="8153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/>
                <a:t>     </a:t>
              </a:r>
              <a:r>
                <a:rPr lang="en-US" altLang="zh-CN" sz="4000" dirty="0"/>
                <a:t> </a:t>
              </a:r>
              <a:r>
                <a:rPr lang="en-US" altLang="zh-CN" sz="4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zh-CN" sz="4000" b="1" i="1" dirty="0" smtClean="0"/>
                <a:t>  </a:t>
              </a:r>
              <a:r>
                <a:rPr lang="en-US" altLang="zh-C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4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3600" dirty="0" smtClean="0">
                  <a:latin typeface="Times New Roman" pitchFamily="18" charset="0"/>
                  <a:cs typeface="Times New Roman" pitchFamily="18" charset="0"/>
                </a:rPr>
                <a:t>[ </a:t>
              </a:r>
              <a:r>
                <a:rPr lang="en-US" altLang="zh-CN" sz="3600" b="1" i="1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="1" i="1" dirty="0" err="1" smtClean="0">
                  <a:latin typeface="Times New Roman" pitchFamily="18" charset="0"/>
                  <a:cs typeface="Times New Roman" pitchFamily="18" charset="0"/>
                </a:rPr>
                <a:t>rice</a:t>
              </a:r>
              <a:r>
                <a:rPr lang="en-US" sz="4000" b="1" i="1" baseline="-25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  <a:r>
                <a:rPr lang="en-US" sz="4000" i="1" baseline="-25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 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                        ]</a:t>
              </a:r>
              <a:r>
                <a:rPr lang="en-US" altLang="zh-CN" sz="4000" dirty="0" smtClean="0">
                  <a:latin typeface="Times New Roman" pitchFamily="18" charset="0"/>
                  <a:cs typeface="Times New Roman" pitchFamily="18" charset="0"/>
                </a:rPr>
                <a:t>  		</a:t>
              </a:r>
              <a:r>
                <a:rPr lang="en-US" altLang="zh-CN" sz="4000" dirty="0" smtClean="0"/>
                <a:t>				         </a:t>
              </a:r>
              <a:endParaRPr lang="en-US" sz="4000" dirty="0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321119" y="4876800"/>
              <a:ext cx="3276600" cy="1143000"/>
              <a:chOff x="5692718" y="3505200"/>
              <a:chExt cx="3276600" cy="1143000"/>
            </a:xfrm>
          </p:grpSpPr>
          <p:grpSp>
            <p:nvGrpSpPr>
              <p:cNvPr id="93" name="组合 76"/>
              <p:cNvGrpSpPr>
                <a:grpSpLocks noChangeAspect="1"/>
              </p:cNvGrpSpPr>
              <p:nvPr/>
            </p:nvGrpSpPr>
            <p:grpSpPr>
              <a:xfrm>
                <a:off x="5997518" y="3581401"/>
                <a:ext cx="2971800" cy="1014985"/>
                <a:chOff x="1692836" y="3352799"/>
                <a:chExt cx="3346623" cy="1143000"/>
              </a:xfrm>
            </p:grpSpPr>
            <p:sp>
              <p:nvSpPr>
                <p:cNvPr id="104" name="圆角矩形 103"/>
                <p:cNvSpPr/>
                <p:nvPr/>
              </p:nvSpPr>
              <p:spPr>
                <a:xfrm>
                  <a:off x="1692836" y="3352799"/>
                  <a:ext cx="3346623" cy="1143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 flipH="1">
                  <a:off x="3130028" y="3733800"/>
                  <a:ext cx="1737808" cy="4505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valuation </a:t>
                  </a:r>
                  <a:r>
                    <a:rPr lang="en-US" sz="2000" b="1" i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="1" i="1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b="1" i="1" dirty="0"/>
                </a:p>
              </p:txBody>
            </p:sp>
            <p:grpSp>
              <p:nvGrpSpPr>
                <p:cNvPr id="106" name="组合 38"/>
                <p:cNvGrpSpPr/>
                <p:nvPr/>
              </p:nvGrpSpPr>
              <p:grpSpPr>
                <a:xfrm>
                  <a:off x="1937769" y="3505200"/>
                  <a:ext cx="1238942" cy="885180"/>
                  <a:chOff x="5675132" y="4038600"/>
                  <a:chExt cx="1238942" cy="885180"/>
                </a:xfrm>
              </p:grpSpPr>
              <p:pic>
                <p:nvPicPr>
                  <p:cNvPr id="107" name="Picture 6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13195"/>
                  <a:stretch>
                    <a:fillRect/>
                  </a:stretch>
                </p:blipFill>
                <p:spPr>
                  <a:xfrm>
                    <a:off x="5675132" y="4038600"/>
                    <a:ext cx="885870" cy="885180"/>
                  </a:xfrm>
                  <a:prstGeom prst="ellipse">
                    <a:avLst/>
                  </a:prstGeom>
                  <a:ln w="9525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sp>
                <p:nvSpPr>
                  <p:cNvPr id="108" name="矩形 107"/>
                  <p:cNvSpPr/>
                  <p:nvPr/>
                </p:nvSpPr>
                <p:spPr>
                  <a:xfrm>
                    <a:off x="6561702" y="4114800"/>
                    <a:ext cx="352372" cy="72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600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3600" b="1" dirty="0"/>
                  </a:p>
                </p:txBody>
              </p:sp>
            </p:grpSp>
          </p:grpSp>
          <p:cxnSp>
            <p:nvCxnSpPr>
              <p:cNvPr id="95" name="直接连接符 94"/>
              <p:cNvCxnSpPr/>
              <p:nvPr/>
            </p:nvCxnSpPr>
            <p:spPr>
              <a:xfrm>
                <a:off x="5692718" y="3505200"/>
                <a:ext cx="0" cy="1143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" y="5638800"/>
              <a:ext cx="1562100" cy="762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57200" y="310472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800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762000" y="3276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b="1" dirty="0" smtClean="0">
                <a:latin typeface="Times" pitchFamily="18" charset="0"/>
                <a:cs typeface="Times" pitchFamily="18" charset="0"/>
              </a:rPr>
              <a:t>π</a:t>
            </a:r>
            <a:r>
              <a:rPr lang="en-US" altLang="zh-CN" sz="3200" b="1" baseline="-25000" dirty="0" err="1" smtClean="0">
                <a:latin typeface="Times" pitchFamily="18" charset="0"/>
                <a:cs typeface="Times" pitchFamily="18" charset="0"/>
              </a:rPr>
              <a:t>ij</a:t>
            </a:r>
            <a:r>
              <a:rPr lang="en-US" altLang="zh-CN" sz="32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altLang="zh-CN" sz="3200" b="1" i="1" dirty="0" smtClean="0">
                <a:latin typeface="Times" pitchFamily="18" charset="0"/>
                <a:cs typeface="Times" pitchFamily="18" charset="0"/>
              </a:rPr>
              <a:t>v</a:t>
            </a:r>
            <a:r>
              <a:rPr lang="en-US" altLang="zh-CN" sz="3200" b="1" i="1" baseline="-25000" dirty="0" smtClean="0">
                <a:latin typeface="Times" pitchFamily="18" charset="0"/>
                <a:cs typeface="Times" pitchFamily="18" charset="0"/>
              </a:rPr>
              <a:t>i</a:t>
            </a:r>
            <a:r>
              <a:rPr lang="en-US" altLang="zh-CN" sz="32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3200" b="1" baseline="-250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1434905" cy="9144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76400"/>
            <a:ext cx="5676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" grpId="0" animBg="1"/>
      <p:bldP spid="18" grpId="0"/>
      <p:bldP spid="56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-152400"/>
            <a:ext cx="9147175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Times New Roman"/>
                <a:cs typeface="Times New Roman"/>
              </a:rPr>
              <a:t>Example of a reduced form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067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Example: Suppose 1 item, 2 bidders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Consider auction that allocates item preferring A to C to B to D, and charges $2 dollars to whoever gets the item.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For comparison: x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(A,C) = 1, x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(A,D) = 1, x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(B,C) = 0 and x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(B,D) =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2000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The reduced form: π</a:t>
            </a:r>
            <a:r>
              <a:rPr lang="en-US" sz="2000" baseline="-25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(A) =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(A,C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× 0.5 +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(A,D)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× 0.5 =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                          		          p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(A) =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× 0.5 +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2×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0.5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=2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Similarly, we can compute π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(B) = 1/2, π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(C) = 1/2, π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(D) = 0; 			                                     p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(B) = 1, p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(C) = 1 and p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(D) = 0.</a:t>
            </a: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22400" y="1752600"/>
            <a:ext cx="1906649" cy="978932"/>
            <a:chOff x="567946" y="2362200"/>
            <a:chExt cx="1906649" cy="978932"/>
          </a:xfrm>
        </p:grpSpPr>
        <p:sp>
          <p:nvSpPr>
            <p:cNvPr id="23" name="TextBox 22"/>
            <p:cNvSpPr txBox="1"/>
            <p:nvPr/>
          </p:nvSpPr>
          <p:spPr>
            <a:xfrm>
              <a:off x="567946" y="2679700"/>
              <a:ext cx="1032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bidder 1</a:t>
              </a:r>
              <a:endParaRPr lang="en-US" sz="2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1558546" y="2641600"/>
              <a:ext cx="533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1558546" y="2879755"/>
              <a:ext cx="491746" cy="244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2091946" y="2362200"/>
              <a:ext cx="3826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91946" y="2895600"/>
              <a:ext cx="3794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B</a:t>
              </a:r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2362200"/>
              <a:ext cx="33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½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00200" y="2971800"/>
              <a:ext cx="33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½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13832" y="1752600"/>
            <a:ext cx="1961568" cy="991632"/>
            <a:chOff x="6204532" y="2349500"/>
            <a:chExt cx="1961568" cy="991632"/>
          </a:xfrm>
        </p:grpSpPr>
        <p:sp>
          <p:nvSpPr>
            <p:cNvPr id="33" name="TextBox 32"/>
            <p:cNvSpPr txBox="1"/>
            <p:nvPr/>
          </p:nvSpPr>
          <p:spPr>
            <a:xfrm>
              <a:off x="7133846" y="2603500"/>
              <a:ext cx="1032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bidder 2</a:t>
              </a:r>
              <a:endParaRPr lang="en-US" sz="2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6524246" y="2606645"/>
              <a:ext cx="533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reflection blurRad="6350" stA="50000" endA="275" endPos="40000" dist="101600" dir="5400000" sy="-100000" algn="bl" rotWithShape="0"/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6558113" y="2857500"/>
              <a:ext cx="491746" cy="244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reflection blurRad="6350" stA="50000" endA="275" endPos="40000" dist="101600" dir="5400000" sy="-100000" algn="bl" rotWithShape="0"/>
            </a:effectLst>
          </p:spPr>
        </p:cxnSp>
        <p:sp>
          <p:nvSpPr>
            <p:cNvPr id="36" name="TextBox 35"/>
            <p:cNvSpPr txBox="1"/>
            <p:nvPr/>
          </p:nvSpPr>
          <p:spPr>
            <a:xfrm>
              <a:off x="6204532" y="2349500"/>
              <a:ext cx="3994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04532" y="2882900"/>
              <a:ext cx="3884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D</a:t>
              </a:r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29400" y="2362200"/>
              <a:ext cx="33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½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9400" y="2971800"/>
              <a:ext cx="33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½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3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succinct LP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0684" y="1166222"/>
            <a:ext cx="8987116" cy="5767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Variables: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l-GR" sz="2000" dirty="0" smtClean="0">
                <a:cs typeface="Times New Roman"/>
              </a:rPr>
              <a:t>π</a:t>
            </a:r>
            <a:r>
              <a:rPr lang="en-US" sz="2000" baseline="-25000" dirty="0" err="1" smtClean="0">
                <a:cs typeface="Times New Roman"/>
              </a:rPr>
              <a:t>ij</a:t>
            </a:r>
            <a:r>
              <a:rPr lang="en-US" sz="2000" dirty="0" smtClean="0">
                <a:cs typeface="Times New Roman"/>
              </a:rPr>
              <a:t>(</a:t>
            </a:r>
            <a:r>
              <a:rPr lang="en-US" sz="2000" i="1" dirty="0" smtClean="0">
                <a:cs typeface="Times New Roman"/>
              </a:rPr>
              <a:t>v</a:t>
            </a:r>
            <a:r>
              <a:rPr lang="en-US" sz="2000" i="1" baseline="-25000" dirty="0" smtClean="0">
                <a:cs typeface="Times New Roman"/>
              </a:rPr>
              <a:t>i</a:t>
            </a:r>
            <a:r>
              <a:rPr lang="en-US" sz="2000" dirty="0" smtClean="0">
                <a:cs typeface="Times New Roman"/>
              </a:rPr>
              <a:t>):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probability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that item 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is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allocated to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bidder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if her reported valuation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(bid)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in </a:t>
            </a:r>
            <a:r>
              <a:rPr lang="en-US" sz="2000" dirty="0">
                <a:solidFill>
                  <a:srgbClr val="00B050"/>
                </a:solidFill>
                <a:cs typeface="Times New Roman"/>
              </a:rPr>
              <a:t>expectation over every other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bidders’ valuations (bids);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 smtClean="0">
                <a:solidFill>
                  <a:schemeClr val="tx1"/>
                </a:solidFill>
                <a:cs typeface="Times New Roman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chemeClr val="tx1"/>
                </a:solidFill>
                <a:cs typeface="Times New Roman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) </a:t>
            </a:r>
            <a:r>
              <a:rPr lang="en-US" sz="2000" dirty="0" smtClean="0">
                <a:cs typeface="Times New Roman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price bidder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pays if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her reported valuation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(bid)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in </a:t>
            </a:r>
            <a:r>
              <a:rPr lang="en-US" sz="2000" dirty="0">
                <a:solidFill>
                  <a:srgbClr val="00B050"/>
                </a:solidFill>
                <a:cs typeface="Times New Roman"/>
              </a:rPr>
              <a:t>expectation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over </a:t>
            </a:r>
            <a:r>
              <a:rPr lang="en-US" sz="2000" dirty="0">
                <a:solidFill>
                  <a:srgbClr val="00B050"/>
                </a:solidFill>
                <a:cs typeface="Times New Roman"/>
              </a:rPr>
              <a:t>every other bidder’s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valuations (bids)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Constraints: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BIC:                                                                                    for all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and </a:t>
            </a:r>
            <a:r>
              <a:rPr lang="en-US" sz="2000" i="1" dirty="0" err="1" smtClean="0">
                <a:solidFill>
                  <a:srgbClr val="000000"/>
                </a:solidFill>
                <a:cs typeface="Times New Roman"/>
              </a:rPr>
              <a:t>v’</a:t>
            </a:r>
            <a:r>
              <a:rPr lang="en-US" sz="2000" i="1" baseline="-25000" dirty="0" err="1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 smtClean="0">
                <a:cs typeface="Times New Roman"/>
              </a:rPr>
              <a:t>  in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T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 smtClean="0">
                <a:cs typeface="Times New Roman"/>
              </a:rPr>
              <a:t>          </a:t>
            </a:r>
            <a:endParaRPr lang="en-US" sz="2000" dirty="0">
              <a:cs typeface="Times New Roman"/>
            </a:endParaRP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IR:                                               	for all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in T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endParaRPr lang="en-US" sz="2000" dirty="0" smtClean="0">
              <a:cs typeface="Times New Roman"/>
            </a:endParaRP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Feasibility: exists an auction with this reduced form. </a:t>
            </a:r>
            <a:r>
              <a:rPr lang="en-US" sz="2000" dirty="0" smtClean="0">
                <a:solidFill>
                  <a:srgbClr val="FF0000"/>
                </a:solidFill>
                <a:cs typeface="Times New Roman"/>
              </a:rPr>
              <a:t>Unclear?</a:t>
            </a:r>
          </a:p>
          <a:p>
            <a:pPr>
              <a:spcBef>
                <a:spcPts val="10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Objective:</a:t>
            </a: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Expected revenue: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3733800"/>
            <a:ext cx="5151967" cy="89275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21098"/>
            <a:ext cx="3200400" cy="93670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184900"/>
            <a:ext cx="2999338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3098800" cy="83820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276600"/>
            <a:ext cx="2882900" cy="838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9175"/>
            <a:ext cx="9144000" cy="44989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Easy setting:  </a:t>
            </a:r>
            <a:r>
              <a:rPr lang="en-US" sz="2000" b="1" dirty="0" smtClean="0">
                <a:effectLst/>
                <a:latin typeface="Times New Roman"/>
                <a:cs typeface="Times New Roman"/>
              </a:rPr>
              <a:t>single item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, two bidders with types uniformly distributed  in 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T</a:t>
            </a:r>
            <a:r>
              <a:rPr lang="en-US" sz="2000" baseline="-25000" dirty="0" smtClean="0">
                <a:effectLst/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={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B, C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} and 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T</a:t>
            </a:r>
            <a:r>
              <a:rPr lang="en-US" sz="2000" baseline="-25000" dirty="0" smtClean="0">
                <a:effectLst/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={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D, E, F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} respectively</a:t>
            </a:r>
          </a:p>
          <a:p>
            <a:r>
              <a:rPr lang="en-US" sz="2000" dirty="0" smtClean="0"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Question: </a:t>
            </a:r>
            <a:r>
              <a:rPr lang="en-US" sz="2000" dirty="0" smtClean="0">
                <a:effectLst/>
                <a:latin typeface="Times New Roman"/>
                <a:cs typeface="Times New Roman"/>
              </a:rPr>
              <a:t>Is the following interim allocation rule feasible? </a:t>
            </a:r>
          </a:p>
          <a:p>
            <a:endParaRPr lang="en-US" sz="2000" dirty="0" smtClean="0">
              <a:effectLst/>
              <a:latin typeface="Times New Roman"/>
              <a:cs typeface="Times New Roman"/>
            </a:endParaRPr>
          </a:p>
          <a:p>
            <a:endParaRPr lang="en-US" sz="2000" dirty="0">
              <a:effectLst/>
              <a:latin typeface="Times New Roman"/>
              <a:cs typeface="Times New Roman"/>
            </a:endParaRPr>
          </a:p>
          <a:p>
            <a:endParaRPr lang="en-US" sz="2000" dirty="0"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>
              <a:effectLst/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984248"/>
            <a:ext cx="4297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 A, D/E/F)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A wins.    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2200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(A) = 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800" y="4365248"/>
            <a:ext cx="4508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(B/C, D)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D wins. 	  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22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(D) = 2/3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52400" y="2400300"/>
            <a:ext cx="3604355" cy="1836241"/>
            <a:chOff x="381000" y="2438400"/>
            <a:chExt cx="3604355" cy="1836241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2438400"/>
              <a:ext cx="3604355" cy="1359932"/>
              <a:chOff x="381000" y="2121932"/>
              <a:chExt cx="3604355" cy="13599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1000" y="2679700"/>
                <a:ext cx="10322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bidder 1</a:t>
                </a:r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rot="5400000" flipH="1" flipV="1">
                <a:off x="1524000" y="2350532"/>
                <a:ext cx="533400" cy="533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1524000" y="2883932"/>
                <a:ext cx="5334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2091946" y="2121932"/>
                <a:ext cx="16767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  π</a:t>
                </a:r>
                <a:r>
                  <a:rPr lang="en-US" sz="2200" i="1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11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(A) = 1</a:t>
                </a:r>
                <a:endParaRPr lang="en-US" sz="22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946" y="2655332"/>
                <a:ext cx="18934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B 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π</a:t>
                </a:r>
                <a:r>
                  <a:rPr lang="en-US" sz="2200" i="1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11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(B) 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= 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0.5</a:t>
                </a:r>
                <a:endParaRPr lang="en-US" sz="22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endParaRPr lang="en-US" sz="22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53374" y="22860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⅓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24000" y="311253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⅓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>
              <a:endCxn id="54" idx="1"/>
            </p:cNvCxnSpPr>
            <p:nvPr/>
          </p:nvCxnSpPr>
          <p:spPr bwMode="auto">
            <a:xfrm>
              <a:off x="1524000" y="3200400"/>
              <a:ext cx="533400" cy="6895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2057400" y="3505200"/>
              <a:ext cx="17134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  π</a:t>
              </a:r>
              <a:r>
                <a:rPr lang="en-US" sz="22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11</a:t>
              </a:r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(C) </a:t>
              </a:r>
              <a:r>
                <a:rPr lang="en-US" sz="22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 </a:t>
              </a:r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06550" y="29834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⅓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5095180" y="2400300"/>
            <a:ext cx="3627815" cy="1497687"/>
            <a:chOff x="381000" y="2438400"/>
            <a:chExt cx="3627815" cy="1497687"/>
          </a:xfrm>
        </p:grpSpPr>
        <p:grpSp>
          <p:nvGrpSpPr>
            <p:cNvPr id="73" name="Group 44"/>
            <p:cNvGrpSpPr/>
            <p:nvPr/>
          </p:nvGrpSpPr>
          <p:grpSpPr>
            <a:xfrm>
              <a:off x="381000" y="2438400"/>
              <a:ext cx="3627815" cy="1359932"/>
              <a:chOff x="381000" y="2121932"/>
              <a:chExt cx="3627815" cy="1359932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81000" y="2679700"/>
                <a:ext cx="10322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bidder 2</a:t>
                </a:r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 rot="5400000" flipH="1" flipV="1">
                <a:off x="1524000" y="2350532"/>
                <a:ext cx="533400" cy="533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1524000" y="2883932"/>
                <a:ext cx="5334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0" name="TextBox 79"/>
              <p:cNvSpPr txBox="1"/>
              <p:nvPr/>
            </p:nvSpPr>
            <p:spPr>
              <a:xfrm>
                <a:off x="1487182" y="2121932"/>
                <a:ext cx="25114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π</a:t>
                </a:r>
                <a:r>
                  <a:rPr lang="en-US" sz="2200" i="1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21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(D) 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= 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2/3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</a:t>
                </a:r>
                <a:endParaRPr lang="en-US" sz="22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093595" y="2617232"/>
                <a:ext cx="19152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π</a:t>
                </a:r>
                <a:r>
                  <a:rPr lang="en-US" sz="2200" i="1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21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(E) 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= 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5/9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22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E</a:t>
                </a:r>
                <a:endParaRPr lang="en-US" sz="22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53374" y="22860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⅓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524000" y="311253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⅓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4" name="Straight Arrow Connector 73"/>
            <p:cNvCxnSpPr/>
            <p:nvPr/>
          </p:nvCxnSpPr>
          <p:spPr bwMode="auto">
            <a:xfrm>
              <a:off x="1524000" y="3200400"/>
              <a:ext cx="493395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2067947" y="3505200"/>
              <a:ext cx="19129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π</a:t>
              </a:r>
              <a:r>
                <a:rPr lang="en-US" sz="22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21</a:t>
              </a:r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(F) </a:t>
              </a:r>
              <a:r>
                <a:rPr lang="en-US" sz="22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 </a:t>
              </a:r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2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   </a:t>
              </a:r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F</a:t>
              </a:r>
              <a:endParaRPr lang="en-US" sz="22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06550" y="29834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⅓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079500" y="4876800"/>
            <a:ext cx="5041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(B, F)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B wins. 	 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22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(B) = 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0.5 ≥ 1/3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66800" y="5334000"/>
            <a:ext cx="4992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(C, E)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E wins. 	 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22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(E) = 5/9 ≥1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/3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92200" y="5791200"/>
            <a:ext cx="6497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(B, E)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B needs to win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w.p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½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E needs to win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w.p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⅔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Times New Roman"/>
                <a:cs typeface="Times New Roman"/>
              </a:rPr>
              <a:t>Feasibility of Reduced Forms (example)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548388">
            <a:off x="2288290" y="2301563"/>
            <a:ext cx="529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Stencil" pitchFamily="82" charset="0"/>
                <a:cs typeface="Times New Roman"/>
              </a:rPr>
              <a:t>infeasible !</a:t>
            </a:r>
            <a:endParaRPr lang="en-US" sz="4800" dirty="0">
              <a:solidFill>
                <a:srgbClr val="C00000"/>
              </a:solidFill>
              <a:latin typeface="Stencil" pitchFamily="82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9950" y="40386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4355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8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35" grpId="0"/>
      <p:bldP spid="90" grpId="0"/>
      <p:bldP spid="91" grpId="0"/>
      <p:bldP spid="92" grpId="0"/>
      <p:bldP spid="50" grpId="0"/>
      <p:bldP spid="10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24"/>
          <p:cNvSpPr/>
          <p:nvPr/>
        </p:nvSpPr>
        <p:spPr>
          <a:xfrm>
            <a:off x="532934" y="2495252"/>
            <a:ext cx="8306266" cy="9337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533400" y="1066800"/>
            <a:ext cx="8316426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5" y="3505200"/>
            <a:ext cx="8229600" cy="77666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BUT,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effectLst/>
                <a:latin typeface="Times New Roman" pitchFamily="18" charset="0"/>
                <a:cs typeface="Times New Roman" pitchFamily="18" charset="0"/>
              </a:rPr>
              <a:t>too many subsets: need to check                 conditions !!!</a:t>
            </a:r>
          </a:p>
          <a:p>
            <a:pPr marL="0" indent="0">
              <a:buNone/>
            </a:pPr>
            <a:endParaRPr lang="en-US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335" y="2414081"/>
            <a:ext cx="76134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[Border ’91, Border ’07,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-Kim-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Mierendorff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’11]: 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(*) is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sufficient condition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feasibility.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7100" y="695066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revious work on algorithmic MD used proxies for the above losing various approximation factors.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3" y="3520440"/>
            <a:ext cx="1556657" cy="594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0729" y="4114800"/>
            <a:ext cx="4769871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[C.-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Daskalakis-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Weinberg</a:t>
            </a:r>
            <a:r>
              <a:rPr lang="zh-CN" alt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]: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check feasibility in time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almost linear in </a:t>
            </a:r>
            <a:r>
              <a:rPr lang="en-US" sz="22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200" b="1" i="1" baseline="-25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|T</a:t>
            </a:r>
            <a:r>
              <a:rPr lang="en-US" sz="2200" b="1" i="1" baseline="-25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 total number of bidder types (but not type profiles)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cs typeface="Times New Roman"/>
              </a:rPr>
              <a:t>Feasibility of Reduced From </a:t>
            </a:r>
            <a:r>
              <a:rPr lang="en-US" sz="2400" b="0" dirty="0" smtClean="0">
                <a:cs typeface="Times New Roman"/>
              </a:rPr>
              <a:t>(Cont’d)</a:t>
            </a:r>
            <a:endParaRPr lang="en-US" sz="2600" dirty="0">
              <a:cs typeface="Times New Roman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52400" y="1066800"/>
            <a:ext cx="321867" cy="2362200"/>
          </a:xfrm>
          <a:prstGeom prst="leftBrace">
            <a:avLst>
              <a:gd name="adj1" fmla="val 76256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 bwMode="auto">
          <a:xfrm>
            <a:off x="6781800" y="4191000"/>
            <a:ext cx="2026928" cy="19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ec.europa.eu/enterprise/e-bsn/ebusiness-solutions-guide/images/evalua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1526381" cy="12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5800" y="1147778"/>
            <a:ext cx="8229600" cy="1443022"/>
            <a:chOff x="685800" y="1147778"/>
            <a:chExt cx="8229600" cy="1443022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685800" y="1147778"/>
              <a:ext cx="8229600" cy="6048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74320" marR="0" lvl="0" indent="-27432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 necessary condition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feasible single-item reduced form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1536700"/>
              <a:ext cx="3225800" cy="7493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990600" y="1882914"/>
              <a:ext cx="7629779" cy="707886"/>
              <a:chOff x="1066800" y="1905000"/>
              <a:chExt cx="7629779" cy="70788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66800" y="1905000"/>
                <a:ext cx="76297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Times New Roman"/>
                    <a:cs typeface="Times New Roman"/>
                  </a:rPr>
                  <a:t>Pr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[   </a:t>
                </a:r>
                <a:r>
                  <a:rPr lang="en-US" sz="2000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whose type is in S</a:t>
                </a:r>
                <a:r>
                  <a:rPr lang="en-US" sz="2000" baseline="-25000" dirty="0" smtClean="0">
                    <a:latin typeface="Times New Roman"/>
                    <a:cs typeface="Times New Roman"/>
                  </a:rPr>
                  <a:t>i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and gets the item] ≤ 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Pr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[   </a:t>
                </a:r>
                <a:r>
                  <a:rPr lang="en-US" sz="2000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whose type is in S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i </a:t>
                </a:r>
                <a:r>
                  <a:rPr lang="en-US" sz="2000" dirty="0">
                    <a:latin typeface="Times New Roman"/>
                    <a:cs typeface="Times New Roman"/>
                  </a:rPr>
                  <a:t>]</a:t>
                </a:r>
              </a:p>
              <a:p>
                <a:endParaRPr lang="en-US" sz="2000" dirty="0" smtClean="0">
                  <a:latin typeface="Times New Roman"/>
                  <a:cs typeface="Times New Roman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1905000"/>
                <a:ext cx="698500" cy="698500"/>
              </a:xfrm>
              <a:prstGeom prst="rect">
                <a:avLst/>
              </a:prstGeom>
            </p:spPr>
          </p:pic>
          <p:pic>
            <p:nvPicPr>
              <p:cNvPr id="33" name="Picture 32" descr="latex-image-1.pd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1905000"/>
                <a:ext cx="698500" cy="6985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881229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1077 -0.00347 " pathEditMode="relative" rAng="0" ptsTypes="AA">
                                      <p:cBhvr>
                                        <p:cTn id="38" dur="2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3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" grpId="0" build="p"/>
      <p:bldP spid="14" grpId="0"/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462638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Feasibility </a:t>
            </a:r>
            <a:r>
              <a:rPr lang="en-US" dirty="0" smtClean="0"/>
              <a:t>for Multi</a:t>
            </a:r>
            <a:r>
              <a:rPr lang="en-US" dirty="0"/>
              <a:t>-</a:t>
            </a:r>
            <a:r>
              <a:rPr lang="en-US" dirty="0" smtClean="0"/>
              <a:t>item </a:t>
            </a:r>
            <a:r>
              <a:rPr lang="en-US" dirty="0"/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educed </a:t>
            </a:r>
            <a:r>
              <a:rPr lang="en-US" dirty="0" smtClean="0"/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524000"/>
            <a:ext cx="73914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Theorem [C.-Daskalakis-Weinberg </a:t>
            </a:r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12]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There is an poly-time algorithm that checks the feasibility of any multi-item reduced from.</a:t>
            </a:r>
            <a:endParaRPr lang="en-US" sz="24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lvl="1" algn="ctr">
              <a:lnSpc>
                <a:spcPct val="120000"/>
              </a:lnSpc>
              <a:spcBef>
                <a:spcPts val="300"/>
              </a:spcBef>
            </a:pPr>
            <a:endParaRPr lang="en-US" sz="2400" b="1" dirty="0" smtClean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657600"/>
            <a:ext cx="86106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200" dirty="0" smtClean="0">
                <a:latin typeface="Times New Roman"/>
                <a:cs typeface="Times New Roman"/>
              </a:rPr>
              <a:t>Remark: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 With this we can solve our succinct LP!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 The proof uses the ellipsoid method, separation </a:t>
            </a:r>
            <a:r>
              <a:rPr lang="en-US" sz="2200" dirty="0" err="1" smtClean="0">
                <a:latin typeface="+mj-lt"/>
                <a:cs typeface="Times New Roman"/>
              </a:rPr>
              <a:t>Ξ</a:t>
            </a:r>
            <a:r>
              <a:rPr lang="en-US" sz="2200" dirty="0" smtClean="0">
                <a:latin typeface="+mj-lt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optimization and sampling etc.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Have many extensions, e.g. accommodates any combinatorial allocation constraints (unit-demand, single-minded...)</a:t>
            </a:r>
            <a:endParaRPr lang="en-US" sz="22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20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of a Feasible Reduced Form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898781"/>
            <a:ext cx="8534400" cy="528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After solving the succinct LP, we find the optimal reduced form π* and p*.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Can you </a:t>
            </a:r>
            <a:r>
              <a:rPr lang="en-US"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turn π* and p</a:t>
            </a:r>
            <a:r>
              <a:rPr lang="en-US" sz="2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into an auction whose reduced form is exactly </a:t>
            </a:r>
            <a:r>
              <a:rPr lang="en-US"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π* and p</a:t>
            </a:r>
            <a:r>
              <a:rPr lang="en-US" sz="2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This is crucial, otherwise being able to solve the LP is meaningless.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Will show you a way to implement any feasible reduced form, and it reveals important structure of the revenue-optimal auction!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9929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6900" y="808335"/>
            <a:ext cx="4730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An overview of 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today’s class</a:t>
            </a:r>
            <a:endParaRPr lang="en-US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1828800"/>
            <a:ext cx="1204118" cy="914400"/>
            <a:chOff x="1459706" y="1270794"/>
            <a:chExt cx="686594" cy="560388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2743200" y="2514600"/>
            <a:ext cx="469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Basic LP Formulation for Multiple </a:t>
            </a:r>
            <a:r>
              <a:rPr lang="en-US"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idders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276600"/>
            <a:ext cx="4610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Succinct LP: Reduced Form of an Auction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038600"/>
            <a:ext cx="40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Structure of the Optimal Auction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1829594"/>
            <a:ext cx="1204118" cy="1675606"/>
            <a:chOff x="1459706" y="1270794"/>
            <a:chExt cx="686594" cy="5603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447800" y="2389982"/>
            <a:ext cx="1204118" cy="1877218"/>
            <a:chOff x="1459706" y="1270794"/>
            <a:chExt cx="686594" cy="560388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00144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6019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Implementation of a Feasible Reduced Form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190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:mv="urn:schemas-microsoft-com:mac:vml"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Reduced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953311"/>
            <a:ext cx="8842375" cy="57879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Reduced form is collection                                    ;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Can view it as a vector                            ;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Let’s call set of feasible reduced forms                                    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u="sng" dirty="0" smtClean="0">
                <a:latin typeface="Times New Roman"/>
                <a:cs typeface="Times New Roman"/>
              </a:rPr>
              <a:t>Claim 1:</a:t>
            </a:r>
            <a:r>
              <a:rPr lang="en-US" sz="2000" u="sng" dirty="0" smtClean="0">
                <a:latin typeface="Times New Roman"/>
                <a:cs typeface="Times New Roman"/>
              </a:rPr>
              <a:t>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F(D)</a:t>
            </a:r>
            <a:r>
              <a:rPr lang="en-US" sz="2000" u="sng" dirty="0" smtClean="0">
                <a:latin typeface="Times New Roman"/>
                <a:cs typeface="Times New Roman"/>
              </a:rPr>
              <a:t> is a </a:t>
            </a:r>
            <a:r>
              <a:rPr lang="en-US" altLang="zh-CN" sz="2000" b="1" u="sng" dirty="0" smtClean="0">
                <a:latin typeface="Times New Roman"/>
                <a:cs typeface="Times New Roman"/>
              </a:rPr>
              <a:t>convex </a:t>
            </a:r>
            <a:r>
              <a:rPr lang="en-US" sz="2000" b="1" u="sng" dirty="0" err="1" smtClean="0">
                <a:latin typeface="Times New Roman"/>
                <a:cs typeface="Times New Roman"/>
              </a:rPr>
              <a:t>polytope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Proof:  </a:t>
            </a:r>
            <a:r>
              <a:rPr lang="en-US" sz="2000" b="1" i="1" dirty="0" smtClean="0">
                <a:latin typeface="Times New Roman"/>
                <a:cs typeface="Times New Roman"/>
              </a:rPr>
              <a:t>Easy!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Times New Roman"/>
                <a:cs typeface="Times New Roman"/>
              </a:rPr>
              <a:t>A feasible reduced form      is implemented by a feasible allocation rule </a:t>
            </a:r>
            <a:r>
              <a:rPr lang="en-US" sz="1800" b="1" i="1" dirty="0" smtClean="0">
                <a:latin typeface="Times New Roman"/>
                <a:cs typeface="Times New Roman"/>
              </a:rPr>
              <a:t>M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b="1" i="1" dirty="0">
                <a:latin typeface="Times New Roman"/>
                <a:cs typeface="Times New Roman"/>
              </a:rPr>
              <a:t>M</a:t>
            </a:r>
            <a:r>
              <a:rPr lang="en-US" sz="1800" dirty="0" smtClean="0">
                <a:latin typeface="Times New Roman"/>
                <a:cs typeface="Times New Roman"/>
              </a:rPr>
              <a:t> is a distribution over deterministic feasible allocation rules, of which there is a finite number. So:                                     	, where          is </a:t>
            </a:r>
            <a:r>
              <a:rPr lang="en-US" sz="1800" b="1" dirty="0" smtClean="0">
                <a:latin typeface="Times New Roman"/>
                <a:cs typeface="Times New Roman"/>
              </a:rPr>
              <a:t>deterministic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latin typeface="Times New Roman"/>
                <a:cs typeface="Times New Roman"/>
              </a:rPr>
              <a:t>Easy to see: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latin typeface="Times New Roman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So</a:t>
            </a:r>
            <a:r>
              <a:rPr lang="en-US" sz="2200" dirty="0" smtClean="0">
                <a:latin typeface="Times New Roman"/>
                <a:cs typeface="Times New Roman"/>
              </a:rPr>
              <a:t>,  </a:t>
            </a:r>
            <a:r>
              <a:rPr lang="en-US" sz="2200" b="1" i="1" dirty="0" smtClean="0">
                <a:latin typeface="Times New Roman"/>
                <a:cs typeface="Times New Roman"/>
              </a:rPr>
              <a:t>F(D)</a:t>
            </a:r>
            <a:r>
              <a:rPr lang="en-US" sz="2200" dirty="0" smtClean="0">
                <a:latin typeface="Times New Roman"/>
                <a:cs typeface="Times New Roman"/>
              </a:rPr>
              <a:t> =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							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14600" y="5867400"/>
            <a:ext cx="4373785" cy="914400"/>
            <a:chOff x="3429000" y="5626100"/>
            <a:chExt cx="3657600" cy="914400"/>
          </a:xfrm>
        </p:grpSpPr>
        <p:sp>
          <p:nvSpPr>
            <p:cNvPr id="15" name="TextBox 14"/>
            <p:cNvSpPr txBox="1"/>
            <p:nvPr/>
          </p:nvSpPr>
          <p:spPr>
            <a:xfrm>
              <a:off x="3580285" y="5689805"/>
              <a:ext cx="33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convex </a:t>
              </a:r>
              <a:r>
                <a:rPr lang="en-US" sz="2000" dirty="0">
                  <a:latin typeface="Times New Roman"/>
                  <a:cs typeface="Times New Roman"/>
                </a:rPr>
                <a:t>hull of reduced forms of feasible deterministic </a:t>
              </a:r>
              <a:r>
                <a:rPr lang="en-US" sz="2000" dirty="0" smtClean="0">
                  <a:latin typeface="Times New Roman"/>
                  <a:cs typeface="Times New Roman"/>
                </a:rPr>
                <a:t>mechanisms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6" name="Double Bracket 15"/>
            <p:cNvSpPr/>
            <p:nvPr/>
          </p:nvSpPr>
          <p:spPr bwMode="auto">
            <a:xfrm>
              <a:off x="3429000" y="5626100"/>
              <a:ext cx="3657600" cy="914400"/>
            </a:xfrm>
            <a:prstGeom prst="bracketPai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66800"/>
            <a:ext cx="2927086" cy="66011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72" y="1625886"/>
            <a:ext cx="2171428" cy="660114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24300"/>
            <a:ext cx="736600" cy="571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632516" y="4572000"/>
            <a:ext cx="3768284" cy="731520"/>
            <a:chOff x="3408818" y="4363432"/>
            <a:chExt cx="3768284" cy="774700"/>
          </a:xfrm>
        </p:grpSpPr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818" y="4363432"/>
              <a:ext cx="2578100" cy="774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102" y="4470743"/>
              <a:ext cx="889000" cy="6604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05400"/>
            <a:ext cx="2809821" cy="82296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235200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46577" y="1693067"/>
            <a:ext cx="6200807" cy="3793697"/>
            <a:chOff x="533398" y="1205023"/>
            <a:chExt cx="6200807" cy="3793697"/>
          </a:xfrm>
        </p:grpSpPr>
        <p:grpSp>
          <p:nvGrpSpPr>
            <p:cNvPr id="30" name="Group 29"/>
            <p:cNvGrpSpPr/>
            <p:nvPr/>
          </p:nvGrpSpPr>
          <p:grpSpPr>
            <a:xfrm>
              <a:off x="533398" y="1322769"/>
              <a:ext cx="5228872" cy="3675951"/>
              <a:chOff x="2759022" y="2173671"/>
              <a:chExt cx="3926353" cy="2999791"/>
            </a:xfrm>
          </p:grpSpPr>
          <p:grpSp>
            <p:nvGrpSpPr>
              <p:cNvPr id="9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15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114300">
                    <a:prstClr val="black"/>
                  </a:innerShdw>
                </a:effectLst>
                <a:extLst/>
              </p:spPr>
              <p:txBody>
                <a:bodyPr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2" y="2653084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798" y="1205023"/>
              <a:ext cx="1957407" cy="73519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3219632" y="2273369"/>
            <a:ext cx="1038140" cy="1003231"/>
            <a:chOff x="4730401" y="2194414"/>
            <a:chExt cx="1070966" cy="1039815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946389" y="2232516"/>
              <a:ext cx="854978" cy="10017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stealth" w="lg" len="lg"/>
            </a:ln>
            <a:effectLst/>
          </p:spPr>
        </p:cxn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401" y="2194414"/>
              <a:ext cx="914400" cy="7239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053380" y="1630680"/>
            <a:ext cx="775576" cy="649418"/>
            <a:chOff x="5653164" y="1487297"/>
            <a:chExt cx="800100" cy="673100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5870451" y="1981200"/>
              <a:ext cx="149349" cy="14934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164" y="1487297"/>
              <a:ext cx="800100" cy="6731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Reduced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3642841"/>
            <a:ext cx="2439151" cy="242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Q: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Is there a </a:t>
            </a:r>
            <a:r>
              <a:rPr 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allocation rule implementing the corners?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7396855" y="3276600"/>
            <a:ext cx="762000" cy="533400"/>
          </a:xfrm>
          <a:prstGeom prst="wedgeEllipseCallout">
            <a:avLst>
              <a:gd name="adj1" fmla="val -78611"/>
              <a:gd name="adj2" fmla="val 625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200183"/>
            <a:ext cx="10424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F(D)</a:t>
            </a:r>
            <a:endParaRPr lang="en-US" sz="32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30671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86600" y="990600"/>
            <a:ext cx="1128056" cy="2971800"/>
            <a:chOff x="1368136" y="846747"/>
            <a:chExt cx="1288580" cy="3394694"/>
          </a:xfrm>
        </p:grpSpPr>
        <p:grpSp>
          <p:nvGrpSpPr>
            <p:cNvPr id="39" name="组合 40"/>
            <p:cNvGrpSpPr/>
            <p:nvPr/>
          </p:nvGrpSpPr>
          <p:grpSpPr>
            <a:xfrm>
              <a:off x="1368137" y="1302425"/>
              <a:ext cx="1288579" cy="2939016"/>
              <a:chOff x="3851756" y="1415887"/>
              <a:chExt cx="1479963" cy="3375532"/>
            </a:xfrm>
          </p:grpSpPr>
          <p:grpSp>
            <p:nvGrpSpPr>
              <p:cNvPr id="40" name="组合 38"/>
              <p:cNvGrpSpPr/>
              <p:nvPr/>
            </p:nvGrpSpPr>
            <p:grpSpPr>
              <a:xfrm>
                <a:off x="4999433" y="1759025"/>
                <a:ext cx="332286" cy="2849544"/>
                <a:chOff x="4999433" y="1759025"/>
                <a:chExt cx="332286" cy="2849544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999433" y="175902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031637" y="2926073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j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31637" y="423923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n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41" name="组合 39"/>
              <p:cNvGrpSpPr/>
              <p:nvPr/>
            </p:nvGrpSpPr>
            <p:grpSpPr>
              <a:xfrm>
                <a:off x="3851756" y="1415887"/>
                <a:ext cx="1147678" cy="3375532"/>
                <a:chOff x="3851756" y="1415887"/>
                <a:chExt cx="1147678" cy="3375532"/>
              </a:xfrm>
            </p:grpSpPr>
            <p:pic>
              <p:nvPicPr>
                <p:cNvPr id="42" name="Picture 41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218" y="1415887"/>
                  <a:ext cx="897673" cy="83976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solidFill>
                    <a:schemeClr val="bg1"/>
                  </a:solidFill>
                </a:ln>
                <a:effectLst>
                  <a:reflection blurRad="6350" stA="44000" endPos="32000" dir="5400000" sy="-100000" algn="bl" rotWithShape="0"/>
                </a:effectLst>
              </p:spPr>
            </p:pic>
            <p:pic>
              <p:nvPicPr>
                <p:cNvPr id="43" name="Picture 42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756" y="2688200"/>
                  <a:ext cx="1147678" cy="94107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noFill/>
                </a:ln>
                <a:effectLst/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4237347" y="3616558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pic>
              <p:nvPicPr>
                <p:cNvPr id="45" name="Picture 44"/>
                <p:cNvPicPr>
                  <a:picLocks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758"/>
                <a:stretch/>
              </p:blipFill>
              <p:spPr>
                <a:xfrm>
                  <a:off x="3939219" y="3962097"/>
                  <a:ext cx="897673" cy="82932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noFill/>
                </a:ln>
                <a:effectLst>
                  <a:reflection blurRad="6350" stA="50000" endPos="28000" dir="5400000" sy="-100000" algn="bl" rotWithShape="0"/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 rot="5400000">
                  <a:off x="4208773" y="2332319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1368136" y="846747"/>
              <a:ext cx="960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Items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971801" y="985214"/>
            <a:ext cx="2360268" cy="3053386"/>
            <a:chOff x="1605817" y="953704"/>
            <a:chExt cx="2561334" cy="3313495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2872057" y="1594733"/>
              <a:ext cx="1295094" cy="2639494"/>
              <a:chOff x="1411751" y="1410157"/>
              <a:chExt cx="1473200" cy="3002485"/>
            </a:xfrm>
          </p:grpSpPr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6743" y="1410157"/>
                <a:ext cx="1308100" cy="584200"/>
              </a:xfrm>
              <a:prstGeom prst="rect">
                <a:avLst/>
              </a:prstGeom>
            </p:spPr>
          </p:pic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5792" y="2585524"/>
                <a:ext cx="1270000" cy="584200"/>
              </a:xfrm>
              <a:prstGeom prst="rect">
                <a:avLst/>
              </a:prstGeom>
            </p:spPr>
          </p:pic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751" y="3828442"/>
                <a:ext cx="1473200" cy="5842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605817" y="953704"/>
              <a:ext cx="1405753" cy="3313495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335521" cy="2691956"/>
                  <a:chOff x="555626" y="1647826"/>
                  <a:chExt cx="335521" cy="2691956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330612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10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1060136" y="3611532"/>
                    <a:ext cx="43623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1050611" y="2316428"/>
                    <a:ext cx="43623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77386" y="3749062"/>
            <a:ext cx="7957014" cy="2880338"/>
            <a:chOff x="962052" y="4320562"/>
            <a:chExt cx="7957014" cy="2880338"/>
          </a:xfrm>
        </p:grpSpPr>
        <p:grpSp>
          <p:nvGrpSpPr>
            <p:cNvPr id="2" name="Group 1"/>
            <p:cNvGrpSpPr/>
            <p:nvPr/>
          </p:nvGrpSpPr>
          <p:grpSpPr>
            <a:xfrm>
              <a:off x="962052" y="4320562"/>
              <a:ext cx="7957014" cy="2563779"/>
              <a:chOff x="1095174" y="4483871"/>
              <a:chExt cx="7957014" cy="25637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95174" y="4483871"/>
                <a:ext cx="7957014" cy="2563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200"/>
                  </a:spcAft>
                </a:pP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Bidders: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dirty="0">
                    <a:latin typeface="Times New Roman"/>
                    <a:cs typeface="Times New Roman"/>
                  </a:rPr>
                  <a:t>h</a:t>
                </a:r>
                <a:r>
                  <a:rPr lang="en-US" dirty="0" smtClean="0">
                    <a:latin typeface="Times New Roman"/>
                    <a:cs typeface="Times New Roman"/>
                  </a:rPr>
                  <a:t>ave </a:t>
                </a:r>
                <a:r>
                  <a:rPr lang="en-US" dirty="0">
                    <a:latin typeface="Times New Roman"/>
                    <a:cs typeface="Times New Roman"/>
                  </a:rPr>
                  <a:t>values on “items” and bundles of  “items</a:t>
                </a:r>
                <a:r>
                  <a:rPr lang="en-US" dirty="0" smtClean="0">
                    <a:latin typeface="Times New Roman"/>
                    <a:cs typeface="Times New Roman"/>
                  </a:rPr>
                  <a:t>”.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i="1" dirty="0" smtClean="0">
                    <a:latin typeface="Times New Roman"/>
                    <a:cs typeface="Times New Roman"/>
                  </a:rPr>
                  <a:t>Valuation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aka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b="1" i="1" dirty="0" smtClean="0">
                    <a:latin typeface="Times New Roman"/>
                    <a:cs typeface="Times New Roman"/>
                  </a:rPr>
                  <a:t>type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          </a:t>
                </a:r>
                <a:r>
                  <a:rPr lang="en-US" dirty="0">
                    <a:latin typeface="Times New Roman"/>
                    <a:cs typeface="Times New Roman"/>
                  </a:rPr>
                  <a:t>encodes that information</a:t>
                </a:r>
                <a:r>
                  <a:rPr lang="en-US" dirty="0" smtClean="0">
                    <a:latin typeface="Times New Roman"/>
                    <a:cs typeface="Times New Roman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Common Prior: 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Each 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is sampled independently from      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2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Every bidder and the auctioneer knows </a:t>
                </a:r>
                <a:endParaRPr lang="en-US" sz="1600" dirty="0">
                  <a:latin typeface="Times New Roman"/>
                  <a:cs typeface="Times New Roman"/>
                </a:endParaRP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Additive:</a:t>
                </a:r>
                <a:r>
                  <a:rPr lang="en-US" dirty="0" smtClean="0">
                    <a:latin typeface="Times New Roman"/>
                    <a:cs typeface="Times New Roman"/>
                  </a:rPr>
                  <a:t> Values for bundles of items = sum of values for each item.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From now on,                                </a:t>
                </a:r>
                <a:r>
                  <a:rPr lang="en-US" b="1" dirty="0" smtClean="0">
                    <a:latin typeface="Times New Roman"/>
                    <a:cs typeface="Times New Roman"/>
                  </a:rPr>
                  <a:t>. </a:t>
                </a:r>
                <a:endParaRPr lang="en-US" b="1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2011" y="5249835"/>
                <a:ext cx="1206500" cy="584200"/>
              </a:xfrm>
              <a:prstGeom prst="rect">
                <a:avLst/>
              </a:prstGeom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3417312" y="5594741"/>
                <a:ext cx="3924785" cy="883030"/>
                <a:chOff x="2660538" y="6112181"/>
                <a:chExt cx="3924785" cy="883030"/>
              </a:xfrm>
            </p:grpSpPr>
            <p:pic>
              <p:nvPicPr>
                <p:cNvPr id="87" name="Picture 86" descr="latex-image-1.pdf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538" y="6112181"/>
                  <a:ext cx="723900" cy="571500"/>
                </a:xfrm>
                <a:prstGeom prst="rect">
                  <a:avLst/>
                </a:prstGeom>
              </p:spPr>
            </p:pic>
            <p:pic>
              <p:nvPicPr>
                <p:cNvPr id="15" name="Picture 14" descr="latex-image-1.pdf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523" y="6112769"/>
                  <a:ext cx="812800" cy="584200"/>
                </a:xfrm>
                <a:prstGeom prst="rect">
                  <a:avLst/>
                </a:prstGeom>
              </p:spPr>
            </p:pic>
            <p:pic>
              <p:nvPicPr>
                <p:cNvPr id="17" name="Picture 16" descr="latex-image-1.pdf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3314" y="6449111"/>
                  <a:ext cx="749300" cy="5461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250" y="6451600"/>
              <a:ext cx="2273300" cy="749300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Multi-item Multi-bidder Auctions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Set-up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5251011" y="1691210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1005840" y="1356360"/>
            <a:ext cx="2194560" cy="1920240"/>
          </a:xfrm>
          <a:prstGeom prst="bentConnector2">
            <a:avLst/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Basic LP Formulation: single bidder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479019"/>
            <a:ext cx="8458200" cy="799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Variables: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Allocation rule: for each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in [</a:t>
            </a:r>
            <a:r>
              <a:rPr lang="en-US" sz="2000" b="1" i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], each valuation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, there is a variable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000" b="1" i="1" dirty="0" smtClean="0">
                <a:latin typeface="Times New Roman"/>
                <a:cs typeface="Times New Roman"/>
              </a:rPr>
              <a:t>(v)</a:t>
            </a:r>
            <a:r>
              <a:rPr lang="en-US" sz="2000" dirty="0" smtClean="0">
                <a:latin typeface="Times New Roman"/>
                <a:cs typeface="Times New Roman"/>
              </a:rPr>
              <a:t>: the probability that the buyer receives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when his report is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Payment </a:t>
            </a:r>
            <a:r>
              <a:rPr lang="en-US" sz="2000" dirty="0">
                <a:latin typeface="Times New Roman"/>
                <a:cs typeface="Times New Roman"/>
              </a:rPr>
              <a:t>rule: for </a:t>
            </a:r>
            <a:r>
              <a:rPr lang="en-US" sz="2000" dirty="0" smtClean="0">
                <a:latin typeface="Times New Roman"/>
                <a:cs typeface="Times New Roman"/>
              </a:rPr>
              <a:t>each valuation </a:t>
            </a:r>
            <a:r>
              <a:rPr lang="en-US" sz="2000" b="1" i="1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 in </a:t>
            </a:r>
            <a:r>
              <a:rPr lang="en-US" sz="2000" b="1" i="1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, there is a variable </a:t>
            </a:r>
            <a:r>
              <a:rPr lang="en-US" sz="2000" b="1" i="1" dirty="0">
                <a:latin typeface="Times New Roman"/>
                <a:cs typeface="Times New Roman"/>
              </a:rPr>
              <a:t>p(v)</a:t>
            </a:r>
            <a:r>
              <a:rPr lang="en-US" sz="2000" dirty="0">
                <a:latin typeface="Times New Roman"/>
                <a:cs typeface="Times New Roman"/>
              </a:rPr>
              <a:t>: the payment when the bid is </a:t>
            </a:r>
            <a:r>
              <a:rPr lang="en-US" sz="2000" b="1" i="1" dirty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Objective function: </a:t>
            </a: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max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000" b="1" i="1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Pr</a:t>
            </a: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[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t = v</a:t>
            </a: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] 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p(v)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Constraints: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incentive compatibility: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Σ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baseline="-250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(v) – p(v) ≥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Σ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baseline="-250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(v’) – p(v’)  </a:t>
            </a:r>
            <a:r>
              <a:rPr lang="en-US" dirty="0">
                <a:latin typeface="Times New Roman"/>
                <a:cs typeface="Times New Roman"/>
              </a:rPr>
              <a:t>for all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b="1" i="1" dirty="0">
                <a:latin typeface="Times New Roman"/>
                <a:cs typeface="Times New Roman"/>
              </a:rPr>
              <a:t>v’</a:t>
            </a:r>
            <a:r>
              <a:rPr lang="en-US" dirty="0">
                <a:latin typeface="Times New Roman"/>
                <a:cs typeface="Times New Roman"/>
              </a:rPr>
              <a:t> in </a:t>
            </a:r>
            <a:r>
              <a:rPr lang="en-US" b="1" i="1" dirty="0">
                <a:latin typeface="Times New Roman"/>
                <a:cs typeface="Times New Roman"/>
              </a:rPr>
              <a:t>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individual rationality (non-negative utility):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Σ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baseline="-250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(v) – p(v) ≥ 0  </a:t>
            </a:r>
            <a:r>
              <a:rPr lang="en-US" dirty="0">
                <a:latin typeface="Times New Roman"/>
                <a:cs typeface="Times New Roman"/>
              </a:rPr>
              <a:t>for all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in </a:t>
            </a:r>
            <a:r>
              <a:rPr lang="en-US" b="1" i="1" dirty="0">
                <a:latin typeface="Times New Roman"/>
                <a:cs typeface="Times New Roman"/>
              </a:rPr>
              <a:t>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feasibility: 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0 ≤ </a:t>
            </a:r>
            <a:r>
              <a:rPr lang="en-US" b="1" i="1" dirty="0" err="1">
                <a:solidFill>
                  <a:srgbClr val="3366FF"/>
                </a:solidFill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3366FF"/>
                </a:solidFill>
                <a:latin typeface="Times New Roman"/>
                <a:cs typeface="Times New Roman"/>
              </a:rPr>
              <a:t>(v) ≤ 1 </a:t>
            </a:r>
            <a:r>
              <a:rPr lang="en-US" dirty="0">
                <a:latin typeface="Times New Roman"/>
                <a:cs typeface="Times New Roman"/>
              </a:rPr>
              <a:t>for all </a:t>
            </a:r>
            <a:r>
              <a:rPr lang="en-US" b="1" i="1" dirty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 in </a:t>
            </a:r>
            <a:r>
              <a:rPr lang="en-US" dirty="0" smtClean="0">
                <a:latin typeface="Times New Roman"/>
                <a:cs typeface="Times New Roman"/>
              </a:rPr>
              <a:t>[</a:t>
            </a:r>
            <a:r>
              <a:rPr lang="en-US" b="1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]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in </a:t>
            </a:r>
            <a:r>
              <a:rPr lang="en-US" b="1" i="1" dirty="0">
                <a:latin typeface="Times New Roman"/>
                <a:cs typeface="Times New Roman"/>
              </a:rPr>
              <a:t>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6218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Single Bidder 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685800"/>
            <a:ext cx="8534400" cy="5132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Once </a:t>
            </a:r>
            <a:r>
              <a:rPr lang="en-US" sz="2000" dirty="0" smtClean="0">
                <a:latin typeface="Times New Roman"/>
                <a:cs typeface="Times New Roman"/>
              </a:rPr>
              <a:t>the LP is solved, </a:t>
            </a:r>
            <a:r>
              <a:rPr lang="en-US" sz="2000" dirty="0">
                <a:latin typeface="Times New Roman"/>
                <a:cs typeface="Times New Roman"/>
              </a:rPr>
              <a:t>we immediately </a:t>
            </a:r>
            <a:r>
              <a:rPr lang="en-US" sz="2000" dirty="0" smtClean="0">
                <a:latin typeface="Times New Roman"/>
                <a:cs typeface="Times New Roman"/>
              </a:rPr>
              <a:t>have a mechanism.</a:t>
            </a:r>
            <a:endParaRPr lang="en-US" sz="20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Let x* and p* be the optimal solution of our LP. Then when the bid is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, give the buyer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with prob.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000" b="1" i="1" dirty="0">
                <a:latin typeface="Times New Roman"/>
                <a:cs typeface="Times New Roman"/>
              </a:rPr>
              <a:t>*</a:t>
            </a:r>
            <a:r>
              <a:rPr lang="en-US" sz="2000" b="1" i="1" dirty="0" smtClean="0">
                <a:latin typeface="Times New Roman"/>
                <a:cs typeface="Times New Roman"/>
              </a:rPr>
              <a:t>(v)</a:t>
            </a:r>
            <a:r>
              <a:rPr lang="en-US" sz="2000" dirty="0" smtClean="0">
                <a:latin typeface="Times New Roman"/>
                <a:cs typeface="Times New Roman"/>
              </a:rPr>
              <a:t> and charge him </a:t>
            </a:r>
            <a:r>
              <a:rPr lang="en-US" sz="2000" b="1" i="1" dirty="0" smtClean="0">
                <a:latin typeface="Times New Roman"/>
                <a:cs typeface="Times New Roman"/>
              </a:rPr>
              <a:t>p*(v)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How long does it take to solve this LP?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# of variables = 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(n+1)|T|</a:t>
            </a:r>
            <a:r>
              <a:rPr lang="en-US" sz="2000" dirty="0" smtClean="0">
                <a:latin typeface="Times New Roman"/>
                <a:cs typeface="Times New Roman"/>
              </a:rPr>
              <a:t>; # of constraints = 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|T|</a:t>
            </a:r>
            <a:r>
              <a:rPr lang="en-US" sz="2000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+2n|T|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Both are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polynomial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b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dirty="0" smtClean="0">
                <a:latin typeface="Times New Roman"/>
                <a:cs typeface="Times New Roman"/>
              </a:rPr>
              <a:t>|T| </a:t>
            </a:r>
            <a:r>
              <a:rPr lang="en-US" sz="2000" dirty="0" smtClean="0">
                <a:latin typeface="Times New Roman"/>
                <a:cs typeface="Times New Roman"/>
              </a:rPr>
              <a:t>(input size), we can solve this LP in time polynomial in the input size!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54607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Bidders setting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559990"/>
            <a:ext cx="8534400" cy="744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bidders and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items. All bidders are additive.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the set of possible valuations of bidder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It’s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 subset of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b="1" i="1" baseline="30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lang="en-US" sz="2000" b="1" i="1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Random variable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000" baseline="-25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R</a:t>
            </a:r>
            <a:r>
              <a:rPr lang="en-US" sz="2000" b="1" i="1" baseline="30000" dirty="0" err="1" smtClean="0">
                <a:latin typeface="Times New Roman"/>
                <a:cs typeface="Times New Roman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represents i’s valuation. We assume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drawn independently from distribution </a:t>
            </a:r>
            <a:r>
              <a:rPr lang="en-US" sz="2000" b="1" i="1" dirty="0" smtClean="0">
                <a:latin typeface="Times New Roman"/>
                <a:cs typeface="Times New Roman"/>
              </a:rPr>
              <a:t>D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, whose support is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000" b="1" i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We know </a:t>
            </a:r>
            <a:r>
              <a:rPr lang="en-US" sz="2000" b="1" dirty="0" err="1">
                <a:latin typeface="Times New Roman"/>
                <a:cs typeface="Times New Roman"/>
              </a:rPr>
              <a:t>Pr</a:t>
            </a:r>
            <a:r>
              <a:rPr lang="en-US" sz="2000" b="1" dirty="0">
                <a:latin typeface="Times New Roman"/>
                <a:cs typeface="Times New Roman"/>
              </a:rPr>
              <a:t>[</a:t>
            </a:r>
            <a:r>
              <a:rPr lang="en-US" sz="2000" b="1" i="1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= v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latin typeface="Times New Roman"/>
                <a:cs typeface="Times New Roman"/>
              </a:rPr>
              <a:t>]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dirty="0" smtClean="0">
                <a:latin typeface="Times New Roman"/>
                <a:cs typeface="Times New Roman"/>
              </a:rPr>
              <a:t>every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 </a:t>
            </a:r>
            <a:r>
              <a:rPr lang="en-US" sz="2000" b="1" i="1" dirty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>
                <a:latin typeface="Times New Roman"/>
                <a:cs typeface="Times New Roman"/>
              </a:rPr>
              <a:t>i 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b="1" dirty="0" err="1" smtClean="0">
                <a:latin typeface="Times New Roman"/>
                <a:cs typeface="Times New Roman"/>
              </a:rPr>
              <a:t>Σ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Pr</a:t>
            </a:r>
            <a:r>
              <a:rPr lang="en-US" sz="2000" b="1" dirty="0">
                <a:latin typeface="Times New Roman"/>
                <a:cs typeface="Times New Roman"/>
              </a:rPr>
              <a:t>[</a:t>
            </a:r>
            <a:r>
              <a:rPr lang="en-US" sz="2000" b="1" i="1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= v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latin typeface="Times New Roman"/>
                <a:cs typeface="Times New Roman"/>
              </a:rPr>
              <a:t>]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latin typeface="Times New Roman"/>
                <a:cs typeface="Times New Roman"/>
              </a:rPr>
              <a:t>=1</a:t>
            </a:r>
            <a:r>
              <a:rPr lang="en-US" sz="2000" b="1" i="1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Some notations: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= T</a:t>
            </a:r>
            <a:r>
              <a:rPr lang="en-US" sz="2000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× T</a:t>
            </a:r>
            <a:r>
              <a:rPr lang="en-US" sz="2000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× ...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× T</a:t>
            </a:r>
            <a:r>
              <a:rPr lang="en-US" sz="2000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×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× ...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×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2000" b="1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endParaRPr lang="en-US" sz="2000" b="1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= (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..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., t</a:t>
            </a:r>
            <a:r>
              <a:rPr lang="en-US" sz="2000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7955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Bidders: LP variables and objective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019897"/>
            <a:ext cx="7696200" cy="490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Allocation 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latin typeface="Times New Roman"/>
                <a:cs typeface="Times New Roman"/>
              </a:rPr>
              <a:t>ule: for every bidder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in [</a:t>
            </a:r>
            <a:r>
              <a:rPr lang="en-US" sz="2000" b="1" i="1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], every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in [</a:t>
            </a:r>
            <a:r>
              <a:rPr lang="en-US" sz="2000" b="1" i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], every valuation profile </a:t>
            </a:r>
            <a:r>
              <a:rPr lang="en-US" sz="2000" b="1" i="1" dirty="0" smtClean="0">
                <a:latin typeface="Times New Roman"/>
                <a:cs typeface="Times New Roman"/>
              </a:rPr>
              <a:t>v= (v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b="1" i="1" dirty="0" smtClean="0">
                <a:latin typeface="Times New Roman"/>
                <a:cs typeface="Times New Roman"/>
              </a:rPr>
              <a:t>, v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b="1" i="1" dirty="0" smtClean="0">
                <a:latin typeface="Times New Roman"/>
                <a:cs typeface="Times New Roman"/>
              </a:rPr>
              <a:t>, ...,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v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sz="2000" b="1" i="1" dirty="0" smtClean="0"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, there is a variable </a:t>
            </a:r>
            <a:r>
              <a:rPr lang="en-US" sz="2000" b="1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ij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(v)</a:t>
            </a:r>
            <a:r>
              <a:rPr lang="en-US" sz="2000" dirty="0" smtClean="0">
                <a:latin typeface="Times New Roman"/>
                <a:cs typeface="Times New Roman"/>
              </a:rPr>
              <a:t>: the probability that the buyer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receives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when the reported valuation profile is </a:t>
            </a:r>
            <a:r>
              <a:rPr lang="en-US" sz="2000" b="1" i="1" dirty="0" smtClean="0">
                <a:latin typeface="Times New Roman"/>
                <a:cs typeface="Times New Roman"/>
              </a:rPr>
              <a:t>v </a:t>
            </a:r>
            <a:r>
              <a:rPr lang="en-US" sz="2000" dirty="0" smtClean="0">
                <a:latin typeface="Times New Roman"/>
                <a:cs typeface="Times New Roman"/>
              </a:rPr>
              <a:t>(bidder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reports</a:t>
            </a:r>
            <a:r>
              <a:rPr lang="en-US" sz="2000" b="1" i="1" dirty="0" smtClean="0">
                <a:latin typeface="Times New Roman"/>
                <a:cs typeface="Times New Roman"/>
              </a:rPr>
              <a:t> v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).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Payment Rule</a:t>
            </a:r>
            <a:r>
              <a:rPr lang="en-US" sz="2000" dirty="0" smtClean="0">
                <a:latin typeface="Times New Roman"/>
                <a:cs typeface="Times New Roman"/>
              </a:rPr>
              <a:t>: for every bidder </a:t>
            </a:r>
            <a:r>
              <a:rPr lang="en-US" sz="2000" b="1" i="1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in [</a:t>
            </a:r>
            <a:r>
              <a:rPr lang="en-US" sz="2000" b="1" i="1" dirty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], every valuation profile </a:t>
            </a:r>
            <a:r>
              <a:rPr lang="en-US" sz="2000" b="1" i="1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 in </a:t>
            </a:r>
            <a:r>
              <a:rPr lang="en-US" sz="2000" b="1" i="1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, there is a variable 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p</a:t>
            </a:r>
            <a:r>
              <a:rPr lang="en-US" sz="2000" b="1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(</a:t>
            </a:r>
            <a:r>
              <a:rPr lang="en-US" sz="2000" b="1" i="1" dirty="0">
                <a:solidFill>
                  <a:srgbClr val="FF6600"/>
                </a:solidFill>
                <a:latin typeface="Times New Roman"/>
                <a:cs typeface="Times New Roman"/>
              </a:rPr>
              <a:t>v)</a:t>
            </a:r>
            <a:r>
              <a:rPr lang="en-US" sz="2000" dirty="0">
                <a:latin typeface="Times New Roman"/>
                <a:cs typeface="Times New Roman"/>
              </a:rPr>
              <a:t>: the payment when the </a:t>
            </a:r>
            <a:r>
              <a:rPr lang="en-US" sz="2000" dirty="0" smtClean="0">
                <a:latin typeface="Times New Roman"/>
                <a:cs typeface="Times New Roman"/>
              </a:rPr>
              <a:t>reported valuation profile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b="1" i="1" dirty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Objective Function: </a:t>
            </a: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max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000" b="1" i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000" b="1" i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in T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Pr</a:t>
            </a:r>
            <a:r>
              <a:rPr lang="en-US" sz="2000" b="1" i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t~D</a:t>
            </a: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[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t = v</a:t>
            </a: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]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000" b="1" i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000" b="1" i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v)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0540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Bidders: LP Constraints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838200"/>
            <a:ext cx="7696200" cy="634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With multiple bidders, there are 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wo </a:t>
            </a:r>
            <a:r>
              <a:rPr lang="en-US" sz="2000" dirty="0">
                <a:latin typeface="Times New Roman"/>
                <a:cs typeface="Times New Roman"/>
              </a:rPr>
              <a:t>k</a:t>
            </a:r>
            <a:r>
              <a:rPr lang="en-US" sz="2000" dirty="0" smtClean="0">
                <a:latin typeface="Times New Roman"/>
                <a:cs typeface="Times New Roman"/>
              </a:rPr>
              <a:t>inds of Incentive Compatibility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000" b="1" i="1" dirty="0" smtClean="0">
                <a:latin typeface="Times New Roman"/>
                <a:cs typeface="Times New Roman"/>
              </a:rPr>
              <a:t>DSIC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Σ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j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v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ij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x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ij</a:t>
            </a:r>
            <a:r>
              <a:rPr lang="en-US" sz="2000" i="1" dirty="0">
                <a:solidFill>
                  <a:srgbClr val="FF6600"/>
                </a:solidFill>
                <a:latin typeface="Times New Roman"/>
                <a:cs typeface="Times New Roman"/>
              </a:rPr>
              <a:t>(v) – 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(</a:t>
            </a:r>
            <a:r>
              <a:rPr lang="en-US" sz="2000" i="1" dirty="0">
                <a:solidFill>
                  <a:srgbClr val="FF6600"/>
                </a:solidFill>
                <a:latin typeface="Times New Roman"/>
                <a:cs typeface="Times New Roman"/>
              </a:rPr>
              <a:t>v) ≥ </a:t>
            </a:r>
            <a:r>
              <a:rPr lang="en-US" sz="2000" i="1" dirty="0" err="1">
                <a:solidFill>
                  <a:srgbClr val="FF6600"/>
                </a:solidFill>
                <a:latin typeface="Times New Roman"/>
                <a:cs typeface="Times New Roman"/>
              </a:rPr>
              <a:t>Σ</a:t>
            </a:r>
            <a:r>
              <a:rPr lang="en-US" sz="2000" i="1" baseline="-25000" dirty="0" err="1">
                <a:solidFill>
                  <a:srgbClr val="FF6600"/>
                </a:solidFill>
                <a:latin typeface="Times New Roman"/>
                <a:cs typeface="Times New Roman"/>
              </a:rPr>
              <a:t>j</a:t>
            </a:r>
            <a:r>
              <a:rPr lang="en-US" sz="2000" i="1" baseline="-250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FF6600"/>
                </a:solidFill>
                <a:latin typeface="Times New Roman"/>
                <a:cs typeface="Times New Roman"/>
              </a:rPr>
              <a:t>v</a:t>
            </a:r>
            <a:r>
              <a:rPr lang="en-US" sz="2000" i="1" baseline="-25000" dirty="0" err="1">
                <a:solidFill>
                  <a:srgbClr val="FF6600"/>
                </a:solidFill>
                <a:latin typeface="Times New Roman"/>
                <a:cs typeface="Times New Roman"/>
              </a:rPr>
              <a:t>j</a:t>
            </a:r>
            <a:r>
              <a:rPr lang="en-US" sz="2000" i="1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x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ij</a:t>
            </a:r>
            <a:r>
              <a:rPr lang="en-US" sz="2000" i="1" dirty="0">
                <a:solidFill>
                  <a:srgbClr val="FF6600"/>
                </a:solidFill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v’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,v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-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) </a:t>
            </a:r>
            <a:r>
              <a:rPr lang="en-US" sz="2000" i="1" dirty="0">
                <a:solidFill>
                  <a:srgbClr val="FF6600"/>
                </a:solidFill>
                <a:latin typeface="Times New Roman"/>
                <a:cs typeface="Times New Roman"/>
              </a:rPr>
              <a:t>– 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v’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, v</a:t>
            </a:r>
            <a:r>
              <a:rPr lang="en-US" sz="2000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-</a:t>
            </a:r>
            <a:r>
              <a:rPr lang="en-US" sz="2000" i="1" baseline="-25000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every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v’</a:t>
            </a:r>
            <a:r>
              <a:rPr lang="en-US" sz="2000" b="1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2000" b="1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2000" b="1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000" b="1" i="1" dirty="0" smtClean="0">
                <a:latin typeface="Times New Roman"/>
                <a:cs typeface="Times New Roman"/>
              </a:rPr>
              <a:t>Bayesian Incentive Compatible (BIC)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If every one else is bidding her true valuation, bidding my own true valuation is the optimal strategy.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f everyone is bidding truthfully, we have a Nash equilibrium.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every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lang="en-US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v’</a:t>
            </a:r>
            <a:r>
              <a:rPr lang="en-US" b="1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in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b="1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8" y="5562600"/>
            <a:ext cx="805313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36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Bidders: LP Constraints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838200"/>
            <a:ext cx="7696200" cy="686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Similarly, we use the interim individual rationality (this doesn’t make much difference)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If every one else is bidding her true valuation, bidding my own true valuation always give me non-negative utility.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every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lang="en-US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Finally, the feasibility constraint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Since each item can be allocated to at most one bidder, we have the following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all item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j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[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valuation profile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Σ</a:t>
            </a:r>
            <a:r>
              <a:rPr lang="en-US" i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r>
              <a:rPr lang="en-US" i="1" baseline="-25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ij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(v) ≤ 1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b="1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15820"/>
            <a:ext cx="5029200" cy="1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62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9.9|28.4|3.6|3.1|10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19678</TotalTime>
  <Words>1956</Words>
  <Application>Microsoft Macintosh PowerPoint</Application>
  <PresentationFormat>On-screen Show (4:3)</PresentationFormat>
  <Paragraphs>268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COMP/MATH 553 Algorithmic Game Theory Lecture 11: Revenue Maximization in Multi-Dimensional Settings</vt:lpstr>
      <vt:lpstr>PowerPoint Presentation</vt:lpstr>
      <vt:lpstr>Multi-item Multi-bidder Auctions: Set-up</vt:lpstr>
      <vt:lpstr>Basic LP Formulation: single bidder</vt:lpstr>
      <vt:lpstr>Single Bidder Case</vt:lpstr>
      <vt:lpstr>Multiple Bidders setting</vt:lpstr>
      <vt:lpstr>Multiple Bidders: LP variables and objective</vt:lpstr>
      <vt:lpstr>Multiple Bidders: LP Constraints</vt:lpstr>
      <vt:lpstr>Multiple Bidders: LP Constraints</vt:lpstr>
      <vt:lpstr>Multiple bidders: Implementation</vt:lpstr>
      <vt:lpstr>Any Solution for Multiple bidders?</vt:lpstr>
      <vt:lpstr>A New Succinct LP Formulation</vt:lpstr>
      <vt:lpstr>New Decision Variables</vt:lpstr>
      <vt:lpstr>Example of a reduced form</vt:lpstr>
      <vt:lpstr>A succinct LP</vt:lpstr>
      <vt:lpstr>Feasibility of Reduced Forms (example)</vt:lpstr>
      <vt:lpstr>Feasibility of Reduced From (Cont’d)</vt:lpstr>
      <vt:lpstr>Feasibility for Multi-item Reduced Form</vt:lpstr>
      <vt:lpstr>Implementation of a Feasible Reduced Form</vt:lpstr>
      <vt:lpstr>Implementation of a Feasible Reduced Form</vt:lpstr>
      <vt:lpstr>Set of  Feasible  Reduced Forms</vt:lpstr>
      <vt:lpstr>Set of  Feasible  Reduced Forms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Yang Cai</cp:lastModifiedBy>
  <cp:revision>1591</cp:revision>
  <dcterms:created xsi:type="dcterms:W3CDTF">2014-06-09T21:14:15Z</dcterms:created>
  <dcterms:modified xsi:type="dcterms:W3CDTF">2014-10-08T23:16:33Z</dcterms:modified>
</cp:coreProperties>
</file>