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549" r:id="rId3"/>
    <p:sldId id="595" r:id="rId4"/>
    <p:sldId id="596" r:id="rId5"/>
    <p:sldId id="597" r:id="rId6"/>
    <p:sldId id="598" r:id="rId7"/>
    <p:sldId id="599" r:id="rId8"/>
    <p:sldId id="600" r:id="rId9"/>
    <p:sldId id="602" r:id="rId10"/>
    <p:sldId id="601" r:id="rId11"/>
    <p:sldId id="603" r:id="rId12"/>
    <p:sldId id="576" r:id="rId13"/>
    <p:sldId id="604" r:id="rId14"/>
    <p:sldId id="606" r:id="rId15"/>
    <p:sldId id="605" r:id="rId16"/>
    <p:sldId id="607" r:id="rId17"/>
    <p:sldId id="609" r:id="rId18"/>
    <p:sldId id="608" r:id="rId19"/>
    <p:sldId id="6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A24"/>
    <a:srgbClr val="FF6600"/>
    <a:srgbClr val="FFCC66"/>
    <a:srgbClr val="00FFFF"/>
    <a:srgbClr val="66FFFF"/>
    <a:srgbClr val="CCFFFF"/>
    <a:srgbClr val="FFAE6B"/>
    <a:srgbClr val="FFFF99"/>
    <a:srgbClr val="2A6B1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3" autoAdjust="0"/>
    <p:restoredTop sz="90816" autoAdjust="0"/>
  </p:normalViewPr>
  <p:slideViewPr>
    <p:cSldViewPr>
      <p:cViewPr>
        <p:scale>
          <a:sx n="150" d="100"/>
          <a:sy n="150" d="100"/>
        </p:scale>
        <p:origin x="-2120" y="-3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-39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F4598-5B58-49B2-9E8D-D8BD7D27CF27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8007F-645B-4508-972D-09B93A6F7D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7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61CB-B478-48D1-A038-689B24DB15F4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F7F74-8035-4756-8F95-506704FC2D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03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Economics </a:t>
            </a:r>
            <a:r>
              <a:rPr lang="zh-CN" altLang="zh-CN" dirty="0" smtClean="0"/>
              <a:t>u</a:t>
            </a:r>
            <a:r>
              <a:rPr lang="en-US" altLang="zh-CN" dirty="0" err="1" smtClean="0"/>
              <a:t>sually</a:t>
            </a:r>
            <a:r>
              <a:rPr lang="en-US" altLang="zh-CN" dirty="0" smtClean="0"/>
              <a:t> makes the following t</a:t>
            </a:r>
            <a:r>
              <a:rPr lang="en-US" dirty="0" smtClean="0"/>
              <a:t>wo standard assumptions </a:t>
            </a:r>
            <a:r>
              <a:rPr lang="en-US" altLang="zh-CN" dirty="0" smtClean="0"/>
              <a:t>about bidder types.</a:t>
            </a:r>
          </a:p>
          <a:p>
            <a:pPr defTabSz="448650">
              <a:defRPr/>
            </a:pPr>
            <a:r>
              <a:rPr lang="en-US" altLang="zh-CN" dirty="0" smtClean="0"/>
              <a:t>Say what additive 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5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07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0F59-57B3-3246-A710-651FE289FD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88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4FDFD-AEFF-4543-9830-4C3C1365F7C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70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B1D23-BD60-3B41-9E2B-72878C4F4C76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B59B1-C31B-434D-AF92-9E52CA7629B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5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31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64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3810000" y="4038600"/>
            <a:ext cx="1335890" cy="1523556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486400" y="4237879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1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18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657725"/>
            <a:ext cx="5751512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2995613"/>
            <a:ext cx="575151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661892" y="3716846"/>
            <a:ext cx="1669862" cy="1904445"/>
            <a:chOff x="1199353" y="1735245"/>
            <a:chExt cx="1669862" cy="1904445"/>
          </a:xfrm>
        </p:grpSpPr>
        <p:sp>
          <p:nvSpPr>
            <p:cNvPr id="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451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97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219200"/>
            <a:ext cx="7196550" cy="53340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8001000" y="228600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094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1054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8406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2" y="0"/>
            <a:ext cx="709085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l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99" y="1981200"/>
            <a:ext cx="909685" cy="5486400"/>
          </a:xfrm>
        </p:spPr>
        <p:txBody>
          <a:bodyPr vert="eaVert">
            <a:normAutofit/>
          </a:bodyPr>
          <a:lstStyle>
            <a:lvl1pPr algn="l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616240"/>
            <a:ext cx="7272750" cy="5860760"/>
          </a:xfrm>
        </p:spPr>
        <p:txBody>
          <a:bodyPr>
            <a:normAutofit/>
          </a:bodyPr>
          <a:lstStyle>
            <a:lvl1pPr marL="548640" indent="-54864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3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130179" y="199319"/>
            <a:ext cx="753207" cy="765355"/>
            <a:chOff x="1683798" y="1735245"/>
            <a:chExt cx="1185417" cy="1205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15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7315200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1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648200" y="1295400"/>
            <a:ext cx="4038600" cy="49530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290032" y="233563"/>
            <a:ext cx="753207" cy="765355"/>
            <a:chOff x="1683798" y="1735245"/>
            <a:chExt cx="1185417" cy="1205119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47799" y="76200"/>
            <a:ext cx="7700639" cy="762000"/>
          </a:xfrm>
        </p:spPr>
        <p:txBody>
          <a:bodyPr>
            <a:normAutofit/>
          </a:bodyPr>
          <a:lstStyle>
            <a:lvl1pPr algn="l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00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571999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399"/>
            <a:ext cx="4155850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34658"/>
            <a:ext cx="40417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3679501" cy="1001844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707488" y="567643"/>
            <a:ext cx="753207" cy="765355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1"/>
            <a:ext cx="4040188" cy="39623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9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990600"/>
            <a:ext cx="4041775" cy="5264603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4800600" cy="1143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276600" cy="990600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00200"/>
            <a:ext cx="3429000" cy="533400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1" y="234658"/>
            <a:ext cx="3809999" cy="67974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1162232" y="2286001"/>
            <a:ext cx="3333568" cy="4240017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37" name="Content Placeholder 5"/>
          <p:cNvSpPr>
            <a:spLocks noGrp="1"/>
          </p:cNvSpPr>
          <p:nvPr>
            <p:ph sz="quarter" idx="4"/>
          </p:nvPr>
        </p:nvSpPr>
        <p:spPr>
          <a:xfrm>
            <a:off x="4953001" y="990600"/>
            <a:ext cx="3809999" cy="5593599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22316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678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41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000"/>
                </a:solidFill>
              </a:endParaRPr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5133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981200"/>
            <a:ext cx="5772833" cy="1617226"/>
          </a:xfrm>
        </p:spPr>
        <p:txBody>
          <a:bodyPr>
            <a:normAutofit/>
          </a:bodyPr>
          <a:lstStyle>
            <a:lvl1pPr algn="l">
              <a:defRPr lang="en-US" sz="2800" b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610166"/>
            <a:ext cx="5029200" cy="762000"/>
          </a:xfrm>
        </p:spPr>
        <p:txBody>
          <a:bodyPr>
            <a:normAutofit/>
          </a:bodyPr>
          <a:lstStyle>
            <a:lvl1pPr marL="0" indent="0" algn="l">
              <a:buNone/>
              <a:defRPr lang="en-US" sz="26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E6FA-6889-42C0-9BF6-AB2CFA070F97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4343400" y="0"/>
            <a:ext cx="4800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1" y="0"/>
            <a:ext cx="3855016" cy="120073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73" y="1676400"/>
            <a:ext cx="3864298" cy="498475"/>
          </a:xfrm>
        </p:spPr>
        <p:txBody>
          <a:bodyPr anchor="b">
            <a:noAutofit/>
          </a:bodyPr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8178" y="2286000"/>
            <a:ext cx="3750748" cy="4267199"/>
          </a:xfrm>
        </p:spPr>
        <p:txBody>
          <a:bodyPr/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228600"/>
            <a:ext cx="4498975" cy="639762"/>
          </a:xfrm>
        </p:spPr>
        <p:txBody>
          <a:bodyPr anchor="b"/>
          <a:lstStyle>
            <a:lvl1pPr marL="342900" indent="-342900">
              <a:lnSpc>
                <a:spcPct val="120000"/>
              </a:lnSpc>
              <a:buFont typeface="Wingdings" pitchFamily="2" charset="2"/>
              <a:buChar char="v"/>
              <a:defRPr sz="2000" b="1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990600"/>
            <a:ext cx="4498975" cy="5562600"/>
          </a:xfrm>
        </p:spPr>
        <p:txBody>
          <a:bodyPr>
            <a:normAutofit/>
          </a:bodyPr>
          <a:lstStyle>
            <a:lvl1pPr marL="457200" indent="-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lnSpc>
                <a:spcPct val="120000"/>
              </a:lnSpc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lnSpc>
                <a:spcPct val="12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1" y="76200"/>
            <a:ext cx="3108959" cy="1001844"/>
          </a:xfrm>
        </p:spPr>
        <p:txBody>
          <a:bodyPr anchor="b">
            <a:noAutofit/>
          </a:bodyPr>
          <a:lstStyle>
            <a:lvl1pPr algn="l"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3299006" y="609600"/>
            <a:ext cx="629920" cy="640080"/>
            <a:chOff x="1683798" y="1735245"/>
            <a:chExt cx="1185417" cy="1205119"/>
          </a:xfrm>
        </p:grpSpPr>
        <p:sp>
          <p:nvSpPr>
            <p:cNvPr id="12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119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3000" y="288532"/>
            <a:ext cx="6374426" cy="574284"/>
          </a:xfrm>
        </p:spPr>
        <p:txBody>
          <a:bodyPr>
            <a:normAutofit/>
          </a:bodyPr>
          <a:lstStyle>
            <a:lvl1pPr algn="l">
              <a:defRPr sz="2800" b="1" cap="none" spc="0">
                <a:ln w="1778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260703" y="227466"/>
            <a:ext cx="682799" cy="694148"/>
            <a:chOff x="1683798" y="1735245"/>
            <a:chExt cx="1185417" cy="1205119"/>
          </a:xfrm>
        </p:grpSpPr>
        <p:sp>
          <p:nvSpPr>
            <p:cNvPr id="15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268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01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802" y="136790"/>
            <a:ext cx="2293398" cy="1162050"/>
          </a:xfrm>
        </p:spPr>
        <p:txBody>
          <a:bodyPr anchor="b">
            <a:noAutofit/>
          </a:bodyPr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73050"/>
            <a:ext cx="4800600" cy="5853113"/>
          </a:xfrm>
        </p:spPr>
        <p:txBody>
          <a:bodyPr>
            <a:normAutofit/>
          </a:bodyPr>
          <a:lstStyle>
            <a:lvl1pPr>
              <a:defRPr sz="2000">
                <a:latin typeface="Times New Roman" pitchFamily="18" charset="0"/>
                <a:cs typeface="Times New Roman" pitchFamily="18" charset="0"/>
              </a:defRPr>
            </a:lvl1pPr>
            <a:lvl2pPr>
              <a:defRPr sz="1800">
                <a:latin typeface="Times New Roman" pitchFamily="18" charset="0"/>
                <a:cs typeface="Times New Roman" pitchFamily="18" charset="0"/>
              </a:defRPr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124200" cy="4068763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318984" y="495492"/>
            <a:ext cx="753207" cy="765355"/>
            <a:chOff x="1683798" y="1735245"/>
            <a:chExt cx="1185417" cy="1205119"/>
          </a:xfrm>
        </p:grpSpPr>
        <p:sp>
          <p:nvSpPr>
            <p:cNvPr id="18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663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796419"/>
            <a:ext cx="5486400" cy="566738"/>
          </a:xfrm>
        </p:spPr>
        <p:txBody>
          <a:bodyPr anchor="b"/>
          <a:lstStyle>
            <a:lvl1pPr algn="l">
              <a:defRPr sz="20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60859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010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3600" y="1143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363157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558209" y="4580922"/>
            <a:ext cx="1335888" cy="1523556"/>
            <a:chOff x="1199353" y="1735245"/>
            <a:chExt cx="1669862" cy="1904445"/>
          </a:xfrm>
        </p:grpSpPr>
        <p:sp>
          <p:nvSpPr>
            <p:cNvPr id="9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 userDrawn="1"/>
        </p:nvSpPr>
        <p:spPr>
          <a:xfrm>
            <a:off x="0" y="0"/>
            <a:ext cx="9148439" cy="8382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3000">
                <a:schemeClr val="tx1">
                  <a:lumMod val="50000"/>
                  <a:lumOff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534400" cy="762000"/>
          </a:xfrm>
        </p:spPr>
        <p:txBody>
          <a:bodyPr>
            <a:normAutofit/>
          </a:bodyPr>
          <a:lstStyle>
            <a:lvl1pPr algn="ctr">
              <a:defRPr sz="2800" b="1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7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3048000" y="2667000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840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83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>
            <a:grpSpLocks noChangeAspect="1"/>
          </p:cNvGrpSpPr>
          <p:nvPr userDrawn="1"/>
        </p:nvGrpSpPr>
        <p:grpSpPr>
          <a:xfrm>
            <a:off x="3505200" y="4038600"/>
            <a:ext cx="1335890" cy="1523556"/>
            <a:chOff x="1199353" y="1735245"/>
            <a:chExt cx="1669862" cy="1904445"/>
          </a:xfrm>
        </p:grpSpPr>
        <p:sp>
          <p:nvSpPr>
            <p:cNvPr id="20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5105400" y="4237879"/>
            <a:ext cx="3581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0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2944555" y="3492037"/>
            <a:ext cx="1669862" cy="1904445"/>
            <a:chOff x="1199353" y="1735245"/>
            <a:chExt cx="1669862" cy="1904445"/>
          </a:xfrm>
        </p:grpSpPr>
        <p:sp>
          <p:nvSpPr>
            <p:cNvPr id="21" name="矩形 12"/>
            <p:cNvSpPr/>
            <p:nvPr userDrawn="1"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9"/>
            <p:cNvSpPr/>
            <p:nvPr userDrawn="1"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矩形 10"/>
            <p:cNvSpPr/>
            <p:nvPr userDrawn="1"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矩形 11"/>
            <p:cNvSpPr/>
            <p:nvPr userDrawn="1"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矩形 13"/>
            <p:cNvSpPr/>
            <p:nvPr userDrawn="1"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矩形 14"/>
            <p:cNvSpPr/>
            <p:nvPr userDrawn="1"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矩形 9"/>
            <p:cNvSpPr/>
            <p:nvPr userDrawn="1"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5029200" y="4072316"/>
            <a:ext cx="3200400" cy="1388752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7" name="Group 36"/>
          <p:cNvGrpSpPr>
            <a:grpSpLocks/>
          </p:cNvGrpSpPr>
          <p:nvPr userDrawn="1"/>
        </p:nvGrpSpPr>
        <p:grpSpPr>
          <a:xfrm rot="5400000">
            <a:off x="5445588" y="3165012"/>
            <a:ext cx="6863424" cy="533400"/>
            <a:chOff x="0" y="6675120"/>
            <a:chExt cx="9144000" cy="182880"/>
          </a:xfrm>
          <a:solidFill>
            <a:schemeClr val="bg1">
              <a:lumMod val="65000"/>
            </a:schemeClr>
          </a:solidFill>
        </p:grpSpPr>
        <p:sp>
          <p:nvSpPr>
            <p:cNvPr id="38" name="Rectangle 37"/>
            <p:cNvSpPr/>
            <p:nvPr userDrawn="1"/>
          </p:nvSpPr>
          <p:spPr>
            <a:xfrm>
              <a:off x="0" y="6675120"/>
              <a:ext cx="192024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[1] Broader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 View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1981200" y="6675120"/>
              <a:ext cx="256032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[2]  Multi-Dimensional Auction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4617720" y="6675120"/>
              <a:ext cx="2267712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[3] Price</a:t>
              </a:r>
              <a:r>
                <a:rPr lang="en-US" sz="1200" b="1" baseline="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 Case</a:t>
              </a:r>
              <a:endPara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6949440" y="6675120"/>
              <a:ext cx="219456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indent="0" algn="ctr" defTabSz="914400" rtl="0" eaLnBrk="1" fontAlgn="auto" latinLnBrk="0" hangingPunct="1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itchFamily="34" charset="0"/>
                  <a:cs typeface="Arial" pitchFamily="34" charset="0"/>
                </a:rPr>
                <a:t>[4] Others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47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 flip="none" rotWithShape="1">
          <a:gsLst>
            <a:gs pos="0">
              <a:schemeClr val="tx1">
                <a:lumMod val="65000"/>
                <a:lumOff val="35000"/>
              </a:schemeClr>
            </a:gs>
            <a:gs pos="57000">
              <a:schemeClr val="tx1">
                <a:lumMod val="50000"/>
                <a:lumOff val="50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3400" y="201445"/>
            <a:ext cx="8001000" cy="762000"/>
          </a:xfrm>
        </p:spPr>
        <p:txBody>
          <a:bodyPr>
            <a:normAutofit/>
          </a:bodyPr>
          <a:lstStyle>
            <a:lvl1pPr algn="ctr">
              <a:defRPr sz="2800" b="0" cap="none" spc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38635" y="1219200"/>
            <a:ext cx="8005715" cy="5257800"/>
          </a:xfrm>
        </p:spPr>
        <p:txBody>
          <a:bodyPr>
            <a:normAutofit/>
          </a:bodyPr>
          <a:lstStyle>
            <a:lvl1pPr marL="457200" indent="-4572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q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2pPr>
            <a:lvl3pPr>
              <a:lnSpc>
                <a:spcPct val="130000"/>
              </a:lnSpc>
              <a:defRPr sz="2000">
                <a:solidFill>
                  <a:schemeClr val="bg1"/>
                </a:solidFill>
              </a:defRPr>
            </a:lvl3pPr>
            <a:lvl4pPr>
              <a:lnSpc>
                <a:spcPct val="130000"/>
              </a:lnSpc>
              <a:defRPr sz="1800">
                <a:solidFill>
                  <a:schemeClr val="bg1"/>
                </a:solidFill>
              </a:defRPr>
            </a:lvl4pPr>
            <a:lvl5pPr>
              <a:lnSpc>
                <a:spcPct val="130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5E6FA-6889-42C0-9BF6-AB2CFA070F97}" type="datetimeFigureOut">
              <a:rPr lang="en-US" smtClean="0"/>
              <a:pPr/>
              <a:t>10/6/14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FE73-4B92-4632-A7F5-4AA05E6BA5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87" r:id="rId3"/>
    <p:sldLayoutId id="2147483661" r:id="rId4"/>
    <p:sldLayoutId id="2147483663" r:id="rId5"/>
    <p:sldLayoutId id="2147483684" r:id="rId6"/>
    <p:sldLayoutId id="2147483681" r:id="rId7"/>
    <p:sldLayoutId id="2147483679" r:id="rId8"/>
    <p:sldLayoutId id="2147483669" r:id="rId9"/>
    <p:sldLayoutId id="2147483682" r:id="rId10"/>
    <p:sldLayoutId id="2147483672" r:id="rId11"/>
    <p:sldLayoutId id="2147483671" r:id="rId12"/>
    <p:sldLayoutId id="2147483660" r:id="rId13"/>
    <p:sldLayoutId id="2147483670" r:id="rId14"/>
    <p:sldLayoutId id="2147483668" r:id="rId15"/>
    <p:sldLayoutId id="2147483680" r:id="rId16"/>
    <p:sldLayoutId id="2147483674" r:id="rId17"/>
    <p:sldLayoutId id="2147483675" r:id="rId18"/>
    <p:sldLayoutId id="2147483651" r:id="rId19"/>
    <p:sldLayoutId id="2147483650" r:id="rId20"/>
    <p:sldLayoutId id="2147483676" r:id="rId21"/>
    <p:sldLayoutId id="2147483664" r:id="rId22"/>
    <p:sldLayoutId id="2147483652" r:id="rId23"/>
    <p:sldLayoutId id="2147483654" r:id="rId24"/>
    <p:sldLayoutId id="2147483653" r:id="rId25"/>
    <p:sldLayoutId id="2147483688" r:id="rId26"/>
    <p:sldLayoutId id="2147483677" r:id="rId27"/>
    <p:sldLayoutId id="2147483685" r:id="rId28"/>
    <p:sldLayoutId id="2147483686" r:id="rId29"/>
    <p:sldLayoutId id="2147483678" r:id="rId30"/>
    <p:sldLayoutId id="2147483662" r:id="rId31"/>
    <p:sldLayoutId id="2147483655" r:id="rId32"/>
    <p:sldLayoutId id="2147483656" r:id="rId33"/>
    <p:sldLayoutId id="2147483657" r:id="rId34"/>
    <p:sldLayoutId id="2147483673" r:id="rId3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18.emf"/><Relationship Id="rId13" Type="http://schemas.openxmlformats.org/officeDocument/2006/relationships/image" Target="../media/image19.emf"/><Relationship Id="rId14" Type="http://schemas.openxmlformats.org/officeDocument/2006/relationships/image" Target="../media/image20.emf"/><Relationship Id="rId15" Type="http://schemas.openxmlformats.org/officeDocument/2006/relationships/image" Target="../media/image21.emf"/><Relationship Id="rId16" Type="http://schemas.openxmlformats.org/officeDocument/2006/relationships/image" Target="../media/image22.emf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eg"/><Relationship Id="rId4" Type="http://schemas.openxmlformats.org/officeDocument/2006/relationships/image" Target="../media/image5.jpeg"/><Relationship Id="rId5" Type="http://schemas.openxmlformats.org/officeDocument/2006/relationships/image" Target="../media/image14.jpeg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Relationship Id="rId9" Type="http://schemas.openxmlformats.org/officeDocument/2006/relationships/image" Target="../media/image6.png"/><Relationship Id="rId10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jpe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2209800"/>
            <a:ext cx="6248400" cy="1409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COMP/MATH 553 Algorithmic Game Theory</a:t>
            </a:r>
            <a:b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 10: Revenue Maximization in Multi-Dimensional Settings</a:t>
            </a:r>
            <a:endParaRPr lang="en-US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963355" y="2086721"/>
            <a:ext cx="1669862" cy="1904445"/>
            <a:chOff x="1199353" y="1735245"/>
            <a:chExt cx="1669862" cy="19044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矩形 12"/>
            <p:cNvSpPr/>
            <p:nvPr/>
          </p:nvSpPr>
          <p:spPr>
            <a:xfrm>
              <a:off x="1750607" y="1735245"/>
              <a:ext cx="548640" cy="5486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  <a:scene3d>
              <a:camera prst="isometricLeftDown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矩形 9"/>
            <p:cNvSpPr/>
            <p:nvPr/>
          </p:nvSpPr>
          <p:spPr>
            <a:xfrm>
              <a:off x="1199353" y="3078856"/>
              <a:ext cx="549911" cy="54864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  <a:effectLst>
              <a:outerShdw blurRad="12700" dist="63500" dir="2700000" algn="ctr" rotWithShape="0">
                <a:srgbClr val="000000">
                  <a:alpha val="40000"/>
                </a:srgb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500001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矩形 10"/>
            <p:cNvSpPr/>
            <p:nvPr/>
          </p:nvSpPr>
          <p:spPr>
            <a:xfrm>
              <a:off x="1683798" y="2391724"/>
              <a:ext cx="548640" cy="5486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矩形 11"/>
            <p:cNvSpPr/>
            <p:nvPr/>
          </p:nvSpPr>
          <p:spPr>
            <a:xfrm>
              <a:off x="1749264" y="3091050"/>
              <a:ext cx="548640" cy="54864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275" endPos="40000" dist="101600" dir="5400000" sy="-100000" algn="bl" rotWithShape="0"/>
            </a:effectLst>
            <a:scene3d>
              <a:camera prst="isometricOffAxis1Right"/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矩形 13"/>
            <p:cNvSpPr/>
            <p:nvPr/>
          </p:nvSpPr>
          <p:spPr>
            <a:xfrm>
              <a:off x="2320503" y="2391724"/>
              <a:ext cx="548640" cy="548640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矩形 14"/>
            <p:cNvSpPr/>
            <p:nvPr/>
          </p:nvSpPr>
          <p:spPr>
            <a:xfrm>
              <a:off x="2298381" y="3091050"/>
              <a:ext cx="548640" cy="5486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500" dist="101600" dir="5400000" sy="-100000" algn="bl" rotWithShape="0"/>
            </a:effectLst>
            <a:scene3d>
              <a:camera prst="isometricLeftDown">
                <a:rot lat="1200002" lon="2700000" rev="0"/>
              </a:camera>
              <a:lightRig rig="threePt" dir="t"/>
            </a:scene3d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矩形 9"/>
            <p:cNvSpPr/>
            <p:nvPr/>
          </p:nvSpPr>
          <p:spPr>
            <a:xfrm>
              <a:off x="2320575" y="1735950"/>
              <a:ext cx="548640" cy="548640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19200" y="5638800"/>
            <a:ext cx="1460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Yang</a:t>
            </a:r>
            <a:r>
              <a:rPr lang="zh-CN" altLang="en-US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 </a:t>
            </a:r>
            <a:r>
              <a:rPr lang="en-US" altLang="zh-CN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/>
              </a:rPr>
              <a:t>Cai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4191000"/>
            <a:ext cx="170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Oct 06,</a:t>
            </a:r>
            <a:r>
              <a:rPr lang="zh-CN" altLang="en-US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 </a:t>
            </a:r>
            <a:r>
              <a:rPr lang="en-US" altLang="zh-CN" sz="2400" dirty="0" smtClean="0">
                <a:solidFill>
                  <a:schemeClr val="bg1"/>
                </a:solidFill>
                <a:latin typeface="Apple Symbols"/>
                <a:cs typeface="Apple Symbols"/>
              </a:rPr>
              <a:t>2014</a:t>
            </a:r>
            <a:endParaRPr lang="en-US" sz="2400" dirty="0">
              <a:solidFill>
                <a:schemeClr val="bg1"/>
              </a:solidFill>
              <a:latin typeface="Apple Symbols"/>
              <a:cs typeface="Apple Symbols"/>
            </a:endParaRPr>
          </a:p>
        </p:txBody>
      </p:sp>
    </p:spTree>
    <p:extLst>
      <p:ext uri="{BB962C8B-B14F-4D97-AF65-F5344CB8AC3E}">
        <p14:creationId xmlns:p14="http://schemas.microsoft.com/office/powerpoint/2010/main" val="4252804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/>
          <a:lstStyle/>
          <a:p>
            <a:r>
              <a:rPr lang="en-US" dirty="0" smtClean="0"/>
              <a:t>What if the items are </a:t>
            </a:r>
            <a:r>
              <a:rPr lang="en-US" dirty="0" err="1" smtClean="0"/>
              <a:t>i.i.d</a:t>
            </a:r>
            <a:r>
              <a:rPr lang="en-US" dirty="0" smtClean="0"/>
              <a:t>.?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533400"/>
            <a:ext cx="8610600" cy="597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dirty="0" smtClean="0">
                <a:latin typeface="Times New Roman"/>
                <a:cs typeface="Times New Roman"/>
              </a:rPr>
              <a:t> </a:t>
            </a: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200" dirty="0" smtClean="0">
                <a:latin typeface="Times New Roman"/>
                <a:cs typeface="Times New Roman"/>
              </a:rPr>
              <a:t>When you know you can use only c different prices on each item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Only need to check O(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lang="en-US" sz="22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c-1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lang="en-US" sz="2200" dirty="0">
                <a:solidFill>
                  <a:srgbClr val="000000"/>
                </a:solidFill>
                <a:latin typeface="Times New Roman"/>
                <a:cs typeface="Times New Roman"/>
              </a:rPr>
              <a:t>different price 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vectors, when the distributions are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i.i.d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Our theorem says you only need to consider poly(1/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ε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) many different prices, so that gives you a PTAS for the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i.i.d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 case.</a:t>
            </a: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When the distributions are not </a:t>
            </a:r>
            <a:r>
              <a:rPr lang="en-US" sz="22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i.i.d</a:t>
            </a:r>
            <a:r>
              <a:rPr lang="en-US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., we need to use a more sophisticated Dynamic Programming algorithm to find the optimal price vector. But having only a constant number of prices is still crucial here.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992089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743200" y="4191000"/>
            <a:ext cx="60198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Multi-item Multi-bidder Settings</a:t>
            </a:r>
            <a:endParaRPr lang="en-US" sz="2800" b="0" cap="none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19099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 xmlns:mv="urn:schemas-microsoft-com:mac:vml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Multi-item Multi-bidder Setting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093865"/>
            <a:ext cx="8458200" cy="424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Remember the challenges. The optimal mechanism could have strange structure and uses randomization. </a:t>
            </a:r>
            <a:endParaRPr lang="en-US" sz="2000" i="1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Closed form solution (like Myerson’s auction) seem impossible, even for a single bidder. </a:t>
            </a:r>
            <a:endParaRPr lang="en-US" sz="2000" b="1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More powerful machinery is required.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Turn to 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Linear Programming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 help</a:t>
            </a:r>
            <a:r>
              <a:rPr lang="en-US" sz="20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.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75854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086600" y="990600"/>
            <a:ext cx="1128056" cy="2971800"/>
            <a:chOff x="1368136" y="846747"/>
            <a:chExt cx="1288580" cy="3394694"/>
          </a:xfrm>
        </p:grpSpPr>
        <p:grpSp>
          <p:nvGrpSpPr>
            <p:cNvPr id="39" name="组合 40"/>
            <p:cNvGrpSpPr/>
            <p:nvPr/>
          </p:nvGrpSpPr>
          <p:grpSpPr>
            <a:xfrm>
              <a:off x="1368137" y="1302425"/>
              <a:ext cx="1288579" cy="2939016"/>
              <a:chOff x="3851756" y="1415887"/>
              <a:chExt cx="1479963" cy="3375532"/>
            </a:xfrm>
          </p:grpSpPr>
          <p:grpSp>
            <p:nvGrpSpPr>
              <p:cNvPr id="40" name="组合 38"/>
              <p:cNvGrpSpPr/>
              <p:nvPr/>
            </p:nvGrpSpPr>
            <p:grpSpPr>
              <a:xfrm>
                <a:off x="4999433" y="1759025"/>
                <a:ext cx="332286" cy="2849544"/>
                <a:chOff x="4999433" y="1759025"/>
                <a:chExt cx="332286" cy="2849544"/>
              </a:xfrm>
            </p:grpSpPr>
            <p:sp>
              <p:nvSpPr>
                <p:cNvPr id="47" name="TextBox 46"/>
                <p:cNvSpPr txBox="1"/>
                <p:nvPr/>
              </p:nvSpPr>
              <p:spPr>
                <a:xfrm>
                  <a:off x="4999433" y="175902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5031637" y="2926073"/>
                  <a:ext cx="2487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/>
                      <a:cs typeface="Times New Roman"/>
                    </a:rPr>
                    <a:t>j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5031637" y="4239237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/>
                      <a:cs typeface="Times New Roman"/>
                    </a:rPr>
                    <a:t>n</a:t>
                  </a:r>
                  <a:endParaRPr lang="en-US" sz="18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grpSp>
            <p:nvGrpSpPr>
              <p:cNvPr id="41" name="组合 39"/>
              <p:cNvGrpSpPr/>
              <p:nvPr/>
            </p:nvGrpSpPr>
            <p:grpSpPr>
              <a:xfrm>
                <a:off x="3851756" y="1415887"/>
                <a:ext cx="1147678" cy="3375532"/>
                <a:chOff x="3851756" y="1415887"/>
                <a:chExt cx="1147678" cy="3375532"/>
              </a:xfrm>
            </p:grpSpPr>
            <p:pic>
              <p:nvPicPr>
                <p:cNvPr id="42" name="Picture 41"/>
                <p:cNvPicPr>
                  <a:picLocks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218" y="1415887"/>
                  <a:ext cx="897673" cy="839761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19050">
                  <a:solidFill>
                    <a:schemeClr val="bg1"/>
                  </a:solidFill>
                </a:ln>
                <a:effectLst>
                  <a:reflection blurRad="6350" stA="44000" endPos="32000" dir="5400000" sy="-100000" algn="bl" rotWithShape="0"/>
                </a:effectLst>
              </p:spPr>
            </p:pic>
            <p:pic>
              <p:nvPicPr>
                <p:cNvPr id="43" name="Picture 42"/>
                <p:cNvPicPr>
                  <a:picLocks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756" y="2688200"/>
                  <a:ext cx="1147678" cy="941072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19050">
                  <a:noFill/>
                </a:ln>
                <a:effectLst/>
              </p:spPr>
            </p:pic>
            <p:sp>
              <p:nvSpPr>
                <p:cNvPr id="44" name="TextBox 43"/>
                <p:cNvSpPr txBox="1"/>
                <p:nvPr/>
              </p:nvSpPr>
              <p:spPr>
                <a:xfrm rot="5400000">
                  <a:off x="4237347" y="3616558"/>
                  <a:ext cx="436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pic>
              <p:nvPicPr>
                <p:cNvPr id="45" name="Picture 44"/>
                <p:cNvPicPr>
                  <a:picLocks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6758"/>
                <a:stretch/>
              </p:blipFill>
              <p:spPr>
                <a:xfrm>
                  <a:off x="3939219" y="3962097"/>
                  <a:ext cx="897673" cy="829322"/>
                </a:xfrm>
                <a:prstGeom prst="roundRect">
                  <a:avLst>
                    <a:gd name="adj" fmla="val 8594"/>
                  </a:avLst>
                </a:prstGeom>
                <a:solidFill>
                  <a:srgbClr val="FFFFFF">
                    <a:shade val="85000"/>
                  </a:srgbClr>
                </a:solidFill>
                <a:ln w="19050">
                  <a:noFill/>
                </a:ln>
                <a:effectLst>
                  <a:reflection blurRad="6350" stA="50000" endPos="28000" dir="5400000" sy="-100000" algn="bl" rotWithShape="0"/>
                </a:effectLst>
              </p:spPr>
            </p:pic>
            <p:sp>
              <p:nvSpPr>
                <p:cNvPr id="46" name="TextBox 45"/>
                <p:cNvSpPr txBox="1"/>
                <p:nvPr/>
              </p:nvSpPr>
              <p:spPr>
                <a:xfrm rot="5400000">
                  <a:off x="4208773" y="2332319"/>
                  <a:ext cx="4362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</p:grpSp>
        </p:grpSp>
        <p:sp>
          <p:nvSpPr>
            <p:cNvPr id="3" name="TextBox 2"/>
            <p:cNvSpPr txBox="1"/>
            <p:nvPr/>
          </p:nvSpPr>
          <p:spPr>
            <a:xfrm>
              <a:off x="1368136" y="846747"/>
              <a:ext cx="9609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Items</a:t>
              </a:r>
              <a:endParaRPr lang="en-US" sz="1600" b="1" dirty="0">
                <a:solidFill>
                  <a:srgbClr val="0070C0"/>
                </a:solidFill>
                <a:latin typeface="Times" pitchFamily="18" charset="0"/>
                <a:ea typeface="Tahoma" pitchFamily="34" charset="0"/>
                <a:cs typeface="Times" pitchFamily="18" charset="0"/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2971801" y="985214"/>
            <a:ext cx="2360268" cy="3053386"/>
            <a:chOff x="1605817" y="953704"/>
            <a:chExt cx="2561334" cy="3313495"/>
          </a:xfrm>
        </p:grpSpPr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2872057" y="1594733"/>
              <a:ext cx="1295094" cy="2639494"/>
              <a:chOff x="1411751" y="1410157"/>
              <a:chExt cx="1473200" cy="3002485"/>
            </a:xfrm>
          </p:grpSpPr>
          <p:pic>
            <p:nvPicPr>
              <p:cNvPr id="19" name="Picture 18" descr="latex-image-1.pdf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6743" y="1410157"/>
                <a:ext cx="1308100" cy="584200"/>
              </a:xfrm>
              <a:prstGeom prst="rect">
                <a:avLst/>
              </a:prstGeom>
            </p:spPr>
          </p:pic>
          <p:pic>
            <p:nvPicPr>
              <p:cNvPr id="20" name="Picture 19" descr="latex-image-1.pd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45792" y="2585524"/>
                <a:ext cx="1270000" cy="584200"/>
              </a:xfrm>
              <a:prstGeom prst="rect">
                <a:avLst/>
              </a:prstGeom>
            </p:spPr>
          </p:pic>
          <p:pic>
            <p:nvPicPr>
              <p:cNvPr id="21" name="Picture 20" descr="latex-image-1.pdf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1751" y="3828442"/>
                <a:ext cx="1473200" cy="584200"/>
              </a:xfrm>
              <a:prstGeom prst="rect">
                <a:avLst/>
              </a:prstGeom>
            </p:spPr>
          </p:pic>
        </p:grp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1605817" y="953704"/>
              <a:ext cx="1405753" cy="3313495"/>
              <a:chOff x="5309347" y="882895"/>
              <a:chExt cx="1479742" cy="3498875"/>
            </a:xfrm>
          </p:grpSpPr>
          <p:grpSp>
            <p:nvGrpSpPr>
              <p:cNvPr id="50" name="组合 42"/>
              <p:cNvGrpSpPr/>
              <p:nvPr/>
            </p:nvGrpSpPr>
            <p:grpSpPr>
              <a:xfrm>
                <a:off x="5309347" y="1342210"/>
                <a:ext cx="1219950" cy="3039560"/>
                <a:chOff x="555626" y="1341847"/>
                <a:chExt cx="1318335" cy="3284692"/>
              </a:xfrm>
            </p:grpSpPr>
            <p:grpSp>
              <p:nvGrpSpPr>
                <p:cNvPr id="51" name="组合 45"/>
                <p:cNvGrpSpPr/>
                <p:nvPr/>
              </p:nvGrpSpPr>
              <p:grpSpPr>
                <a:xfrm>
                  <a:off x="555626" y="1647826"/>
                  <a:ext cx="335521" cy="2691956"/>
                  <a:chOff x="555626" y="1647826"/>
                  <a:chExt cx="335521" cy="2691956"/>
                </a:xfrm>
              </p:grpSpPr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555626" y="1647826"/>
                    <a:ext cx="282347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lang="en-US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572882" y="2848065"/>
                    <a:ext cx="234083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err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60535" y="3992277"/>
                    <a:ext cx="330612" cy="3475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8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m</a:t>
                    </a:r>
                    <a:endParaRPr lang="en-US" sz="18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2" name="组合 35"/>
                <p:cNvGrpSpPr/>
                <p:nvPr/>
              </p:nvGrpSpPr>
              <p:grpSpPr>
                <a:xfrm>
                  <a:off x="982824" y="1341847"/>
                  <a:ext cx="891137" cy="3284692"/>
                  <a:chOff x="692156" y="1405815"/>
                  <a:chExt cx="947111" cy="3491009"/>
                </a:xfrm>
              </p:grpSpPr>
              <p:grpSp>
                <p:nvGrpSpPr>
                  <p:cNvPr id="53" name="组合 34"/>
                  <p:cNvGrpSpPr/>
                  <p:nvPr/>
                </p:nvGrpSpPr>
                <p:grpSpPr>
                  <a:xfrm>
                    <a:off x="692156" y="1405815"/>
                    <a:ext cx="947111" cy="3491009"/>
                    <a:chOff x="692156" y="1405815"/>
                    <a:chExt cx="947111" cy="3491009"/>
                  </a:xfrm>
                </p:grpSpPr>
                <p:pic>
                  <p:nvPicPr>
                    <p:cNvPr id="57" name="Picture 56"/>
                    <p:cNvPicPr>
                      <a:picLocks noChangeAspect="1"/>
                    </p:cNvPicPr>
                    <p:nvPr/>
                  </p:nvPicPr>
                  <p:blipFill>
                    <a:blip r:embed="rId9" cstate="print"/>
                    <a:srcRect b="17010"/>
                    <a:stretch>
                      <a:fillRect/>
                    </a:stretch>
                  </p:blipFill>
                  <p:spPr>
                    <a:xfrm>
                      <a:off x="692156" y="1405815"/>
                      <a:ext cx="914400" cy="918064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8" name="Picture 57"/>
                    <p:cNvPicPr>
                      <a:picLocks noChangeAspect="1"/>
                    </p:cNvPicPr>
                    <p:nvPr/>
                  </p:nvPicPr>
                  <p:blipFill>
                    <a:blip r:embed="rId10" cstate="print"/>
                    <a:srcRect l="13195"/>
                    <a:stretch>
                      <a:fillRect/>
                    </a:stretch>
                  </p:blipFill>
                  <p:spPr>
                    <a:xfrm>
                      <a:off x="698043" y="2686694"/>
                      <a:ext cx="915113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  <p:pic>
                  <p:nvPicPr>
                    <p:cNvPr id="59" name="Picture 58"/>
                    <p:cNvPicPr>
                      <a:picLocks noChangeAspect="1"/>
                    </p:cNvPicPr>
                    <p:nvPr/>
                  </p:nvPicPr>
                  <p:blipFill>
                    <a:blip r:embed="rId11" cstate="print"/>
                    <a:stretch>
                      <a:fillRect/>
                    </a:stretch>
                  </p:blipFill>
                  <p:spPr>
                    <a:xfrm>
                      <a:off x="722203" y="3982424"/>
                      <a:ext cx="917064" cy="914400"/>
                    </a:xfrm>
                    <a:prstGeom prst="ellipse">
                      <a:avLst/>
                    </a:prstGeom>
                    <a:ln w="12700" cap="rnd">
                      <a:solidFill>
                        <a:srgbClr val="333333"/>
                      </a:solidFill>
                    </a:ln>
                    <a:effectLst/>
                    <a:scene3d>
                      <a:camera prst="orthographicFront"/>
                      <a:lightRig rig="contrasting" dir="t">
                        <a:rot lat="0" lon="0" rev="3000000"/>
                      </a:lightRig>
                    </a:scene3d>
                    <a:sp3d contourW="7620">
                      <a:bevelT w="95250" h="31750"/>
                      <a:contourClr>
                        <a:srgbClr val="333333"/>
                      </a:contourClr>
                    </a:sp3d>
                  </p:spPr>
                </p:pic>
              </p:grpSp>
              <p:sp>
                <p:nvSpPr>
                  <p:cNvPr id="54" name="TextBox 53"/>
                  <p:cNvSpPr txBox="1"/>
                  <p:nvPr/>
                </p:nvSpPr>
                <p:spPr>
                  <a:xfrm rot="5400000">
                    <a:off x="1060136" y="3611532"/>
                    <a:ext cx="43623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 rot="5400000">
                    <a:off x="1050611" y="2316428"/>
                    <a:ext cx="43623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</p:grpSp>
          </p:grpSp>
          <p:sp>
            <p:nvSpPr>
              <p:cNvPr id="56" name="TextBox 55"/>
              <p:cNvSpPr txBox="1"/>
              <p:nvPr/>
            </p:nvSpPr>
            <p:spPr>
              <a:xfrm>
                <a:off x="5647080" y="882895"/>
                <a:ext cx="1142009" cy="38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Times" pitchFamily="18" charset="0"/>
                    <a:ea typeface="Tahoma" pitchFamily="34" charset="0"/>
                    <a:cs typeface="Times" pitchFamily="18" charset="0"/>
                  </a:rPr>
                  <a:t>Bidders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577386" y="3749062"/>
            <a:ext cx="7957014" cy="2880338"/>
            <a:chOff x="962052" y="4320562"/>
            <a:chExt cx="7957014" cy="2880338"/>
          </a:xfrm>
        </p:grpSpPr>
        <p:grpSp>
          <p:nvGrpSpPr>
            <p:cNvPr id="2" name="Group 1"/>
            <p:cNvGrpSpPr/>
            <p:nvPr/>
          </p:nvGrpSpPr>
          <p:grpSpPr>
            <a:xfrm>
              <a:off x="962052" y="4320562"/>
              <a:ext cx="7957014" cy="2563779"/>
              <a:chOff x="1095174" y="4483871"/>
              <a:chExt cx="7957014" cy="256377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095174" y="4483871"/>
                <a:ext cx="7957014" cy="2563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200"/>
                  </a:spcAft>
                </a:pPr>
                <a:r>
                  <a:rPr lang="en-US" sz="2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Bidders: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en-US" dirty="0">
                    <a:latin typeface="Times New Roman"/>
                    <a:cs typeface="Times New Roman"/>
                  </a:rPr>
                  <a:t>h</a:t>
                </a:r>
                <a:r>
                  <a:rPr lang="en-US" dirty="0" smtClean="0">
                    <a:latin typeface="Times New Roman"/>
                    <a:cs typeface="Times New Roman"/>
                  </a:rPr>
                  <a:t>ave </a:t>
                </a:r>
                <a:r>
                  <a:rPr lang="en-US" dirty="0">
                    <a:latin typeface="Times New Roman"/>
                    <a:cs typeface="Times New Roman"/>
                  </a:rPr>
                  <a:t>values on “items” and bundles of  “items</a:t>
                </a:r>
                <a:r>
                  <a:rPr lang="en-US" dirty="0" smtClean="0">
                    <a:latin typeface="Times New Roman"/>
                    <a:cs typeface="Times New Roman"/>
                  </a:rPr>
                  <a:t>”.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en-US" b="1" i="1" dirty="0" smtClean="0">
                    <a:latin typeface="Times New Roman"/>
                    <a:cs typeface="Times New Roman"/>
                  </a:rPr>
                  <a:t>Valuation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dirty="0" smtClean="0">
                    <a:latin typeface="Times New Roman"/>
                    <a:cs typeface="Times New Roman"/>
                  </a:rPr>
                  <a:t>aka</a:t>
                </a:r>
                <a:r>
                  <a:rPr lang="en-US" i="1" dirty="0" smtClean="0">
                    <a:latin typeface="Times New Roman"/>
                    <a:cs typeface="Times New Roman"/>
                  </a:rPr>
                  <a:t> </a:t>
                </a:r>
                <a:r>
                  <a:rPr lang="en-US" b="1" i="1" dirty="0" smtClean="0">
                    <a:latin typeface="Times New Roman"/>
                    <a:cs typeface="Times New Roman"/>
                  </a:rPr>
                  <a:t>type</a:t>
                </a:r>
                <a:r>
                  <a:rPr lang="en-US" dirty="0" smtClean="0">
                    <a:latin typeface="Times New Roman"/>
                    <a:cs typeface="Times New Roman"/>
                  </a:rPr>
                  <a:t>              </a:t>
                </a:r>
                <a:r>
                  <a:rPr lang="en-US" dirty="0">
                    <a:latin typeface="Times New Roman"/>
                    <a:cs typeface="Times New Roman"/>
                  </a:rPr>
                  <a:t>encodes that information</a:t>
                </a:r>
                <a:r>
                  <a:rPr lang="en-US" dirty="0" smtClean="0">
                    <a:latin typeface="Times New Roman"/>
                    <a:cs typeface="Times New Roman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en-US" b="1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Common Prior:  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Each </a:t>
                </a:r>
                <a:r>
                  <a:rPr lang="en-US" dirty="0" smtClean="0">
                    <a:latin typeface="Times New Roman"/>
                    <a:cs typeface="Times New Roman"/>
                  </a:rPr>
                  <a:t>    is sampled independently from      .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200"/>
                  </a:spcAft>
                  <a:buFont typeface="Arial" pitchFamily="34" charset="0"/>
                  <a:buChar char="•"/>
                </a:pPr>
                <a:r>
                  <a:rPr lang="en-US" sz="1600" dirty="0" smtClean="0">
                    <a:latin typeface="Times New Roman"/>
                    <a:cs typeface="Times New Roman"/>
                  </a:rPr>
                  <a:t>Every bidder and the auctioneer knows </a:t>
                </a:r>
                <a:endParaRPr lang="en-US" sz="1600" dirty="0">
                  <a:latin typeface="Times New Roman"/>
                  <a:cs typeface="Times New Roman"/>
                </a:endParaRPr>
              </a:p>
              <a:p>
                <a:pPr marL="285750" indent="-285750">
                  <a:lnSpc>
                    <a:spcPct val="120000"/>
                  </a:lnSpc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en-US" b="1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Additive:</a:t>
                </a:r>
                <a:r>
                  <a:rPr lang="en-US" dirty="0" smtClean="0">
                    <a:latin typeface="Times New Roman"/>
                    <a:cs typeface="Times New Roman"/>
                  </a:rPr>
                  <a:t> Values for bundles of items = sum of values for each item.</a:t>
                </a:r>
              </a:p>
              <a:p>
                <a:pPr marL="742950" lvl="1" indent="-285750">
                  <a:lnSpc>
                    <a:spcPct val="120000"/>
                  </a:lnSpc>
                  <a:spcAft>
                    <a:spcPts val="200"/>
                  </a:spcAft>
                  <a:buFont typeface="Wingdings" pitchFamily="2" charset="2"/>
                  <a:buChar char="§"/>
                </a:pPr>
                <a:r>
                  <a:rPr lang="en-US" b="1" dirty="0" smtClean="0">
                    <a:solidFill>
                      <a:srgbClr val="008000"/>
                    </a:solidFill>
                    <a:latin typeface="Times New Roman"/>
                    <a:cs typeface="Times New Roman"/>
                  </a:rPr>
                  <a:t>From now on,                                </a:t>
                </a:r>
                <a:r>
                  <a:rPr lang="en-US" b="1" dirty="0" smtClean="0">
                    <a:latin typeface="Times New Roman"/>
                    <a:cs typeface="Times New Roman"/>
                  </a:rPr>
                  <a:t>. </a:t>
                </a:r>
                <a:endParaRPr lang="en-US" b="1" dirty="0">
                  <a:latin typeface="Times New Roman"/>
                  <a:cs typeface="Times New Roman"/>
                </a:endParaRPr>
              </a:p>
            </p:txBody>
          </p:sp>
          <p:pic>
            <p:nvPicPr>
              <p:cNvPr id="9" name="Picture 8" descr="latex-image-1.pdf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2011" y="5249835"/>
                <a:ext cx="1206500" cy="584200"/>
              </a:xfrm>
              <a:prstGeom prst="rect">
                <a:avLst/>
              </a:prstGeom>
            </p:spPr>
          </p:pic>
          <p:grpSp>
            <p:nvGrpSpPr>
              <p:cNvPr id="25" name="Group 24"/>
              <p:cNvGrpSpPr/>
              <p:nvPr/>
            </p:nvGrpSpPr>
            <p:grpSpPr>
              <a:xfrm>
                <a:off x="3417312" y="5594741"/>
                <a:ext cx="3924785" cy="883030"/>
                <a:chOff x="2660538" y="6112181"/>
                <a:chExt cx="3924785" cy="883030"/>
              </a:xfrm>
            </p:grpSpPr>
            <p:pic>
              <p:nvPicPr>
                <p:cNvPr id="87" name="Picture 86" descr="latex-image-1.pdf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0538" y="6112181"/>
                  <a:ext cx="723900" cy="571500"/>
                </a:xfrm>
                <a:prstGeom prst="rect">
                  <a:avLst/>
                </a:prstGeom>
              </p:spPr>
            </p:pic>
            <p:pic>
              <p:nvPicPr>
                <p:cNvPr id="15" name="Picture 14" descr="latex-image-1.pdf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2523" y="6112769"/>
                  <a:ext cx="812800" cy="584200"/>
                </a:xfrm>
                <a:prstGeom prst="rect">
                  <a:avLst/>
                </a:prstGeom>
              </p:spPr>
            </p:pic>
            <p:pic>
              <p:nvPicPr>
                <p:cNvPr id="17" name="Picture 16" descr="latex-image-1.pdf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93314" y="6449111"/>
                  <a:ext cx="749300" cy="5461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Picture 3" descr="latex-image-1.pdf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250" y="6451600"/>
              <a:ext cx="2273300" cy="749300"/>
            </a:xfrm>
            <a:prstGeom prst="rect">
              <a:avLst/>
            </a:prstGeom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Multi-item Multi-bidder Auctions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Set-up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5251011" y="1691210"/>
            <a:ext cx="1454589" cy="1704923"/>
            <a:chOff x="5251011" y="1691210"/>
            <a:chExt cx="1454589" cy="1704923"/>
          </a:xfrm>
        </p:grpSpPr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51011" y="2045635"/>
              <a:ext cx="1378388" cy="1350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62" name="TextBox 61"/>
            <p:cNvSpPr txBox="1"/>
            <p:nvPr/>
          </p:nvSpPr>
          <p:spPr>
            <a:xfrm>
              <a:off x="5486400" y="169121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rPr>
                <a:t>Auctioneer</a:t>
              </a:r>
            </a:p>
          </p:txBody>
        </p:sp>
      </p:grpSp>
      <p:cxnSp>
        <p:nvCxnSpPr>
          <p:cNvPr id="13" name="Elbow Connector 12"/>
          <p:cNvCxnSpPr/>
          <p:nvPr/>
        </p:nvCxnSpPr>
        <p:spPr>
          <a:xfrm rot="5400000" flipH="1" flipV="1">
            <a:off x="1005840" y="1356360"/>
            <a:ext cx="2194560" cy="1920240"/>
          </a:xfrm>
          <a:prstGeom prst="bentConnector2">
            <a:avLst/>
          </a:prstGeom>
          <a:ln w="190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 few remarks on the setting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8600" y="1093865"/>
            <a:ext cx="8458200" cy="3501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lang="en-US" sz="2000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sz="20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is a subset of </a:t>
            </a:r>
            <a:r>
              <a:rPr lang="en-US" sz="2000" b="1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2000" b="1" i="1" baseline="30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endParaRPr lang="en-US" sz="2000" b="1" i="1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Since we are designing algorithms, assume </a:t>
            </a:r>
            <a:r>
              <a:rPr lang="en-US" sz="2000" b="1" i="1" dirty="0" smtClean="0">
                <a:latin typeface="Times New Roman"/>
                <a:cs typeface="Times New Roman"/>
              </a:rPr>
              <a:t>T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 is a discrete set.</a:t>
            </a:r>
            <a:endParaRPr lang="en-US" sz="2000" b="1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We know </a:t>
            </a:r>
            <a:r>
              <a:rPr lang="en-US" sz="2000" b="1" dirty="0" err="1" smtClean="0">
                <a:latin typeface="Times New Roman"/>
                <a:cs typeface="Times New Roman"/>
              </a:rPr>
              <a:t>Pr</a:t>
            </a:r>
            <a:r>
              <a:rPr lang="en-US" sz="2000" b="1" dirty="0" smtClean="0">
                <a:latin typeface="Times New Roman"/>
                <a:cs typeface="Times New Roman"/>
              </a:rPr>
              <a:t>[</a:t>
            </a:r>
            <a:r>
              <a:rPr lang="en-US" sz="2000" b="1" i="1" dirty="0" err="1" smtClean="0">
                <a:latin typeface="Times New Roman"/>
                <a:cs typeface="Times New Roman"/>
              </a:rPr>
              <a:t>t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sz="2000" b="1" i="1" dirty="0" smtClean="0">
                <a:latin typeface="Times New Roman"/>
                <a:cs typeface="Times New Roman"/>
              </a:rPr>
              <a:t>=v</a:t>
            </a:r>
            <a:r>
              <a:rPr lang="en-US" sz="2000" b="1" dirty="0" smtClean="0">
                <a:latin typeface="Times New Roman"/>
                <a:cs typeface="Times New Roman"/>
              </a:rPr>
              <a:t>]</a:t>
            </a:r>
            <a:r>
              <a:rPr lang="en-US" sz="2000" b="1" i="1" dirty="0" smtClean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for all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 in </a:t>
            </a:r>
            <a:r>
              <a:rPr lang="en-US" sz="2000" b="1" i="1" dirty="0" smtClean="0">
                <a:latin typeface="Times New Roman"/>
                <a:cs typeface="Times New Roman"/>
              </a:rPr>
              <a:t>T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i 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and </a:t>
            </a:r>
            <a:r>
              <a:rPr lang="en-US" sz="2000" b="1" dirty="0" err="1" smtClean="0">
                <a:latin typeface="Times New Roman"/>
                <a:cs typeface="Times New Roman"/>
              </a:rPr>
              <a:t>Σ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latin typeface="Times New Roman"/>
                <a:cs typeface="Times New Roman"/>
              </a:rPr>
              <a:t>Pr</a:t>
            </a:r>
            <a:r>
              <a:rPr lang="en-US" sz="2000" b="1" dirty="0">
                <a:latin typeface="Times New Roman"/>
                <a:cs typeface="Times New Roman"/>
              </a:rPr>
              <a:t>[</a:t>
            </a:r>
            <a:r>
              <a:rPr lang="en-US" sz="2000" b="1" i="1" dirty="0" err="1">
                <a:latin typeface="Times New Roman"/>
                <a:cs typeface="Times New Roman"/>
              </a:rPr>
              <a:t>t</a:t>
            </a:r>
            <a:r>
              <a:rPr lang="en-US" sz="2000" b="1" i="1" baseline="-25000" dirty="0" err="1">
                <a:latin typeface="Times New Roman"/>
                <a:cs typeface="Times New Roman"/>
              </a:rPr>
              <a:t>i</a:t>
            </a:r>
            <a:r>
              <a:rPr lang="en-US" sz="2000" b="1" i="1" dirty="0">
                <a:latin typeface="Times New Roman"/>
                <a:cs typeface="Times New Roman"/>
              </a:rPr>
              <a:t>=v</a:t>
            </a:r>
            <a:r>
              <a:rPr lang="en-US" sz="2000" b="1" dirty="0">
                <a:latin typeface="Times New Roman"/>
                <a:cs typeface="Times New Roman"/>
              </a:rPr>
              <a:t>]</a:t>
            </a:r>
            <a:r>
              <a:rPr lang="en-US" sz="2000" b="1" i="1" dirty="0">
                <a:latin typeface="Times New Roman"/>
                <a:cs typeface="Times New Roman"/>
              </a:rPr>
              <a:t> </a:t>
            </a:r>
            <a:r>
              <a:rPr lang="en-US" sz="2000" b="1" i="1" dirty="0" smtClean="0">
                <a:latin typeface="Times New Roman"/>
                <a:cs typeface="Times New Roman"/>
              </a:rPr>
              <a:t>=1.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728926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301625" y="2594887"/>
            <a:ext cx="2775299" cy="341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Times New Roman"/>
                <a:cs typeface="Times New Roman"/>
              </a:rPr>
              <a:t>Uses as input:</a:t>
            </a:r>
            <a:r>
              <a:rPr lang="en-US" dirty="0" smtClean="0">
                <a:latin typeface="Times New Roman"/>
                <a:cs typeface="Times New Roman"/>
              </a:rPr>
              <a:t> the auction, own type, distributions about other bidders’ types;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Bids;</a:t>
            </a:r>
          </a:p>
          <a:p>
            <a:pPr>
              <a:lnSpc>
                <a:spcPct val="120000"/>
              </a:lnSpc>
            </a:pPr>
            <a:endParaRPr lang="en-US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Goal:</a:t>
            </a:r>
            <a:r>
              <a:rPr lang="en-US" sz="2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ptimize own utility (= expected value minus expected price).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76320" y="2509659"/>
            <a:ext cx="5266055" cy="365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Designs auction, specifying allocation and payment rules;</a:t>
            </a: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Times New Roman"/>
                <a:cs typeface="Times New Roman"/>
              </a:rPr>
              <a:t>Asks bidders to bid;</a:t>
            </a:r>
            <a:endParaRPr lang="en-US" dirty="0">
              <a:latin typeface="Times New Roman"/>
              <a:cs typeface="Times New Roman"/>
            </a:endParaRPr>
          </a:p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Implements the allocation </a:t>
            </a:r>
            <a:r>
              <a:rPr lang="en-US" dirty="0" smtClean="0">
                <a:latin typeface="Times New Roman"/>
                <a:cs typeface="Times New Roman"/>
              </a:rPr>
              <a:t>and payment rule </a:t>
            </a:r>
            <a:r>
              <a:rPr lang="en-US" dirty="0">
                <a:latin typeface="Times New Roman"/>
                <a:cs typeface="Times New Roman"/>
              </a:rPr>
              <a:t>specified by the </a:t>
            </a:r>
            <a:r>
              <a:rPr lang="en-US" dirty="0" smtClean="0">
                <a:latin typeface="Times New Roman"/>
                <a:cs typeface="Times New Roman"/>
              </a:rPr>
              <a:t>auction;</a:t>
            </a:r>
            <a:endParaRPr lang="en-US" sz="20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endParaRPr lang="en-US" sz="1400" b="1" dirty="0" smtClean="0">
              <a:solidFill>
                <a:srgbClr val="008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Goal:</a:t>
            </a:r>
            <a:r>
              <a:rPr lang="en-US" sz="2000" dirty="0" smtClean="0">
                <a:latin typeface="Times New Roman"/>
                <a:cs typeface="Times New Roman"/>
              </a:rPr>
              <a:t> Find an auction that: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AutoNum type="arabicParenR"/>
            </a:pPr>
            <a:r>
              <a:rPr lang="en-US" dirty="0" smtClean="0">
                <a:latin typeface="Times New Roman"/>
                <a:cs typeface="Times New Roman"/>
              </a:rPr>
              <a:t>Encourages bidders to bid </a:t>
            </a:r>
            <a:r>
              <a:rPr lang="en-US" b="1" dirty="0" smtClean="0">
                <a:latin typeface="Times New Roman"/>
                <a:cs typeface="Times New Roman"/>
              </a:rPr>
              <a:t>truthfully</a:t>
            </a:r>
            <a:r>
              <a:rPr lang="en-US" dirty="0" smtClean="0">
                <a:latin typeface="Times New Roman"/>
                <a:cs typeface="Times New Roman"/>
              </a:rPr>
              <a:t> (</a:t>
            </a:r>
            <a:r>
              <a:rPr lang="en-US" dirty="0" err="1" smtClean="0">
                <a:latin typeface="Times New Roman"/>
                <a:cs typeface="Times New Roman"/>
              </a:rPr>
              <a:t>w.l.o.g</a:t>
            </a:r>
            <a:r>
              <a:rPr lang="en-US" dirty="0" smtClean="0">
                <a:latin typeface="Times New Roman"/>
                <a:cs typeface="Times New Roman"/>
              </a:rPr>
              <a:t>.)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buAutoNum type="arabicParenR"/>
            </a:pPr>
            <a:r>
              <a:rPr lang="en-US" dirty="0" smtClean="0">
                <a:latin typeface="Times New Roman"/>
                <a:cs typeface="Times New Roman"/>
              </a:rPr>
              <a:t>Maximizes revenue, </a:t>
            </a:r>
            <a:r>
              <a:rPr lang="en-US" sz="1600" dirty="0" smtClean="0">
                <a:latin typeface="Times New Roman"/>
                <a:cs typeface="Times New Roman"/>
              </a:rPr>
              <a:t>subject to 1)</a:t>
            </a:r>
            <a:endParaRPr lang="en-US" dirty="0" smtClean="0"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76320" y="1003270"/>
            <a:ext cx="3322320" cy="1405812"/>
            <a:chOff x="3576320" y="1272670"/>
            <a:chExt cx="3322320" cy="1405812"/>
          </a:xfrm>
        </p:grpSpPr>
        <p:sp>
          <p:nvSpPr>
            <p:cNvPr id="6" name="TextBox 5"/>
            <p:cNvSpPr txBox="1"/>
            <p:nvPr/>
          </p:nvSpPr>
          <p:spPr>
            <a:xfrm>
              <a:off x="3576320" y="2235404"/>
              <a:ext cx="2819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70C0"/>
                  </a:solidFill>
                  <a:latin typeface="Times New Roman"/>
                  <a:cs typeface="Times New Roman"/>
                </a:rPr>
                <a:t>Auctioneer:</a:t>
              </a:r>
              <a:endParaRPr lang="en-US" sz="2000" b="1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63794" y="1272670"/>
              <a:ext cx="1434846" cy="14058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3240" y="1454078"/>
            <a:ext cx="2563684" cy="912036"/>
            <a:chOff x="513240" y="1723478"/>
            <a:chExt cx="2563684" cy="91203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240" y="1723478"/>
              <a:ext cx="917575" cy="912036"/>
            </a:xfrm>
            <a:prstGeom prst="ellipse">
              <a:avLst/>
            </a:prstGeom>
            <a:ln w="12700" cap="rnd">
              <a:noFill/>
            </a:ln>
            <a:effectLst/>
          </p:spPr>
        </p:pic>
        <p:sp>
          <p:nvSpPr>
            <p:cNvPr id="4" name="Rectangle 3"/>
            <p:cNvSpPr/>
            <p:nvPr/>
          </p:nvSpPr>
          <p:spPr>
            <a:xfrm>
              <a:off x="1367802" y="2235404"/>
              <a:ext cx="170912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/>
                  <a:cs typeface="Times New Roman"/>
                </a:rPr>
                <a:t>Each Bidder: 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3291840" y="1600200"/>
            <a:ext cx="0" cy="4572000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5"/>
          <p:cNvSpPr>
            <a:spLocks noGrp="1"/>
          </p:cNvSpPr>
          <p:nvPr>
            <p:ph type="title"/>
          </p:nvPr>
        </p:nvSpPr>
        <p:spPr>
          <a:xfrm>
            <a:off x="762000" y="76200"/>
            <a:ext cx="7700639" cy="762000"/>
          </a:xfrm>
        </p:spPr>
        <p:txBody>
          <a:bodyPr/>
          <a:lstStyle/>
          <a:p>
            <a:r>
              <a:rPr lang="en-US" dirty="0" smtClean="0"/>
              <a:t>Multi-item Multi-bidder </a:t>
            </a:r>
            <a:r>
              <a:rPr lang="en-US" dirty="0" smtClean="0">
                <a:latin typeface="Times New Roman"/>
                <a:cs typeface="Times New Roman"/>
              </a:rPr>
              <a:t>Auctions</a:t>
            </a:r>
            <a:r>
              <a:rPr lang="en-US" dirty="0">
                <a:latin typeface="Times New Roman"/>
                <a:cs typeface="Times New Roman"/>
              </a:rPr>
              <a:t>: Execution</a:t>
            </a:r>
          </a:p>
        </p:txBody>
      </p:sp>
    </p:spTree>
    <p:extLst>
      <p:ext uri="{BB962C8B-B14F-4D97-AF65-F5344CB8AC3E}">
        <p14:creationId xmlns:p14="http://schemas.microsoft.com/office/powerpoint/2010/main" val="5086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2743200" y="4191000"/>
            <a:ext cx="6019800" cy="13620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b="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halkduster"/>
                <a:cs typeface="Chalkduster"/>
              </a:rPr>
              <a:t>LP Formulation</a:t>
            </a:r>
            <a:endParaRPr lang="en-US" sz="2800" b="0" cap="none" dirty="0">
              <a:solidFill>
                <a:schemeClr val="tx2">
                  <a:lumMod val="60000"/>
                  <a:lumOff val="40000"/>
                </a:schemeClr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47207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 xmlns:mv="urn:schemas-microsoft-com:mac:vml">
      <p:transition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Single Bidder Case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479019"/>
            <a:ext cx="7696200" cy="6988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What are the decision variables?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An auction is simply an allocation rule and a payment rule.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Let’s set the decision variables accordingly.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Allocation rule: for each </a:t>
            </a:r>
            <a:r>
              <a:rPr lang="en-US" sz="2000" b="1" i="1" dirty="0" smtClean="0">
                <a:latin typeface="Times New Roman"/>
                <a:cs typeface="Times New Roman"/>
              </a:rPr>
              <a:t>j</a:t>
            </a:r>
            <a:r>
              <a:rPr lang="en-US" sz="2000" dirty="0" smtClean="0">
                <a:latin typeface="Times New Roman"/>
                <a:cs typeface="Times New Roman"/>
              </a:rPr>
              <a:t> in [</a:t>
            </a:r>
            <a:r>
              <a:rPr lang="en-US" sz="2000" b="1" i="1" dirty="0" smtClean="0">
                <a:latin typeface="Times New Roman"/>
                <a:cs typeface="Times New Roman"/>
              </a:rPr>
              <a:t>m</a:t>
            </a:r>
            <a:r>
              <a:rPr lang="en-US" sz="2000" dirty="0" smtClean="0">
                <a:latin typeface="Times New Roman"/>
                <a:cs typeface="Times New Roman"/>
              </a:rPr>
              <a:t>],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 in </a:t>
            </a:r>
            <a:r>
              <a:rPr lang="en-US" sz="2000" b="1" i="1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, there is a variable </a:t>
            </a:r>
            <a:r>
              <a:rPr lang="en-US" sz="2000" b="1" i="1" dirty="0" err="1" smtClean="0">
                <a:latin typeface="Times New Roman"/>
                <a:cs typeface="Times New Roman"/>
              </a:rPr>
              <a:t>x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2000" b="1" i="1" dirty="0" smtClean="0">
                <a:latin typeface="Times New Roman"/>
                <a:cs typeface="Times New Roman"/>
              </a:rPr>
              <a:t>(v)</a:t>
            </a:r>
            <a:r>
              <a:rPr lang="en-US" sz="2000" dirty="0" smtClean="0">
                <a:latin typeface="Times New Roman"/>
                <a:cs typeface="Times New Roman"/>
              </a:rPr>
              <a:t>: the probability that the buyer receives item </a:t>
            </a:r>
            <a:r>
              <a:rPr lang="en-US" sz="2000" b="1" i="1" dirty="0" smtClean="0">
                <a:latin typeface="Times New Roman"/>
                <a:cs typeface="Times New Roman"/>
              </a:rPr>
              <a:t>j</a:t>
            </a:r>
            <a:r>
              <a:rPr lang="en-US" sz="2000" dirty="0" smtClean="0">
                <a:latin typeface="Times New Roman"/>
                <a:cs typeface="Times New Roman"/>
              </a:rPr>
              <a:t> when his report is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if the mechanism is item pricing, and has price </a:t>
            </a:r>
            <a:r>
              <a:rPr lang="en-US" b="1" i="1" dirty="0" err="1" smtClean="0">
                <a:latin typeface="Times New Roman"/>
                <a:cs typeface="Times New Roman"/>
              </a:rPr>
              <a:t>p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Times New Roman"/>
                <a:cs typeface="Times New Roman"/>
              </a:rPr>
              <a:t> for item </a:t>
            </a:r>
            <a:r>
              <a:rPr lang="en-US" b="1" i="1" dirty="0" smtClean="0">
                <a:latin typeface="Times New Roman"/>
                <a:cs typeface="Times New Roman"/>
              </a:rPr>
              <a:t>j</a:t>
            </a:r>
            <a:r>
              <a:rPr lang="en-US" dirty="0" smtClean="0">
                <a:latin typeface="Times New Roman"/>
                <a:cs typeface="Times New Roman"/>
              </a:rPr>
              <a:t>, then </a:t>
            </a:r>
            <a:r>
              <a:rPr lang="en-US" b="1" i="1" dirty="0" err="1"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(</a:t>
            </a:r>
            <a:r>
              <a:rPr lang="en-US" b="1" i="1" dirty="0" smtClean="0">
                <a:latin typeface="Times New Roman"/>
                <a:cs typeface="Times New Roman"/>
              </a:rPr>
              <a:t>v)=1 </a:t>
            </a:r>
            <a:r>
              <a:rPr lang="en-US" dirty="0" smtClean="0">
                <a:latin typeface="Times New Roman"/>
                <a:cs typeface="Times New Roman"/>
              </a:rPr>
              <a:t>if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v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b="1" i="1" baseline="-25000" dirty="0"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latin typeface="Times New Roman"/>
                <a:cs typeface="Times New Roman"/>
              </a:rPr>
              <a:t>≥ </a:t>
            </a:r>
            <a:r>
              <a:rPr lang="en-US" b="1" i="1" dirty="0" err="1" smtClean="0">
                <a:latin typeface="Times New Roman"/>
                <a:cs typeface="Times New Roman"/>
              </a:rPr>
              <a:t>p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b="1" i="1" baseline="-2500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and 0 otherwise.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f the mechanism is grand bundling with price </a:t>
            </a:r>
            <a:r>
              <a:rPr lang="en-US" b="1" i="1" dirty="0" smtClean="0">
                <a:latin typeface="Times New Roman"/>
                <a:cs typeface="Times New Roman"/>
              </a:rPr>
              <a:t>r</a:t>
            </a:r>
            <a:r>
              <a:rPr lang="en-US" dirty="0" smtClean="0">
                <a:latin typeface="Times New Roman"/>
                <a:cs typeface="Times New Roman"/>
              </a:rPr>
              <a:t>. Then for all j, </a:t>
            </a:r>
            <a:r>
              <a:rPr lang="en-US" b="1" i="1" dirty="0" err="1"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(v</a:t>
            </a:r>
            <a:r>
              <a:rPr lang="en-US" b="1" i="1" dirty="0" smtClean="0">
                <a:latin typeface="Times New Roman"/>
                <a:cs typeface="Times New Roman"/>
              </a:rPr>
              <a:t>)=1 </a:t>
            </a:r>
            <a:r>
              <a:rPr lang="en-US" dirty="0" smtClean="0">
                <a:latin typeface="Times New Roman"/>
                <a:cs typeface="Times New Roman"/>
              </a:rPr>
              <a:t>if</a:t>
            </a:r>
            <a:r>
              <a:rPr lang="en-US" b="1" i="1" dirty="0" smtClean="0">
                <a:latin typeface="Times New Roman"/>
                <a:cs typeface="Times New Roman"/>
              </a:rPr>
              <a:t>         </a:t>
            </a:r>
            <a:r>
              <a:rPr lang="en-US" b="1" i="1" dirty="0" err="1" smtClean="0">
                <a:latin typeface="Times New Roman"/>
                <a:cs typeface="Times New Roman"/>
              </a:rPr>
              <a:t>Σ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v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b="1" i="1" dirty="0" smtClean="0">
                <a:latin typeface="Times New Roman"/>
                <a:cs typeface="Times New Roman"/>
              </a:rPr>
              <a:t> ≥ r</a:t>
            </a:r>
            <a:r>
              <a:rPr lang="en-US" dirty="0" smtClean="0">
                <a:latin typeface="Times New Roman"/>
                <a:cs typeface="Times New Roman"/>
              </a:rPr>
              <a:t>, otherwise all </a:t>
            </a:r>
            <a:r>
              <a:rPr lang="en-US" b="1" i="1" dirty="0" err="1"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(v)</a:t>
            </a:r>
            <a:r>
              <a:rPr lang="en-US" b="1" i="1" dirty="0" smtClean="0">
                <a:latin typeface="Times New Roman"/>
                <a:cs typeface="Times New Roman"/>
              </a:rPr>
              <a:t>=0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For deterministic mechanisms, </a:t>
            </a:r>
            <a:r>
              <a:rPr lang="en-US" b="1" i="1" dirty="0" err="1"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(v</a:t>
            </a:r>
            <a:r>
              <a:rPr lang="en-US" b="1" i="1" dirty="0" smtClean="0">
                <a:latin typeface="Times New Roman"/>
                <a:cs typeface="Times New Roman"/>
              </a:rPr>
              <a:t>)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is either 0 or 1. But to include randomized mechanisms, we should allow </a:t>
            </a:r>
            <a:r>
              <a:rPr lang="en-US" b="1" i="1" dirty="0" err="1"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(v</a:t>
            </a:r>
            <a:r>
              <a:rPr lang="en-US" b="1" i="1" dirty="0" smtClean="0">
                <a:latin typeface="Times New Roman"/>
                <a:cs typeface="Times New Roman"/>
              </a:rPr>
              <a:t>)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to be fractional.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11096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Single Bidder Case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557418"/>
            <a:ext cx="8534400" cy="7518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Payment rule: for each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 in </a:t>
            </a:r>
            <a:r>
              <a:rPr lang="en-US" sz="2000" b="1" i="1" dirty="0" smtClean="0">
                <a:latin typeface="Times New Roman"/>
                <a:cs typeface="Times New Roman"/>
              </a:rPr>
              <a:t>T</a:t>
            </a:r>
            <a:r>
              <a:rPr lang="en-US" sz="2000" dirty="0" smtClean="0">
                <a:latin typeface="Times New Roman"/>
                <a:cs typeface="Times New Roman"/>
              </a:rPr>
              <a:t>, there is a variable </a:t>
            </a:r>
            <a:r>
              <a:rPr lang="en-US" sz="2000" b="1" i="1" dirty="0" smtClean="0">
                <a:latin typeface="Times New Roman"/>
                <a:cs typeface="Times New Roman"/>
              </a:rPr>
              <a:t>p(v)</a:t>
            </a:r>
            <a:r>
              <a:rPr lang="en-US" sz="2000" dirty="0" smtClean="0">
                <a:latin typeface="Times New Roman"/>
                <a:cs typeface="Times New Roman"/>
              </a:rPr>
              <a:t>: the payment when the bid is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Objective function: </a:t>
            </a:r>
            <a:r>
              <a:rPr lang="en-US" sz="2000" b="1" dirty="0" smtClean="0">
                <a:latin typeface="Times New Roman"/>
                <a:cs typeface="Times New Roman"/>
              </a:rPr>
              <a:t>max</a:t>
            </a:r>
            <a:r>
              <a:rPr lang="en-US" sz="2000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latin typeface="Times New Roman"/>
                <a:cs typeface="Times New Roman"/>
              </a:rPr>
              <a:t>Σ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v</a:t>
            </a:r>
            <a:r>
              <a:rPr lang="en-US" sz="2000" b="1" dirty="0" smtClean="0">
                <a:latin typeface="Times New Roman"/>
                <a:cs typeface="Times New Roman"/>
              </a:rPr>
              <a:t> </a:t>
            </a:r>
            <a:r>
              <a:rPr lang="en-US" sz="2000" b="1" dirty="0" err="1" smtClean="0">
                <a:latin typeface="Times New Roman"/>
                <a:cs typeface="Times New Roman"/>
              </a:rPr>
              <a:t>Pr</a:t>
            </a:r>
            <a:r>
              <a:rPr lang="en-US" sz="2000" b="1" dirty="0" smtClean="0">
                <a:latin typeface="Times New Roman"/>
                <a:cs typeface="Times New Roman"/>
              </a:rPr>
              <a:t>[</a:t>
            </a:r>
            <a:r>
              <a:rPr lang="en-US" sz="2000" b="1" i="1" dirty="0" smtClean="0">
                <a:latin typeface="Times New Roman"/>
                <a:cs typeface="Times New Roman"/>
              </a:rPr>
              <a:t>t = v</a:t>
            </a:r>
            <a:r>
              <a:rPr lang="en-US" sz="2000" b="1" dirty="0" smtClean="0">
                <a:latin typeface="Times New Roman"/>
                <a:cs typeface="Times New Roman"/>
              </a:rPr>
              <a:t>] </a:t>
            </a:r>
            <a:r>
              <a:rPr lang="en-US" sz="2000" b="1" i="1" dirty="0" smtClean="0">
                <a:latin typeface="Times New Roman"/>
                <a:cs typeface="Times New Roman"/>
              </a:rPr>
              <a:t>p(v)</a:t>
            </a:r>
            <a:endParaRPr lang="en-US" sz="2000" dirty="0" smtClean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latin typeface="Times New Roman"/>
                <a:cs typeface="Times New Roman"/>
              </a:rPr>
              <a:t>	</a:t>
            </a:r>
            <a:endParaRPr lang="en-US" sz="2000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>
                <a:latin typeface="Times New Roman"/>
                <a:cs typeface="Times New Roman"/>
              </a:rPr>
              <a:t>L</a:t>
            </a:r>
            <a:r>
              <a:rPr lang="en-US" sz="2000" dirty="0" smtClean="0">
                <a:latin typeface="Times New Roman"/>
                <a:cs typeface="Times New Roman"/>
              </a:rPr>
              <a:t>inear in the variables, since </a:t>
            </a:r>
            <a:r>
              <a:rPr lang="en-US" sz="2000" b="1" dirty="0" err="1" smtClean="0">
                <a:latin typeface="Times New Roman"/>
                <a:cs typeface="Times New Roman"/>
              </a:rPr>
              <a:t>Pr</a:t>
            </a:r>
            <a:r>
              <a:rPr lang="en-US" sz="2000" b="1" dirty="0">
                <a:latin typeface="Times New Roman"/>
                <a:cs typeface="Times New Roman"/>
              </a:rPr>
              <a:t>[</a:t>
            </a:r>
            <a:r>
              <a:rPr lang="en-US" sz="2000" b="1" i="1" dirty="0">
                <a:latin typeface="Times New Roman"/>
                <a:cs typeface="Times New Roman"/>
              </a:rPr>
              <a:t>t = v</a:t>
            </a:r>
            <a:r>
              <a:rPr lang="en-US" sz="2000" b="1" dirty="0" smtClean="0">
                <a:latin typeface="Times New Roman"/>
                <a:cs typeface="Times New Roman"/>
              </a:rPr>
              <a:t>] </a:t>
            </a:r>
            <a:r>
              <a:rPr lang="en-US" sz="2000" dirty="0" smtClean="0">
                <a:latin typeface="Times New Roman"/>
                <a:cs typeface="Times New Roman"/>
              </a:rPr>
              <a:t>are constants (part of our input).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Constraints: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dirty="0" smtClean="0"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incentive </a:t>
            </a:r>
            <a:r>
              <a:rPr lang="en-US" dirty="0" smtClean="0">
                <a:latin typeface="Times New Roman"/>
                <a:cs typeface="Times New Roman"/>
              </a:rPr>
              <a:t>compatibility: </a:t>
            </a:r>
            <a:r>
              <a:rPr lang="en-US" b="1" i="1" dirty="0" err="1" smtClean="0">
                <a:latin typeface="Times New Roman"/>
                <a:cs typeface="Times New Roman"/>
              </a:rPr>
              <a:t>Σ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b="1" i="1" baseline="-25000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v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b="1" i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latin typeface="Times New Roman"/>
                <a:cs typeface="Times New Roman"/>
              </a:rPr>
              <a:t>x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b="1" i="1" dirty="0" smtClean="0">
                <a:latin typeface="Times New Roman"/>
                <a:cs typeface="Times New Roman"/>
              </a:rPr>
              <a:t>(v) – p(v) ≥ </a:t>
            </a:r>
            <a:r>
              <a:rPr lang="en-US" b="1" i="1" dirty="0" err="1">
                <a:latin typeface="Times New Roman"/>
                <a:cs typeface="Times New Roman"/>
              </a:rPr>
              <a:t>Σ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baseline="-25000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v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(</a:t>
            </a:r>
            <a:r>
              <a:rPr lang="en-US" b="1" i="1" dirty="0" smtClean="0">
                <a:latin typeface="Times New Roman"/>
                <a:cs typeface="Times New Roman"/>
              </a:rPr>
              <a:t>v’) </a:t>
            </a:r>
            <a:r>
              <a:rPr lang="en-US" b="1" i="1" dirty="0">
                <a:latin typeface="Times New Roman"/>
                <a:cs typeface="Times New Roman"/>
              </a:rPr>
              <a:t>– p(</a:t>
            </a:r>
            <a:r>
              <a:rPr lang="en-US" b="1" i="1" dirty="0" smtClean="0">
                <a:latin typeface="Times New Roman"/>
                <a:cs typeface="Times New Roman"/>
              </a:rPr>
              <a:t>v’)  </a:t>
            </a:r>
            <a:r>
              <a:rPr lang="en-US" dirty="0" smtClean="0">
                <a:latin typeface="Times New Roman"/>
                <a:cs typeface="Times New Roman"/>
              </a:rPr>
              <a:t>for all </a:t>
            </a:r>
            <a:r>
              <a:rPr lang="en-US" b="1" i="1" dirty="0" smtClean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 and </a:t>
            </a:r>
            <a:r>
              <a:rPr lang="en-US" b="1" i="1" dirty="0" smtClean="0">
                <a:latin typeface="Times New Roman"/>
                <a:cs typeface="Times New Roman"/>
              </a:rPr>
              <a:t>v’</a:t>
            </a:r>
            <a:r>
              <a:rPr lang="en-US" dirty="0" smtClean="0">
                <a:latin typeface="Times New Roman"/>
                <a:cs typeface="Times New Roman"/>
              </a:rPr>
              <a:t> in </a:t>
            </a:r>
            <a:r>
              <a:rPr lang="en-US" b="1" i="1" dirty="0" smtClean="0">
                <a:latin typeface="Times New Roman"/>
                <a:cs typeface="Times New Roman"/>
              </a:rPr>
              <a:t>T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b="1" i="1" dirty="0" smtClean="0"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individual rationality (non-negative utility</a:t>
            </a:r>
            <a:r>
              <a:rPr lang="en-US" dirty="0" smtClean="0">
                <a:latin typeface="Times New Roman"/>
                <a:cs typeface="Times New Roman"/>
              </a:rPr>
              <a:t>): </a:t>
            </a:r>
            <a:r>
              <a:rPr lang="en-US" b="1" i="1" dirty="0" err="1">
                <a:latin typeface="Times New Roman"/>
                <a:cs typeface="Times New Roman"/>
              </a:rPr>
              <a:t>Σ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baseline="-25000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v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(v) – p(v) ≥ 0  </a:t>
            </a:r>
            <a:r>
              <a:rPr lang="en-US" dirty="0">
                <a:latin typeface="Times New Roman"/>
                <a:cs typeface="Times New Roman"/>
              </a:rPr>
              <a:t>for all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 in </a:t>
            </a:r>
            <a:r>
              <a:rPr lang="en-US" b="1" i="1" dirty="0" smtClean="0">
                <a:latin typeface="Times New Roman"/>
                <a:cs typeface="Times New Roman"/>
              </a:rPr>
              <a:t>T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b="1" i="1" dirty="0"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f</a:t>
            </a:r>
            <a:r>
              <a:rPr lang="en-US" dirty="0" smtClean="0">
                <a:latin typeface="Times New Roman"/>
                <a:cs typeface="Times New Roman"/>
              </a:rPr>
              <a:t>easibility: </a:t>
            </a:r>
            <a:r>
              <a:rPr lang="en-US" b="1" i="1" dirty="0" smtClean="0">
                <a:latin typeface="Times New Roman"/>
                <a:cs typeface="Times New Roman"/>
              </a:rPr>
              <a:t>0 </a:t>
            </a:r>
            <a:r>
              <a:rPr lang="en-US" b="1" i="1" dirty="0">
                <a:latin typeface="Times New Roman"/>
                <a:cs typeface="Times New Roman"/>
              </a:rPr>
              <a:t>≤ </a:t>
            </a:r>
            <a:r>
              <a:rPr lang="en-US" b="1" i="1" dirty="0" err="1">
                <a:latin typeface="Times New Roman"/>
                <a:cs typeface="Times New Roman"/>
              </a:rPr>
              <a:t>x</a:t>
            </a:r>
            <a:r>
              <a:rPr lang="en-US" b="1" i="1" baseline="-25000" dirty="0" err="1">
                <a:latin typeface="Times New Roman"/>
                <a:cs typeface="Times New Roman"/>
              </a:rPr>
              <a:t>j</a:t>
            </a:r>
            <a:r>
              <a:rPr lang="en-US" b="1" i="1" dirty="0">
                <a:latin typeface="Times New Roman"/>
                <a:cs typeface="Times New Roman"/>
              </a:rPr>
              <a:t>(v) ≤ 1 </a:t>
            </a:r>
            <a:r>
              <a:rPr lang="en-US" dirty="0">
                <a:latin typeface="Times New Roman"/>
                <a:cs typeface="Times New Roman"/>
              </a:rPr>
              <a:t>for all </a:t>
            </a:r>
            <a:r>
              <a:rPr lang="en-US" b="1" i="1" dirty="0">
                <a:latin typeface="Times New Roman"/>
                <a:cs typeface="Times New Roman"/>
              </a:rPr>
              <a:t>j</a:t>
            </a:r>
            <a:r>
              <a:rPr lang="en-US" dirty="0">
                <a:latin typeface="Times New Roman"/>
                <a:cs typeface="Times New Roman"/>
              </a:rPr>
              <a:t> in [</a:t>
            </a:r>
            <a:r>
              <a:rPr lang="en-US" b="1" i="1" dirty="0">
                <a:latin typeface="Times New Roman"/>
                <a:cs typeface="Times New Roman"/>
              </a:rPr>
              <a:t>m</a:t>
            </a:r>
            <a:r>
              <a:rPr lang="en-US" dirty="0">
                <a:latin typeface="Times New Roman"/>
                <a:cs typeface="Times New Roman"/>
              </a:rPr>
              <a:t>] and </a:t>
            </a:r>
            <a:r>
              <a:rPr lang="en-US" b="1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 in </a:t>
            </a:r>
            <a:r>
              <a:rPr lang="en-US" b="1" i="1" dirty="0">
                <a:latin typeface="Times New Roman"/>
                <a:cs typeface="Times New Roman"/>
              </a:rPr>
              <a:t>T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b="1" i="1" dirty="0" smtClean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705758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Single Bidder Case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1000" y="685800"/>
            <a:ext cx="8534400" cy="5988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600" dirty="0" smtClean="0">
                <a:latin typeface="Times New Roman"/>
                <a:cs typeface="Times New Roman"/>
              </a:rPr>
              <a:t> </a:t>
            </a: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We have a LP, we can solve it. But now what?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b="1" i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What is the mechanism?</a:t>
            </a:r>
            <a:endParaRPr lang="en-US" b="1" i="1" dirty="0" smtClean="0">
              <a:latin typeface="Times New Roman"/>
              <a:cs typeface="Times New Roman"/>
            </a:endParaRP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000" b="1" i="1" dirty="0" smtClean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latin typeface="Times New Roman"/>
                <a:cs typeface="Times New Roman"/>
              </a:rPr>
              <a:t>In this case, it’s straightforward. Let x* and p* be the optimal solution of our LP.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Then when the bid is </a:t>
            </a:r>
            <a:r>
              <a:rPr lang="en-US" sz="2000" b="1" i="1" dirty="0" smtClean="0">
                <a:latin typeface="Times New Roman"/>
                <a:cs typeface="Times New Roman"/>
              </a:rPr>
              <a:t>v</a:t>
            </a:r>
            <a:r>
              <a:rPr lang="en-US" sz="2000" dirty="0" smtClean="0">
                <a:latin typeface="Times New Roman"/>
                <a:cs typeface="Times New Roman"/>
              </a:rPr>
              <a:t>, give the buyer item </a:t>
            </a:r>
            <a:r>
              <a:rPr lang="en-US" sz="2000" b="1" i="1" dirty="0" smtClean="0">
                <a:latin typeface="Times New Roman"/>
                <a:cs typeface="Times New Roman"/>
              </a:rPr>
              <a:t>j</a:t>
            </a:r>
            <a:r>
              <a:rPr lang="en-US" sz="2000" dirty="0" smtClean="0">
                <a:latin typeface="Times New Roman"/>
                <a:cs typeface="Times New Roman"/>
              </a:rPr>
              <a:t> with prob. </a:t>
            </a:r>
            <a:r>
              <a:rPr lang="en-US" sz="2000" b="1" i="1" dirty="0" err="1">
                <a:latin typeface="Times New Roman"/>
                <a:cs typeface="Times New Roman"/>
              </a:rPr>
              <a:t>x</a:t>
            </a:r>
            <a:r>
              <a:rPr lang="en-US" sz="2000" b="1" i="1" baseline="-25000" dirty="0" err="1" smtClean="0">
                <a:latin typeface="Times New Roman"/>
                <a:cs typeface="Times New Roman"/>
              </a:rPr>
              <a:t>j</a:t>
            </a:r>
            <a:r>
              <a:rPr lang="en-US" sz="2000" b="1" i="1" dirty="0" smtClean="0">
                <a:latin typeface="Times New Roman"/>
                <a:cs typeface="Times New Roman"/>
              </a:rPr>
              <a:t>(v)</a:t>
            </a:r>
            <a:r>
              <a:rPr lang="en-US" sz="2000" dirty="0" smtClean="0">
                <a:latin typeface="Times New Roman"/>
                <a:cs typeface="Times New Roman"/>
              </a:rPr>
              <a:t> and charge him </a:t>
            </a:r>
            <a:r>
              <a:rPr lang="en-US" sz="2000" b="1" i="1" dirty="0" smtClean="0">
                <a:latin typeface="Times New Roman"/>
                <a:cs typeface="Times New Roman"/>
              </a:rPr>
              <a:t>p(v)</a:t>
            </a:r>
            <a:r>
              <a:rPr lang="en-US" sz="2000" dirty="0" smtClean="0">
                <a:latin typeface="Times New Roman"/>
                <a:cs typeface="Times New Roman"/>
              </a:rPr>
              <a:t>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This mechanism is feasible, incentive compatible and individual rational!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0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000" dirty="0" smtClean="0">
                <a:latin typeface="Times New Roman"/>
                <a:cs typeface="Times New Roman"/>
              </a:rPr>
              <a:t>So the buyer will bid truthfully, and thus the expected revenue of the mechanism is the same as the solution of our LP!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86999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6900" y="808335"/>
            <a:ext cx="4730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An overview of </a:t>
            </a: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today’s class</a:t>
            </a:r>
            <a:endParaRPr lang="en-US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7800" y="1828800"/>
            <a:ext cx="1204118" cy="914400"/>
            <a:chOff x="1459706" y="1270794"/>
            <a:chExt cx="686594" cy="560388"/>
          </a:xfrm>
        </p:grpSpPr>
        <p:cxnSp>
          <p:nvCxnSpPr>
            <p:cNvPr id="8" name="Straight Connector 7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0" name="TextBox 9"/>
          <p:cNvSpPr txBox="1"/>
          <p:nvPr/>
        </p:nvSpPr>
        <p:spPr>
          <a:xfrm>
            <a:off x="2743200" y="2514600"/>
            <a:ext cx="3404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FFFF"/>
                </a:solidFill>
                <a:latin typeface="Times New Roman"/>
                <a:cs typeface="Times New Roman"/>
              </a:rPr>
              <a:t>Unit-Demand </a:t>
            </a:r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Pricing (cont’d)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0" y="3276600"/>
            <a:ext cx="3504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Multi-bidder Multi-item Setting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038600"/>
            <a:ext cx="24746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Basic LP formulation</a:t>
            </a:r>
            <a:endParaRPr lang="en-US" sz="2000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447800" y="1829594"/>
            <a:ext cx="1204118" cy="1675606"/>
            <a:chOff x="1459706" y="1270794"/>
            <a:chExt cx="686594" cy="560388"/>
          </a:xfrm>
        </p:grpSpPr>
        <p:cxnSp>
          <p:nvCxnSpPr>
            <p:cNvPr id="14" name="Straight Connector 13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1447800" y="2389982"/>
            <a:ext cx="1204118" cy="1877218"/>
            <a:chOff x="1459706" y="1270794"/>
            <a:chExt cx="686594" cy="560388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1181100" y="1549400"/>
              <a:ext cx="55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1461294" y="1829594"/>
              <a:ext cx="685006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E7CA2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9001442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3864298" cy="498475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ea typeface="Tahoma" pitchFamily="34" charset="0"/>
                <a:cs typeface="Times" pitchFamily="18" charset="0"/>
              </a:rPr>
              <a:t>(a) UPP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  <a:ea typeface="Tahoma" pitchFamily="34" charset="0"/>
              <a:cs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3750748" cy="4495799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FF6600"/>
                </a:solidFill>
                <a:latin typeface="Times" pitchFamily="18" charset="0"/>
                <a:ea typeface="Tahoma" pitchFamily="34" charset="0"/>
                <a:cs typeface="Times" pitchFamily="18" charset="0"/>
              </a:rPr>
              <a:t>One unit-demand bidder</a:t>
            </a:r>
          </a:p>
          <a:p>
            <a:r>
              <a:rPr lang="en-US" b="1" i="1" dirty="0">
                <a:solidFill>
                  <a:srgbClr val="FF6600"/>
                </a:solidFill>
                <a:latin typeface="Times" pitchFamily="18" charset="0"/>
                <a:ea typeface="Tahoma" pitchFamily="34" charset="0"/>
                <a:cs typeface="Times" pitchFamily="18" charset="0"/>
              </a:rPr>
              <a:t>n</a:t>
            </a:r>
            <a:r>
              <a:rPr lang="en-US" b="1" i="1" dirty="0" smtClean="0">
                <a:solidFill>
                  <a:srgbClr val="FF6600"/>
                </a:solidFill>
                <a:latin typeface="Times" pitchFamily="18" charset="0"/>
                <a:ea typeface="Tahoma" pitchFamily="34" charset="0"/>
                <a:cs typeface="Times" pitchFamily="18" charset="0"/>
              </a:rPr>
              <a:t> items</a:t>
            </a:r>
          </a:p>
          <a:p>
            <a:r>
              <a:rPr lang="en-US" dirty="0" smtClean="0">
                <a:latin typeface="Times" pitchFamily="18" charset="0"/>
                <a:ea typeface="Tahoma" pitchFamily="34" charset="0"/>
                <a:cs typeface="Times" pitchFamily="18" charset="0"/>
              </a:rPr>
              <a:t>Bidder’s value for the </a:t>
            </a:r>
            <a:r>
              <a:rPr lang="en-US" dirty="0" err="1" smtClean="0">
                <a:latin typeface="Times" pitchFamily="18" charset="0"/>
                <a:ea typeface="Tahoma" pitchFamily="34" charset="0"/>
                <a:cs typeface="Times" pitchFamily="18" charset="0"/>
              </a:rPr>
              <a:t>i-th</a:t>
            </a:r>
            <a:r>
              <a:rPr lang="en-US" dirty="0" smtClean="0">
                <a:latin typeface="Times" pitchFamily="18" charset="0"/>
                <a:ea typeface="Tahoma" pitchFamily="34" charset="0"/>
                <a:cs typeface="Times" pitchFamily="18" charset="0"/>
              </a:rPr>
              <a:t> item </a:t>
            </a:r>
            <a:r>
              <a:rPr lang="en-US" b="1" i="1" dirty="0" smtClean="0">
                <a:latin typeface="Times" pitchFamily="18" charset="0"/>
                <a:ea typeface="Tahoma" pitchFamily="34" charset="0"/>
                <a:cs typeface="Times" pitchFamily="18" charset="0"/>
              </a:rPr>
              <a:t>v</a:t>
            </a:r>
            <a:r>
              <a:rPr lang="en-US" b="1" i="1" baseline="-25000" dirty="0" smtClean="0">
                <a:latin typeface="Times" pitchFamily="18" charset="0"/>
                <a:ea typeface="Tahoma" pitchFamily="34" charset="0"/>
                <a:cs typeface="Times" pitchFamily="18" charset="0"/>
              </a:rPr>
              <a:t>i</a:t>
            </a:r>
            <a:r>
              <a:rPr lang="en-US" dirty="0" smtClean="0">
                <a:latin typeface="Times" pitchFamily="18" charset="0"/>
                <a:ea typeface="Tahoma" pitchFamily="34" charset="0"/>
                <a:cs typeface="Times" pitchFamily="18" charset="0"/>
              </a:rPr>
              <a:t> is drawn independently from </a:t>
            </a:r>
            <a:r>
              <a:rPr lang="en-US" b="1" i="1" dirty="0" smtClean="0">
                <a:latin typeface="Times" pitchFamily="18" charset="0"/>
                <a:ea typeface="Tahoma" pitchFamily="34" charset="0"/>
                <a:cs typeface="Times" pitchFamily="18" charset="0"/>
              </a:rPr>
              <a:t>F</a:t>
            </a:r>
            <a:r>
              <a:rPr lang="en-US" b="1" i="1" baseline="-25000" dirty="0" smtClean="0">
                <a:latin typeface="Times" pitchFamily="18" charset="0"/>
                <a:ea typeface="Tahoma" pitchFamily="34" charset="0"/>
                <a:cs typeface="Times" pitchFamily="18" charset="0"/>
              </a:rPr>
              <a:t>i</a:t>
            </a:r>
            <a:endParaRPr lang="en-US" b="1" i="1" dirty="0" smtClean="0">
              <a:latin typeface="Times" pitchFamily="18" charset="0"/>
              <a:ea typeface="Tahoma" pitchFamily="34" charset="0"/>
              <a:cs typeface="Times" pitchFamily="18" charset="0"/>
            </a:endParaRPr>
          </a:p>
          <a:p>
            <a:pPr lvl="1">
              <a:lnSpc>
                <a:spcPct val="120000"/>
              </a:lnSpc>
            </a:pPr>
            <a:endParaRPr lang="en-US" sz="2000" dirty="0" smtClean="0">
              <a:latin typeface="Times" pitchFamily="18" charset="0"/>
              <a:ea typeface="Tahoma" pitchFamily="34" charset="0"/>
              <a:cs typeface="Times" pitchFamily="18" charset="0"/>
            </a:endParaRPr>
          </a:p>
          <a:p>
            <a:pPr lvl="1">
              <a:lnSpc>
                <a:spcPct val="120000"/>
              </a:lnSpc>
            </a:pPr>
            <a:endParaRPr lang="en-US" sz="2000" dirty="0" smtClean="0">
              <a:latin typeface="Times" pitchFamily="18" charset="0"/>
              <a:ea typeface="Tahoma" pitchFamily="34" charset="0"/>
              <a:cs typeface="Times" pitchFamily="18" charset="0"/>
            </a:endParaRPr>
          </a:p>
          <a:p>
            <a:pPr lvl="1">
              <a:lnSpc>
                <a:spcPct val="120000"/>
              </a:lnSpc>
            </a:pPr>
            <a:endParaRPr lang="en-US" sz="2200" dirty="0" smtClean="0">
              <a:latin typeface="Times" pitchFamily="18" charset="0"/>
              <a:ea typeface="Tahoma" pitchFamily="34" charset="0"/>
              <a:cs typeface="Times" pitchFamily="18" charset="0"/>
            </a:endParaRPr>
          </a:p>
          <a:p>
            <a:pPr lvl="1">
              <a:lnSpc>
                <a:spcPct val="120000"/>
              </a:lnSpc>
            </a:pPr>
            <a:endParaRPr lang="en-US" sz="2200" dirty="0" smtClean="0">
              <a:latin typeface="Times" pitchFamily="18" charset="0"/>
              <a:ea typeface="Tahoma" pitchFamily="34" charset="0"/>
              <a:cs typeface="Times" pitchFamily="18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343400" y="76200"/>
            <a:ext cx="4498975" cy="63976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(b) Auction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37173" y="838200"/>
            <a:ext cx="4498975" cy="4317593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 bidders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One item</a:t>
            </a:r>
          </a:p>
          <a:p>
            <a:r>
              <a:rPr lang="en-US" dirty="0" smtClean="0"/>
              <a:t>Bidder I’s value for the item </a:t>
            </a:r>
            <a:r>
              <a:rPr lang="en-US" b="1" i="1" dirty="0" smtClean="0"/>
              <a:t>v</a:t>
            </a:r>
            <a:r>
              <a:rPr lang="en-US" b="1" i="1" baseline="-25000" dirty="0" smtClean="0"/>
              <a:t>i</a:t>
            </a:r>
            <a:r>
              <a:rPr lang="en-US" dirty="0" smtClean="0"/>
              <a:t> is drawn independently from </a:t>
            </a:r>
            <a:r>
              <a:rPr lang="en-US" b="1" i="1" dirty="0">
                <a:latin typeface="Times" pitchFamily="18" charset="0"/>
                <a:ea typeface="Tahoma" pitchFamily="34" charset="0"/>
                <a:cs typeface="Times" pitchFamily="18" charset="0"/>
              </a:rPr>
              <a:t>F</a:t>
            </a:r>
            <a:r>
              <a:rPr lang="en-US" b="1" i="1" baseline="-25000" dirty="0">
                <a:latin typeface="Times" pitchFamily="18" charset="0"/>
                <a:ea typeface="Tahoma" pitchFamily="34" charset="0"/>
                <a:cs typeface="Times" pitchFamily="18" charset="0"/>
              </a:rPr>
              <a:t>i</a:t>
            </a:r>
            <a:endParaRPr lang="en-US" b="1" i="1" dirty="0">
              <a:latin typeface="Times" pitchFamily="18" charset="0"/>
              <a:ea typeface="Tahoma" pitchFamily="34" charset="0"/>
              <a:cs typeface="Times" pitchFamily="18" charset="0"/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Two Scenarios</a:t>
            </a:r>
            <a:endParaRPr lang="en-US" dirty="0"/>
          </a:p>
        </p:txBody>
      </p:sp>
      <p:grpSp>
        <p:nvGrpSpPr>
          <p:cNvPr id="94" name="Group 93"/>
          <p:cNvGrpSpPr/>
          <p:nvPr/>
        </p:nvGrpSpPr>
        <p:grpSpPr>
          <a:xfrm>
            <a:off x="838200" y="4387749"/>
            <a:ext cx="2667000" cy="2295542"/>
            <a:chOff x="838200" y="4387749"/>
            <a:chExt cx="2667000" cy="2295542"/>
          </a:xfrm>
        </p:grpSpPr>
        <p:grpSp>
          <p:nvGrpSpPr>
            <p:cNvPr id="34" name="Group 62"/>
            <p:cNvGrpSpPr/>
            <p:nvPr/>
          </p:nvGrpSpPr>
          <p:grpSpPr>
            <a:xfrm>
              <a:off x="838200" y="4387749"/>
              <a:ext cx="2667000" cy="2295542"/>
              <a:chOff x="4419600" y="1202843"/>
              <a:chExt cx="4679831" cy="4173714"/>
            </a:xfrm>
          </p:grpSpPr>
          <p:grpSp>
            <p:nvGrpSpPr>
              <p:cNvPr id="35" name="组合 72"/>
              <p:cNvGrpSpPr>
                <a:grpSpLocks noChangeAspect="1"/>
              </p:cNvGrpSpPr>
              <p:nvPr/>
            </p:nvGrpSpPr>
            <p:grpSpPr>
              <a:xfrm>
                <a:off x="4419600" y="1414828"/>
                <a:ext cx="3513304" cy="3312273"/>
                <a:chOff x="1871390" y="3435994"/>
                <a:chExt cx="3053704" cy="2878973"/>
              </a:xfrm>
            </p:grpSpPr>
            <p:grpSp>
              <p:nvGrpSpPr>
                <p:cNvPr id="39" name="组合 68"/>
                <p:cNvGrpSpPr/>
                <p:nvPr/>
              </p:nvGrpSpPr>
              <p:grpSpPr>
                <a:xfrm>
                  <a:off x="2694992" y="3663340"/>
                  <a:ext cx="1035885" cy="2651627"/>
                  <a:chOff x="2709506" y="3663340"/>
                  <a:chExt cx="1035885" cy="2651627"/>
                </a:xfrm>
              </p:grpSpPr>
              <p:cxnSp>
                <p:nvCxnSpPr>
                  <p:cNvPr id="47" name="直接连接符 51"/>
                  <p:cNvCxnSpPr>
                    <a:stCxn id="41" idx="6"/>
                  </p:cNvCxnSpPr>
                  <p:nvPr/>
                </p:nvCxnSpPr>
                <p:spPr>
                  <a:xfrm flipV="1">
                    <a:off x="2709506" y="3663340"/>
                    <a:ext cx="919667" cy="1262351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直接连接符 52"/>
                  <p:cNvCxnSpPr>
                    <a:stCxn id="41" idx="6"/>
                  </p:cNvCxnSpPr>
                  <p:nvPr/>
                </p:nvCxnSpPr>
                <p:spPr>
                  <a:xfrm>
                    <a:off x="2709506" y="4925691"/>
                    <a:ext cx="1035885" cy="62286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直接连接符 57"/>
                  <p:cNvCxnSpPr>
                    <a:stCxn id="41" idx="6"/>
                    <a:endCxn id="52" idx="1"/>
                  </p:cNvCxnSpPr>
                  <p:nvPr/>
                </p:nvCxnSpPr>
                <p:spPr>
                  <a:xfrm>
                    <a:off x="2709506" y="4925691"/>
                    <a:ext cx="919667" cy="1389276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组合 35"/>
                <p:cNvGrpSpPr>
                  <a:grpSpLocks noChangeAspect="1"/>
                </p:cNvGrpSpPr>
                <p:nvPr/>
              </p:nvGrpSpPr>
              <p:grpSpPr>
                <a:xfrm>
                  <a:off x="4269684" y="3435994"/>
                  <a:ext cx="655410" cy="2876614"/>
                  <a:chOff x="4152124" y="862541"/>
                  <a:chExt cx="1032290" cy="4536144"/>
                </a:xfrm>
              </p:grpSpPr>
              <p:grpSp>
                <p:nvGrpSpPr>
                  <p:cNvPr id="42" name="组合 38"/>
                  <p:cNvGrpSpPr/>
                  <p:nvPr/>
                </p:nvGrpSpPr>
                <p:grpSpPr>
                  <a:xfrm>
                    <a:off x="4744954" y="862541"/>
                    <a:ext cx="439460" cy="4536144"/>
                    <a:chOff x="4744954" y="862541"/>
                    <a:chExt cx="439460" cy="4536144"/>
                  </a:xfrm>
                </p:grpSpPr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4744954" y="862541"/>
                      <a:ext cx="428364" cy="54839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0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4756050" y="2930080"/>
                      <a:ext cx="349364" cy="54839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</a:p>
                  </p:txBody>
                </p:sp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4756050" y="4892473"/>
                      <a:ext cx="428364" cy="50621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800" b="1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endParaRPr lang="en-US" sz="1800" b="1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43" name="TextBox 42"/>
                  <p:cNvSpPr txBox="1"/>
                  <p:nvPr/>
                </p:nvSpPr>
                <p:spPr>
                  <a:xfrm rot="5400000">
                    <a:off x="4169155" y="4092251"/>
                    <a:ext cx="471547" cy="50560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</p:grpSp>
            <p:pic>
              <p:nvPicPr>
                <p:cNvPr id="41" name="Picture 60"/>
                <p:cNvPicPr>
                  <a:picLocks noChangeAspect="1"/>
                </p:cNvPicPr>
                <p:nvPr/>
              </p:nvPicPr>
              <p:blipFill>
                <a:blip r:embed="rId3" cstate="print"/>
                <a:srcRect l="13195"/>
                <a:stretch>
                  <a:fillRect/>
                </a:stretch>
              </p:blipFill>
              <p:spPr>
                <a:xfrm>
                  <a:off x="1871390" y="4514211"/>
                  <a:ext cx="823602" cy="822960"/>
                </a:xfrm>
                <a:prstGeom prst="ellipse">
                  <a:avLst/>
                </a:prstGeom>
                <a:ln w="19050" cap="rnd">
                  <a:solidFill>
                    <a:srgbClr val="333333"/>
                  </a:solidFill>
                </a:ln>
                <a:effectLst/>
                <a:scene3d>
                  <a:camera prst="orthographicFront"/>
                  <a:lightRig rig="contrasting" dir="t">
                    <a:rot lat="0" lon="0" rev="3000000"/>
                  </a:lightRig>
                </a:scene3d>
                <a:sp3d contourW="7620">
                  <a:bevelT w="95250" h="31750"/>
                  <a:contourClr>
                    <a:srgbClr val="333333"/>
                  </a:contourClr>
                </a:sp3d>
              </p:spPr>
            </p:pic>
          </p:grpSp>
          <p:pic>
            <p:nvPicPr>
              <p:cNvPr id="36" name="Picture 51" descr="imgres.jpe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186" b="96175" l="30182" r="6945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435"/>
              <a:stretch>
                <a:fillRect/>
              </a:stretch>
            </p:blipFill>
            <p:spPr>
              <a:xfrm>
                <a:off x="7628627" y="1202843"/>
                <a:ext cx="1219200" cy="1166275"/>
              </a:xfrm>
              <a:prstGeom prst="rect">
                <a:avLst/>
              </a:prstGeom>
            </p:spPr>
          </p:pic>
          <p:pic>
            <p:nvPicPr>
              <p:cNvPr id="37" name="Picture 31" descr="imgres.jpe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1943" y="4308755"/>
                <a:ext cx="821708" cy="1067802"/>
              </a:xfrm>
              <a:prstGeom prst="rect">
                <a:avLst/>
              </a:prstGeom>
            </p:spPr>
          </p:pic>
          <p:pic>
            <p:nvPicPr>
              <p:cNvPr id="38" name="Picture 56" descr="imgres.jpe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15556" r="8355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38482" y="2649052"/>
                <a:ext cx="1160949" cy="1160950"/>
              </a:xfrm>
              <a:prstGeom prst="rect">
                <a:avLst/>
              </a:prstGeom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1996647" y="4492823"/>
              <a:ext cx="8989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Times New Roman"/>
                  <a:cs typeface="Times New Roman"/>
                </a:rPr>
                <a:t>v</a:t>
              </a:r>
              <a:r>
                <a:rPr lang="en-US" sz="1400" b="1" i="1" baseline="-25000" dirty="0" smtClean="0">
                  <a:latin typeface="Times New Roman"/>
                  <a:cs typeface="Times New Roman"/>
                </a:rPr>
                <a:t>1</a:t>
              </a:r>
              <a:r>
                <a:rPr lang="en-US" sz="1400" b="1" i="1" dirty="0" smtClean="0">
                  <a:latin typeface="Times New Roman"/>
                  <a:cs typeface="Times New Roman"/>
                </a:rPr>
                <a:t>~ F</a:t>
              </a:r>
              <a:r>
                <a:rPr lang="en-US" sz="1400" b="1" i="1" baseline="-25000" dirty="0" smtClean="0">
                  <a:latin typeface="Times New Roman"/>
                  <a:cs typeface="Times New Roman"/>
                </a:rPr>
                <a:t>1</a:t>
              </a:r>
              <a:endParaRPr lang="en-US" sz="1400" b="1" i="1" dirty="0"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057400" y="53310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smtClean="0">
                  <a:latin typeface="Times New Roman"/>
                  <a:cs typeface="Times New Roman"/>
                </a:rPr>
                <a:t>v</a:t>
              </a:r>
              <a:r>
                <a:rPr lang="en-US" sz="1400" b="1" i="1" baseline="-25000" dirty="0">
                  <a:latin typeface="Times New Roman"/>
                  <a:cs typeface="Times New Roman"/>
                </a:rPr>
                <a:t>i</a:t>
              </a:r>
              <a:r>
                <a:rPr lang="en-US" sz="1400" b="1" i="1" dirty="0" smtClean="0">
                  <a:latin typeface="Times New Roman"/>
                  <a:cs typeface="Times New Roman"/>
                </a:rPr>
                <a:t>~ F</a:t>
              </a:r>
              <a:r>
                <a:rPr lang="en-US" sz="1400" b="1" i="1" baseline="-25000" dirty="0">
                  <a:latin typeface="Times New Roman"/>
                  <a:cs typeface="Times New Roman"/>
                </a:rPr>
                <a:t>i</a:t>
              </a:r>
              <a:endParaRPr lang="en-US" sz="1400" b="1" i="1" dirty="0">
                <a:latin typeface="Times New Roman"/>
                <a:cs typeface="Times New Roman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81200" y="6172200"/>
              <a:ext cx="8013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 err="1" smtClean="0">
                  <a:latin typeface="Times New Roman"/>
                  <a:cs typeface="Times New Roman"/>
                </a:rPr>
                <a:t>v</a:t>
              </a:r>
              <a:r>
                <a:rPr lang="en-US" sz="1400" b="1" i="1" baseline="-25000" dirty="0" err="1" smtClean="0">
                  <a:latin typeface="Times New Roman"/>
                  <a:cs typeface="Times New Roman"/>
                </a:rPr>
                <a:t>n</a:t>
              </a:r>
              <a:r>
                <a:rPr lang="en-US" sz="1400" b="1" i="1" dirty="0" smtClean="0">
                  <a:latin typeface="Times New Roman"/>
                  <a:cs typeface="Times New Roman"/>
                </a:rPr>
                <a:t>~ </a:t>
              </a:r>
              <a:r>
                <a:rPr lang="en-US" sz="1400" b="1" i="1" dirty="0" err="1" smtClean="0">
                  <a:latin typeface="Times New Roman"/>
                  <a:cs typeface="Times New Roman"/>
                </a:rPr>
                <a:t>F</a:t>
              </a:r>
              <a:r>
                <a:rPr lang="en-US" sz="1400" b="1" i="1" baseline="-25000" dirty="0" err="1" smtClean="0">
                  <a:latin typeface="Times New Roman"/>
                  <a:cs typeface="Times New Roman"/>
                </a:rPr>
                <a:t>n</a:t>
              </a:r>
              <a:endParaRPr lang="en-US" sz="1400" b="1" i="1" dirty="0">
                <a:latin typeface="Times New Roman"/>
                <a:cs typeface="Times New Roman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610030" y="3195016"/>
            <a:ext cx="4305369" cy="3434386"/>
            <a:chOff x="4610030" y="3195016"/>
            <a:chExt cx="4305369" cy="3434386"/>
          </a:xfrm>
        </p:grpSpPr>
        <p:grpSp>
          <p:nvGrpSpPr>
            <p:cNvPr id="70" name="Group 69"/>
            <p:cNvGrpSpPr>
              <a:grpSpLocks noChangeAspect="1"/>
            </p:cNvGrpSpPr>
            <p:nvPr/>
          </p:nvGrpSpPr>
          <p:grpSpPr>
            <a:xfrm>
              <a:off x="7543800" y="3429000"/>
              <a:ext cx="1371599" cy="2093325"/>
              <a:chOff x="1368137" y="1630137"/>
              <a:chExt cx="1047995" cy="1599445"/>
            </a:xfrm>
          </p:grpSpPr>
          <p:pic>
            <p:nvPicPr>
              <p:cNvPr id="71" name="Picture 70"/>
              <p:cNvPicPr>
                <a:picLocks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8137" y="2410207"/>
                <a:ext cx="999264" cy="81937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 w="19050">
                <a:noFill/>
              </a:ln>
              <a:effectLst/>
            </p:spPr>
          </p:pic>
          <p:sp>
            <p:nvSpPr>
              <p:cNvPr id="72" name="TextBox 71"/>
              <p:cNvSpPr txBox="1"/>
              <p:nvPr/>
            </p:nvSpPr>
            <p:spPr>
              <a:xfrm>
                <a:off x="1455179" y="1630137"/>
                <a:ext cx="960953" cy="386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70C0"/>
                    </a:solidFill>
                    <a:latin typeface="Times" pitchFamily="18" charset="0"/>
                    <a:ea typeface="Tahoma" pitchFamily="34" charset="0"/>
                    <a:cs typeface="Times" pitchFamily="18" charset="0"/>
                  </a:rPr>
                  <a:t>Item</a:t>
                </a:r>
                <a:endParaRPr lang="en-US" sz="1600" b="1" dirty="0">
                  <a:solidFill>
                    <a:srgbClr val="0070C0"/>
                  </a:solidFill>
                  <a:latin typeface="Times" pitchFamily="18" charset="0"/>
                  <a:ea typeface="Tahoma" pitchFamily="34" charset="0"/>
                  <a:cs typeface="Times" pitchFamily="18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4610030" y="3195016"/>
              <a:ext cx="2086247" cy="3434386"/>
              <a:chOff x="2971801" y="985214"/>
              <a:chExt cx="1854805" cy="3053386"/>
            </a:xfrm>
          </p:grpSpPr>
          <p:grpSp>
            <p:nvGrpSpPr>
              <p:cNvPr id="77" name="Group 76"/>
              <p:cNvGrpSpPr>
                <a:grpSpLocks noChangeAspect="1"/>
              </p:cNvGrpSpPr>
              <p:nvPr/>
            </p:nvGrpSpPr>
            <p:grpSpPr>
              <a:xfrm>
                <a:off x="2971801" y="985214"/>
                <a:ext cx="1295401" cy="3053386"/>
                <a:chOff x="5309347" y="882895"/>
                <a:chExt cx="1479742" cy="3498875"/>
              </a:xfrm>
            </p:grpSpPr>
            <p:grpSp>
              <p:nvGrpSpPr>
                <p:cNvPr id="81" name="组合 42"/>
                <p:cNvGrpSpPr/>
                <p:nvPr/>
              </p:nvGrpSpPr>
              <p:grpSpPr>
                <a:xfrm>
                  <a:off x="5309347" y="1342210"/>
                  <a:ext cx="1219950" cy="3039560"/>
                  <a:chOff x="555626" y="1341847"/>
                  <a:chExt cx="1318335" cy="3284692"/>
                </a:xfrm>
              </p:grpSpPr>
              <p:grpSp>
                <p:nvGrpSpPr>
                  <p:cNvPr id="83" name="组合 45"/>
                  <p:cNvGrpSpPr/>
                  <p:nvPr/>
                </p:nvGrpSpPr>
                <p:grpSpPr>
                  <a:xfrm>
                    <a:off x="555626" y="1647826"/>
                    <a:ext cx="472299" cy="2801800"/>
                    <a:chOff x="555626" y="1647826"/>
                    <a:chExt cx="472299" cy="2801800"/>
                  </a:xfrm>
                </p:grpSpPr>
                <p:sp>
                  <p:nvSpPr>
                    <p:cNvPr id="91" name="TextBox 90"/>
                    <p:cNvSpPr txBox="1"/>
                    <p:nvPr/>
                  </p:nvSpPr>
                  <p:spPr>
                    <a:xfrm>
                      <a:off x="555626" y="1647826"/>
                      <a:ext cx="282347" cy="3475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i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2" name="TextBox 91"/>
                    <p:cNvSpPr txBox="1"/>
                    <p:nvPr/>
                  </p:nvSpPr>
                  <p:spPr>
                    <a:xfrm>
                      <a:off x="572882" y="2848065"/>
                      <a:ext cx="234083" cy="34750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1800" i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18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93" name="TextBox 92"/>
                    <p:cNvSpPr txBox="1"/>
                    <p:nvPr/>
                  </p:nvSpPr>
                  <p:spPr>
                    <a:xfrm>
                      <a:off x="560535" y="3992277"/>
                      <a:ext cx="467390" cy="45734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en-US" sz="18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84" name="组合 35"/>
                  <p:cNvGrpSpPr/>
                  <p:nvPr/>
                </p:nvGrpSpPr>
                <p:grpSpPr>
                  <a:xfrm>
                    <a:off x="982824" y="1341847"/>
                    <a:ext cx="891137" cy="3284692"/>
                    <a:chOff x="692156" y="1405815"/>
                    <a:chExt cx="947111" cy="3491009"/>
                  </a:xfrm>
                </p:grpSpPr>
                <p:grpSp>
                  <p:nvGrpSpPr>
                    <p:cNvPr id="85" name="组合 34"/>
                    <p:cNvGrpSpPr/>
                    <p:nvPr/>
                  </p:nvGrpSpPr>
                  <p:grpSpPr>
                    <a:xfrm>
                      <a:off x="692156" y="1405815"/>
                      <a:ext cx="947111" cy="3491009"/>
                      <a:chOff x="692156" y="1405815"/>
                      <a:chExt cx="947111" cy="3491009"/>
                    </a:xfrm>
                  </p:grpSpPr>
                  <p:pic>
                    <p:nvPicPr>
                      <p:cNvPr id="88" name="Picture 87"/>
                      <p:cNvPicPr>
                        <a:picLocks noChangeAspect="1"/>
                      </p:cNvPicPr>
                      <p:nvPr/>
                    </p:nvPicPr>
                    <p:blipFill>
                      <a:blip r:embed="rId10" cstate="print"/>
                      <a:srcRect b="17010"/>
                      <a:stretch>
                        <a:fillRect/>
                      </a:stretch>
                    </p:blipFill>
                    <p:spPr>
                      <a:xfrm>
                        <a:off x="692156" y="1405815"/>
                        <a:ext cx="914400" cy="918064"/>
                      </a:xfrm>
                      <a:prstGeom prst="ellipse">
                        <a:avLst/>
                      </a:prstGeom>
                      <a:ln w="12700" cap="rnd">
                        <a:solidFill>
                          <a:srgbClr val="333333"/>
                        </a:solidFill>
                      </a:ln>
                      <a:effectLst/>
                      <a:scene3d>
                        <a:camera prst="orthographicFront"/>
                        <a:lightRig rig="contrasting" dir="t">
                          <a:rot lat="0" lon="0" rev="3000000"/>
                        </a:lightRig>
                      </a:scene3d>
                      <a:sp3d contourW="7620">
                        <a:bevelT w="95250" h="31750"/>
                        <a:contourClr>
                          <a:srgbClr val="333333"/>
                        </a:contourClr>
                      </a:sp3d>
                    </p:spPr>
                  </p:pic>
                  <p:pic>
                    <p:nvPicPr>
                      <p:cNvPr id="89" name="Picture 88"/>
                      <p:cNvPicPr>
                        <a:picLocks noChangeAspect="1"/>
                      </p:cNvPicPr>
                      <p:nvPr/>
                    </p:nvPicPr>
                    <p:blipFill>
                      <a:blip r:embed="rId3" cstate="print"/>
                      <a:srcRect l="13195"/>
                      <a:stretch>
                        <a:fillRect/>
                      </a:stretch>
                    </p:blipFill>
                    <p:spPr>
                      <a:xfrm>
                        <a:off x="698043" y="2686694"/>
                        <a:ext cx="915113" cy="914400"/>
                      </a:xfrm>
                      <a:prstGeom prst="ellipse">
                        <a:avLst/>
                      </a:prstGeom>
                      <a:ln w="12700" cap="rnd">
                        <a:solidFill>
                          <a:srgbClr val="333333"/>
                        </a:solidFill>
                      </a:ln>
                      <a:effectLst/>
                      <a:scene3d>
                        <a:camera prst="orthographicFront"/>
                        <a:lightRig rig="contrasting" dir="t">
                          <a:rot lat="0" lon="0" rev="3000000"/>
                        </a:lightRig>
                      </a:scene3d>
                      <a:sp3d contourW="7620">
                        <a:bevelT w="95250" h="31750"/>
                        <a:contourClr>
                          <a:srgbClr val="333333"/>
                        </a:contourClr>
                      </a:sp3d>
                    </p:spPr>
                  </p:pic>
                  <p:pic>
                    <p:nvPicPr>
                      <p:cNvPr id="90" name="Picture 89"/>
                      <p:cNvPicPr>
                        <a:picLocks noChangeAspect="1"/>
                      </p:cNvPicPr>
                      <p:nvPr/>
                    </p:nvPicPr>
                    <p:blipFill>
                      <a:blip r:embed="rId11" cstate="print"/>
                      <a:stretch>
                        <a:fillRect/>
                      </a:stretch>
                    </p:blipFill>
                    <p:spPr>
                      <a:xfrm>
                        <a:off x="722203" y="3982424"/>
                        <a:ext cx="917064" cy="914400"/>
                      </a:xfrm>
                      <a:prstGeom prst="ellipse">
                        <a:avLst/>
                      </a:prstGeom>
                      <a:ln w="12700" cap="rnd">
                        <a:solidFill>
                          <a:srgbClr val="333333"/>
                        </a:solidFill>
                      </a:ln>
                      <a:effectLst/>
                      <a:scene3d>
                        <a:camera prst="orthographicFront"/>
                        <a:lightRig rig="contrasting" dir="t">
                          <a:rot lat="0" lon="0" rev="3000000"/>
                        </a:lightRig>
                      </a:scene3d>
                      <a:sp3d contourW="7620">
                        <a:bevelT w="95250" h="31750"/>
                        <a:contourClr>
                          <a:srgbClr val="333333"/>
                        </a:contourClr>
                      </a:sp3d>
                    </p:spPr>
                  </p:pic>
                </p:grpSp>
                <p:sp>
                  <p:nvSpPr>
                    <p:cNvPr id="86" name="TextBox 85"/>
                    <p:cNvSpPr txBox="1"/>
                    <p:nvPr/>
                  </p:nvSpPr>
                  <p:spPr>
                    <a:xfrm rot="5400000">
                      <a:off x="939615" y="3611532"/>
                      <a:ext cx="43623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p:txBody>
                </p:sp>
                <p:sp>
                  <p:nvSpPr>
                    <p:cNvPr id="87" name="TextBox 86"/>
                    <p:cNvSpPr txBox="1"/>
                    <p:nvPr/>
                  </p:nvSpPr>
                  <p:spPr>
                    <a:xfrm rot="5400000">
                      <a:off x="930090" y="2316428"/>
                      <a:ext cx="43623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p:txBody>
                </p:sp>
              </p:grpSp>
            </p:grpSp>
            <p:sp>
              <p:nvSpPr>
                <p:cNvPr id="82" name="TextBox 81"/>
                <p:cNvSpPr txBox="1"/>
                <p:nvPr/>
              </p:nvSpPr>
              <p:spPr>
                <a:xfrm>
                  <a:off x="5647080" y="882895"/>
                  <a:ext cx="1142009" cy="3879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70C0"/>
                      </a:solidFill>
                      <a:latin typeface="Times" pitchFamily="18" charset="0"/>
                      <a:ea typeface="Tahoma" pitchFamily="34" charset="0"/>
                      <a:cs typeface="Times" pitchFamily="18" charset="0"/>
                    </a:rPr>
                    <a:t>Bidders</a:t>
                  </a:r>
                </a:p>
              </p:txBody>
            </p:sp>
          </p:grpSp>
          <p:sp>
            <p:nvSpPr>
              <p:cNvPr id="78" name="TextBox 77"/>
              <p:cNvSpPr txBox="1"/>
              <p:nvPr/>
            </p:nvSpPr>
            <p:spPr>
              <a:xfrm>
                <a:off x="4191000" y="1600200"/>
                <a:ext cx="623656" cy="519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/>
                    <a:cs typeface="Times New Roman"/>
                  </a:rPr>
                  <a:t>v</a:t>
                </a:r>
                <a:r>
                  <a:rPr lang="en-US" sz="1400" b="1" i="1" baseline="-25000" dirty="0">
                    <a:latin typeface="Times New Roman"/>
                    <a:cs typeface="Times New Roman"/>
                  </a:rPr>
                  <a:t>1</a:t>
                </a:r>
                <a:r>
                  <a:rPr lang="en-US" sz="1400" b="1" i="1" dirty="0">
                    <a:latin typeface="Times New Roman"/>
                    <a:cs typeface="Times New Roman"/>
                  </a:rPr>
                  <a:t>~ F</a:t>
                </a:r>
                <a:r>
                  <a:rPr lang="en-US" sz="1400" b="1" i="1" baseline="-25000" dirty="0">
                    <a:latin typeface="Times New Roman"/>
                    <a:cs typeface="Times New Roman"/>
                  </a:rPr>
                  <a:t>1</a:t>
                </a:r>
                <a:endParaRPr lang="en-US" sz="1400" b="1" i="1" dirty="0">
                  <a:latin typeface="Times New Roman"/>
                  <a:cs typeface="Times New Roman"/>
                </a:endParaRPr>
              </a:p>
              <a:p>
                <a:endParaRPr lang="en-US" b="1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191000" y="2590800"/>
                <a:ext cx="576373" cy="519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>
                    <a:latin typeface="Times New Roman"/>
                    <a:cs typeface="Times New Roman"/>
                  </a:rPr>
                  <a:t>v</a:t>
                </a:r>
                <a:r>
                  <a:rPr lang="en-US" sz="1400" b="1" i="1" baseline="-25000" dirty="0">
                    <a:latin typeface="Times New Roman"/>
                    <a:cs typeface="Times New Roman"/>
                  </a:rPr>
                  <a:t>i</a:t>
                </a:r>
                <a:r>
                  <a:rPr lang="en-US" sz="1400" b="1" i="1" dirty="0">
                    <a:latin typeface="Times New Roman"/>
                    <a:cs typeface="Times New Roman"/>
                  </a:rPr>
                  <a:t>~ F</a:t>
                </a:r>
                <a:r>
                  <a:rPr lang="en-US" sz="1400" b="1" i="1" baseline="-25000" dirty="0">
                    <a:latin typeface="Times New Roman"/>
                    <a:cs typeface="Times New Roman"/>
                  </a:rPr>
                  <a:t>i</a:t>
                </a:r>
                <a:endParaRPr lang="en-US" sz="1400" b="1" i="1" dirty="0">
                  <a:latin typeface="Times New Roman"/>
                  <a:cs typeface="Times New Roman"/>
                </a:endParaRPr>
              </a:p>
              <a:p>
                <a:endParaRPr lang="en-US" b="1" i="1" dirty="0">
                  <a:latin typeface="Times New Roman"/>
                  <a:cs typeface="Times New Roman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4191000" y="3581400"/>
                <a:ext cx="635606" cy="2736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i="1" dirty="0" err="1">
                    <a:latin typeface="Times New Roman"/>
                    <a:cs typeface="Times New Roman"/>
                  </a:rPr>
                  <a:t>v</a:t>
                </a:r>
                <a:r>
                  <a:rPr lang="en-US" sz="1400" b="1" i="1" baseline="-25000" dirty="0" err="1">
                    <a:latin typeface="Times New Roman"/>
                    <a:cs typeface="Times New Roman"/>
                  </a:rPr>
                  <a:t>n</a:t>
                </a:r>
                <a:r>
                  <a:rPr lang="en-US" sz="1400" b="1" i="1" dirty="0">
                    <a:latin typeface="Times New Roman"/>
                    <a:cs typeface="Times New Roman"/>
                  </a:rPr>
                  <a:t>~ </a:t>
                </a:r>
                <a:r>
                  <a:rPr lang="en-US" sz="1400" b="1" i="1" dirty="0" err="1">
                    <a:latin typeface="Times New Roman"/>
                    <a:cs typeface="Times New Roman"/>
                  </a:rPr>
                  <a:t>F</a:t>
                </a:r>
                <a:r>
                  <a:rPr lang="en-US" sz="1400" b="1" i="1" baseline="-25000" dirty="0" err="1">
                    <a:latin typeface="Times New Roman"/>
                    <a:cs typeface="Times New Roman"/>
                  </a:rPr>
                  <a:t>n</a:t>
                </a:r>
                <a:endParaRPr lang="en-US" sz="1400" b="1" i="1" dirty="0">
                  <a:latin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41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305800" cy="708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1524000"/>
            <a:ext cx="73914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Lemma 1</a:t>
            </a:r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chemeClr val="bg1"/>
                </a:solidFill>
                <a:latin typeface="Chalkboard"/>
                <a:cs typeface="Chalkboard"/>
              </a:rPr>
              <a:t>The optimal revenue achievable in scenario (a) is always less than the optimal revenue achievable in scenario (b).</a:t>
            </a:r>
            <a:endParaRPr lang="en-US" sz="2400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lvl="1" algn="ctr">
              <a:lnSpc>
                <a:spcPct val="120000"/>
              </a:lnSpc>
              <a:spcBef>
                <a:spcPts val="300"/>
              </a:spcBef>
            </a:pPr>
            <a:endParaRPr lang="en-US" sz="2400" b="1" dirty="0" smtClean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46482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- Remark: This gives a natural benchmark for the revenue in (a). 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20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A nearly-optimal auction (Lecture 6)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762000"/>
            <a:ext cx="8610600" cy="6964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b="1" i="1" dirty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 a single-item auction, the optimal expected revenue</a:t>
            </a:r>
            <a:endParaRPr lang="en-US" b="1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	 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v~F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[max</a:t>
            </a:r>
            <a:r>
              <a:rPr lang="en-US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 smtClean="0">
                <a:latin typeface="Times New Roman"/>
                <a:cs typeface="Times New Roman"/>
              </a:rPr>
              <a:t>Σ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b="1" i="1" baseline="-25000" dirty="0" smtClean="0">
                <a:latin typeface="Times New Roman"/>
                <a:cs typeface="Times New Roman"/>
              </a:rPr>
              <a:t> 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(v) </a:t>
            </a:r>
            <a:r>
              <a:rPr lang="en-US" b="1" i="1" dirty="0" err="1">
                <a:latin typeface="Times New Roman"/>
                <a:cs typeface="Times New Roman"/>
              </a:rPr>
              <a:t>φ</a:t>
            </a:r>
            <a:r>
              <a:rPr lang="en-US" b="1" i="1" baseline="-25000" dirty="0" err="1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 (v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  <a:r>
              <a:rPr lang="en-US" b="1" i="1" dirty="0" smtClean="0">
                <a:latin typeface="Times New Roman"/>
                <a:cs typeface="Times New Roman"/>
              </a:rPr>
              <a:t>)</a:t>
            </a:r>
            <a:r>
              <a:rPr lang="en-US" b="1" dirty="0" smtClean="0">
                <a:latin typeface="Times New Roman"/>
                <a:cs typeface="Times New Roman"/>
              </a:rPr>
              <a:t>]</a:t>
            </a:r>
            <a:r>
              <a:rPr lang="en-US" b="1" i="1" dirty="0" smtClean="0">
                <a:latin typeface="Times New Roman"/>
                <a:cs typeface="Times New Roman"/>
              </a:rPr>
              <a:t> =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b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v~F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[</a:t>
            </a:r>
            <a:r>
              <a:rPr lang="en-US" b="1" i="1" dirty="0" smtClean="0">
                <a:latin typeface="Times New Roman"/>
                <a:cs typeface="Times New Roman"/>
              </a:rPr>
              <a:t>max</a:t>
            </a:r>
            <a:r>
              <a:rPr lang="en-US" b="1" i="1" baseline="-25000" dirty="0" smtClean="0">
                <a:latin typeface="Times New Roman"/>
                <a:cs typeface="Times New Roman"/>
              </a:rPr>
              <a:t>i </a:t>
            </a:r>
            <a:r>
              <a:rPr lang="en-US" b="1" i="1" dirty="0" err="1">
                <a:latin typeface="Times New Roman"/>
                <a:cs typeface="Times New Roman"/>
              </a:rPr>
              <a:t>φ</a:t>
            </a:r>
            <a:r>
              <a:rPr lang="en-US" b="1" i="1" baseline="-25000" dirty="0" err="1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(v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)</a:t>
            </a:r>
            <a:r>
              <a:rPr lang="en-US" b="1" i="1" baseline="30000" dirty="0" smtClean="0">
                <a:latin typeface="Times New Roman"/>
                <a:cs typeface="Times New Roman"/>
              </a:rPr>
              <a:t>+</a:t>
            </a:r>
            <a:r>
              <a:rPr lang="en-US" b="1" dirty="0" smtClean="0">
                <a:latin typeface="Times New Roman"/>
                <a:cs typeface="Times New Roman"/>
              </a:rPr>
              <a:t>]</a:t>
            </a:r>
            <a:r>
              <a:rPr lang="en-US" b="1" i="1" baseline="30000" dirty="0" smtClean="0">
                <a:latin typeface="Times New Roman"/>
                <a:cs typeface="Times New Roman"/>
              </a:rPr>
              <a:t>  </a:t>
            </a:r>
            <a:endParaRPr lang="en-US" dirty="0">
              <a:solidFill>
                <a:srgbClr val="FF66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latin typeface="Times New Roman"/>
                <a:cs typeface="Times New Roman"/>
              </a:rPr>
              <a:t>Remember the following mechanism </a:t>
            </a:r>
            <a:r>
              <a:rPr lang="en-US" b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RM</a:t>
            </a:r>
            <a:r>
              <a:rPr lang="en-US" dirty="0" smtClean="0">
                <a:latin typeface="Times New Roman"/>
                <a:cs typeface="Times New Roman"/>
              </a:rPr>
              <a:t> we learned in Lecture 6.</a:t>
            </a:r>
            <a:endParaRPr lang="en-US" dirty="0"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latin typeface="Times New Roman"/>
                <a:cs typeface="Times New Roman"/>
              </a:rPr>
              <a:t>Choose </a:t>
            </a:r>
            <a:r>
              <a:rPr lang="en-US" b="1" i="1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 such that </a:t>
            </a:r>
            <a:r>
              <a:rPr lang="en-US" b="1" dirty="0" err="1">
                <a:latin typeface="Times New Roman"/>
                <a:cs typeface="Times New Roman"/>
              </a:rPr>
              <a:t>Pr</a:t>
            </a:r>
            <a:r>
              <a:rPr lang="en-US" b="1" dirty="0">
                <a:latin typeface="Times New Roman"/>
                <a:cs typeface="Times New Roman"/>
              </a:rPr>
              <a:t>[</a:t>
            </a:r>
            <a:r>
              <a:rPr lang="en-US" b="1" dirty="0" smtClean="0">
                <a:latin typeface="Times New Roman"/>
                <a:cs typeface="Times New Roman"/>
              </a:rPr>
              <a:t>max</a:t>
            </a:r>
            <a:r>
              <a:rPr lang="en-US" b="1" baseline="-25000" dirty="0" smtClean="0">
                <a:latin typeface="Times New Roman"/>
                <a:cs typeface="Times New Roman"/>
              </a:rPr>
              <a:t>i</a:t>
            </a:r>
            <a:r>
              <a:rPr lang="en-US" b="1" dirty="0" smtClean="0">
                <a:latin typeface="Times New Roman"/>
                <a:cs typeface="Times New Roman"/>
              </a:rPr>
              <a:t> </a:t>
            </a:r>
            <a:r>
              <a:rPr lang="en-US" b="1" i="1" dirty="0" err="1">
                <a:latin typeface="Times New Roman"/>
                <a:cs typeface="Times New Roman"/>
              </a:rPr>
              <a:t>φ</a:t>
            </a:r>
            <a:r>
              <a:rPr lang="en-US" b="1" i="1" baseline="-25000" dirty="0" err="1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 (v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  <a:r>
              <a:rPr lang="en-US" b="1" i="1" dirty="0" smtClean="0">
                <a:latin typeface="Times New Roman"/>
                <a:cs typeface="Times New Roman"/>
              </a:rPr>
              <a:t>)</a:t>
            </a:r>
            <a:r>
              <a:rPr lang="en-US" b="1" baseline="30000" dirty="0" smtClean="0">
                <a:latin typeface="Times New Roman"/>
                <a:cs typeface="Times New Roman"/>
              </a:rPr>
              <a:t>+</a:t>
            </a:r>
            <a:r>
              <a:rPr lang="en-US" b="1" dirty="0" smtClean="0">
                <a:latin typeface="Times New Roman"/>
                <a:cs typeface="Times New Roman"/>
              </a:rPr>
              <a:t> ≥ </a:t>
            </a:r>
            <a:r>
              <a:rPr lang="en-US" b="1" i="1" dirty="0" smtClean="0">
                <a:latin typeface="Times New Roman"/>
                <a:cs typeface="Times New Roman"/>
              </a:rPr>
              <a:t>t</a:t>
            </a:r>
            <a:r>
              <a:rPr lang="en-US" b="1" dirty="0" smtClean="0">
                <a:latin typeface="Times New Roman"/>
                <a:cs typeface="Times New Roman"/>
              </a:rPr>
              <a:t>] = ½ 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Set a reserve price </a:t>
            </a:r>
            <a:r>
              <a:rPr lang="en-US" b="1" i="1" dirty="0" err="1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b="1" i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lang="en-US" b="1" i="1" dirty="0">
                <a:solidFill>
                  <a:srgbClr val="000000"/>
                </a:solidFill>
                <a:latin typeface="Times New Roman"/>
                <a:cs typeface="Times New Roman"/>
              </a:rPr>
              <a:t> =</a:t>
            </a:r>
            <a:r>
              <a:rPr lang="en-US" b="1" i="1" dirty="0">
                <a:latin typeface="Times New Roman"/>
                <a:cs typeface="Times New Roman"/>
              </a:rPr>
              <a:t>φ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  <a:r>
              <a:rPr lang="en-US" b="1" i="1" baseline="30000" dirty="0">
                <a:latin typeface="Times New Roman"/>
                <a:cs typeface="Times New Roman"/>
              </a:rPr>
              <a:t>-1</a:t>
            </a:r>
            <a:r>
              <a:rPr lang="en-US" b="1" i="1" dirty="0">
                <a:latin typeface="Times New Roman"/>
                <a:cs typeface="Times New Roman"/>
              </a:rPr>
              <a:t> (t) </a:t>
            </a:r>
            <a:r>
              <a:rPr lang="en-US" dirty="0">
                <a:latin typeface="Times New Roman"/>
                <a:cs typeface="Times New Roman"/>
              </a:rPr>
              <a:t>for each bidder </a:t>
            </a:r>
            <a:r>
              <a:rPr lang="en-US" b="1" i="1" dirty="0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with the </a:t>
            </a:r>
            <a:r>
              <a:rPr lang="en-US" b="1" i="1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 defined above.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Give the item to the highest bidder that meets her reserve price (if any)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Charge the payments according to Myerson’s Lemma.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By prophet inequality: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ARev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(RM) = </a:t>
            </a:r>
            <a:r>
              <a:rPr lang="en-US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b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lang="en-US" b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~F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[</a:t>
            </a:r>
            <a:r>
              <a:rPr lang="en-US" b="1" dirty="0" err="1" smtClean="0">
                <a:latin typeface="Times New Roman"/>
                <a:cs typeface="Times New Roman"/>
              </a:rPr>
              <a:t>Σ</a:t>
            </a:r>
            <a:r>
              <a:rPr lang="en-US" b="1" i="1" baseline="-25000" dirty="0" err="1" smtClean="0">
                <a:latin typeface="Times New Roman"/>
                <a:cs typeface="Times New Roman"/>
              </a:rPr>
              <a:t>i</a:t>
            </a:r>
            <a:r>
              <a:rPr lang="en-US" b="1" i="1" baseline="-25000" dirty="0" smtClean="0">
                <a:latin typeface="Times New Roman"/>
                <a:cs typeface="Times New Roman"/>
              </a:rPr>
              <a:t> </a:t>
            </a:r>
            <a:r>
              <a:rPr lang="en-US" b="1" i="1" dirty="0">
                <a:latin typeface="Times New Roman"/>
                <a:cs typeface="Times New Roman"/>
              </a:rPr>
              <a:t>x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(v) </a:t>
            </a:r>
            <a:r>
              <a:rPr lang="en-US" b="1" i="1" dirty="0" err="1">
                <a:latin typeface="Times New Roman"/>
                <a:cs typeface="Times New Roman"/>
              </a:rPr>
              <a:t>φ</a:t>
            </a:r>
            <a:r>
              <a:rPr lang="en-US" b="1" i="1" baseline="-25000" dirty="0" err="1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 (v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)</a:t>
            </a:r>
            <a:r>
              <a:rPr lang="en-US" b="1" dirty="0">
                <a:latin typeface="Times New Roman"/>
                <a:cs typeface="Times New Roman"/>
              </a:rPr>
              <a:t>]</a:t>
            </a:r>
            <a:r>
              <a:rPr lang="en-US" b="1" i="1" dirty="0">
                <a:latin typeface="Times New Roman"/>
                <a:cs typeface="Times New Roman"/>
              </a:rPr>
              <a:t> ≥ ½ </a:t>
            </a:r>
            <a:r>
              <a:rPr lang="en-US" b="1" dirty="0" err="1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lang="en-US" b="1" baseline="-25000" dirty="0" err="1">
                <a:solidFill>
                  <a:srgbClr val="000000"/>
                </a:solidFill>
                <a:latin typeface="Times New Roman"/>
                <a:cs typeface="Times New Roman"/>
              </a:rPr>
              <a:t>v~F</a:t>
            </a:r>
            <a:r>
              <a:rPr lang="en-US" b="1" dirty="0">
                <a:solidFill>
                  <a:srgbClr val="000000"/>
                </a:solidFill>
                <a:latin typeface="Times New Roman"/>
                <a:cs typeface="Times New Roman"/>
              </a:rPr>
              <a:t> [</a:t>
            </a:r>
            <a:r>
              <a:rPr lang="en-US" b="1" i="1" dirty="0">
                <a:latin typeface="Times New Roman"/>
                <a:cs typeface="Times New Roman"/>
              </a:rPr>
              <a:t>max</a:t>
            </a:r>
            <a:r>
              <a:rPr lang="en-US" b="1" i="1" baseline="-25000" dirty="0">
                <a:latin typeface="Times New Roman"/>
                <a:cs typeface="Times New Roman"/>
              </a:rPr>
              <a:t>i </a:t>
            </a:r>
            <a:r>
              <a:rPr lang="en-US" b="1" i="1" dirty="0" err="1">
                <a:latin typeface="Times New Roman"/>
                <a:cs typeface="Times New Roman"/>
              </a:rPr>
              <a:t>φ</a:t>
            </a:r>
            <a:r>
              <a:rPr lang="en-US" b="1" i="1" baseline="-25000" dirty="0" err="1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(v</a:t>
            </a:r>
            <a:r>
              <a:rPr lang="en-US" b="1" i="1" baseline="-25000" dirty="0">
                <a:latin typeface="Times New Roman"/>
                <a:cs typeface="Times New Roman"/>
              </a:rPr>
              <a:t>i</a:t>
            </a:r>
            <a:r>
              <a:rPr lang="en-US" b="1" i="1" dirty="0">
                <a:latin typeface="Times New Roman"/>
                <a:cs typeface="Times New Roman"/>
              </a:rPr>
              <a:t>)</a:t>
            </a:r>
            <a:r>
              <a:rPr lang="en-US" b="1" i="1" baseline="30000" dirty="0">
                <a:latin typeface="Times New Roman"/>
                <a:cs typeface="Times New Roman"/>
              </a:rPr>
              <a:t>+</a:t>
            </a:r>
            <a:r>
              <a:rPr lang="en-US" b="1" dirty="0">
                <a:latin typeface="Times New Roman"/>
                <a:cs typeface="Times New Roman"/>
              </a:rPr>
              <a:t>]</a:t>
            </a:r>
            <a:r>
              <a:rPr lang="en-US" b="1" i="1" baseline="30000" dirty="0">
                <a:latin typeface="Times New Roman"/>
                <a:cs typeface="Times New Roman"/>
              </a:rPr>
              <a:t> </a:t>
            </a:r>
            <a:r>
              <a:rPr lang="en-US" b="1" i="1" dirty="0" smtClean="0">
                <a:latin typeface="Times New Roman"/>
                <a:cs typeface="Times New Roman"/>
              </a:rPr>
              <a:t>= ½ </a:t>
            </a:r>
            <a:r>
              <a:rPr lang="en-US" b="1" dirty="0" err="1" smtClean="0">
                <a:latin typeface="Times New Roman"/>
                <a:cs typeface="Times New Roman"/>
              </a:rPr>
              <a:t>ARev</a:t>
            </a:r>
            <a:r>
              <a:rPr lang="en-US" b="1" dirty="0" smtClean="0">
                <a:latin typeface="Times New Roman"/>
                <a:cs typeface="Times New Roman"/>
              </a:rPr>
              <a:t>(Myerson)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b="1" i="1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dirty="0" smtClean="0">
                <a:latin typeface="Times New Roman"/>
                <a:cs typeface="Times New Roman"/>
              </a:rPr>
              <a:t>Let’s use the revenue of RM as the benchmark.</a:t>
            </a:r>
            <a:endParaRPr lang="en-US" dirty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850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/>
          <a:lstStyle/>
          <a:p>
            <a:r>
              <a:rPr lang="en-US" dirty="0" smtClean="0"/>
              <a:t>Inherent loss of this approach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6106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Relaxing the benchmark to be Myerson’s revenue in (b)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This step might lose a constant factor already.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To get the real optimum, a different approach is needed.</a:t>
            </a: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276153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内容占位符 96"/>
          <p:cNvSpPr>
            <a:spLocks noGrp="1"/>
          </p:cNvSpPr>
          <p:nvPr>
            <p:ph sz="half" idx="1"/>
          </p:nvPr>
        </p:nvSpPr>
        <p:spPr>
          <a:xfrm>
            <a:off x="152400" y="3505200"/>
            <a:ext cx="6477000" cy="3276600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 smtClean="0"/>
              <a:t>Only constant factor </a:t>
            </a:r>
            <a:r>
              <a:rPr lang="en-US" sz="2300" dirty="0" err="1" smtClean="0"/>
              <a:t>appx</a:t>
            </a:r>
            <a:r>
              <a:rPr lang="en-US" sz="2300" dirty="0" smtClean="0"/>
              <a:t> are known </a:t>
            </a:r>
            <a:br>
              <a:rPr lang="en-US" sz="2300" dirty="0" smtClean="0"/>
            </a:br>
            <a:r>
              <a:rPr lang="en-US" altLang="zh-CN" dirty="0" smtClean="0"/>
              <a:t>[CHK ’07, CHMS ’10]</a:t>
            </a:r>
            <a:r>
              <a:rPr lang="en-US" dirty="0" smtClean="0"/>
              <a:t>.</a:t>
            </a:r>
          </a:p>
          <a:p>
            <a:r>
              <a:rPr lang="en-US" sz="2600" dirty="0" smtClean="0"/>
              <a:t>[Cai-Daskalakis ’11] </a:t>
            </a:r>
            <a:r>
              <a:rPr lang="en-US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 PTAS</a:t>
            </a:r>
            <a:r>
              <a:rPr lang="en-US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</a:p>
          <a:p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PTAS: Polynomial-Time Approximation Scheme — for every constant </a:t>
            </a:r>
            <a:r>
              <a:rPr lang="en-US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[0,1], there is a polynomial time algorithm that achieves (1- </a:t>
            </a:r>
            <a:r>
              <a:rPr lang="en-US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fraction of the optimum (for maximization problems). The running time is required to be polynomial for every fixed </a:t>
            </a:r>
            <a:r>
              <a:rPr lang="en-US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could be different for different </a:t>
            </a:r>
            <a:r>
              <a:rPr lang="en-US" sz="1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For example, the running time could be O(n</a:t>
            </a:r>
            <a:r>
              <a:rPr lang="en-US" sz="17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</a:t>
            </a:r>
            <a:r>
              <a:rPr lang="en-US" sz="1700" baseline="30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</a:t>
            </a:r>
            <a:r>
              <a:rPr lang="en-US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Optimal Multidimensional Pricing</a:t>
            </a:r>
            <a:endParaRPr lang="en-US" sz="2800" dirty="0"/>
          </a:p>
        </p:txBody>
      </p:sp>
      <p:sp>
        <p:nvSpPr>
          <p:cNvPr id="76" name="矩形 75"/>
          <p:cNvSpPr/>
          <p:nvPr/>
        </p:nvSpPr>
        <p:spPr>
          <a:xfrm>
            <a:off x="2057400" y="1143000"/>
            <a:ext cx="458930" cy="46166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78114" y="990600"/>
            <a:ext cx="40748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Monotone Hazard Rate (MHR)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distribution.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3" name="直接连接符 92"/>
          <p:cNvCxnSpPr/>
          <p:nvPr/>
        </p:nvCxnSpPr>
        <p:spPr>
          <a:xfrm>
            <a:off x="1600200" y="1504410"/>
            <a:ext cx="3124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组合 100"/>
          <p:cNvGrpSpPr/>
          <p:nvPr/>
        </p:nvGrpSpPr>
        <p:grpSpPr>
          <a:xfrm>
            <a:off x="228600" y="1504410"/>
            <a:ext cx="3962400" cy="1524000"/>
            <a:chOff x="609600" y="2418810"/>
            <a:chExt cx="3962400" cy="1524000"/>
          </a:xfrm>
        </p:grpSpPr>
        <p:sp>
          <p:nvSpPr>
            <p:cNvPr id="86" name="矩形 85"/>
            <p:cNvSpPr/>
            <p:nvPr/>
          </p:nvSpPr>
          <p:spPr>
            <a:xfrm>
              <a:off x="685800" y="3104610"/>
              <a:ext cx="3352800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b="1" dirty="0" smtClean="0">
                  <a:solidFill>
                    <a:srgbClr val="0070C0"/>
                  </a:solidFill>
                  <a:latin typeface="Times New Roman"/>
                  <a:cs typeface="Times New Roman"/>
                </a:rPr>
                <a:t>* MHR Definition: </a:t>
              </a:r>
              <a:r>
                <a:rPr lang="en-US" dirty="0" smtClean="0">
                  <a:solidFill>
                    <a:srgbClr val="0070C0"/>
                  </a:solidFill>
                  <a:latin typeface="Times New Roman"/>
                  <a:cs typeface="Times New Roman"/>
                </a:rPr>
                <a:t/>
              </a:r>
              <a:br>
                <a:rPr lang="en-US" dirty="0" smtClean="0">
                  <a:solidFill>
                    <a:srgbClr val="0070C0"/>
                  </a:solidFill>
                  <a:latin typeface="Times New Roman"/>
                  <a:cs typeface="Times New Roman"/>
                </a:rPr>
              </a:br>
              <a:r>
                <a:rPr lang="en-US" dirty="0" smtClean="0">
                  <a:solidFill>
                    <a:srgbClr val="0070C0"/>
                  </a:solidFill>
                  <a:latin typeface="Times New Roman"/>
                  <a:cs typeface="Times New Roman"/>
                </a:rPr>
                <a:t>   f(x)/(1-F(x)) is non-decreasing. </a:t>
              </a:r>
              <a:endParaRPr lang="en-US" dirty="0">
                <a:solidFill>
                  <a:srgbClr val="0070C0"/>
                </a:solidFill>
                <a:latin typeface="Times New Roman"/>
                <a:cs typeface="Times New Roman"/>
              </a:endParaRPr>
            </a:p>
          </p:txBody>
        </p:sp>
        <p:cxnSp>
          <p:nvCxnSpPr>
            <p:cNvPr id="91" name="肘形连接符 90"/>
            <p:cNvCxnSpPr/>
            <p:nvPr/>
          </p:nvCxnSpPr>
          <p:spPr>
            <a:xfrm rot="5400000" flipH="1" flipV="1">
              <a:off x="3840480" y="2327370"/>
              <a:ext cx="640080" cy="8229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圆角矩形 93"/>
            <p:cNvSpPr/>
            <p:nvPr/>
          </p:nvSpPr>
          <p:spPr>
            <a:xfrm>
              <a:off x="609600" y="3028410"/>
              <a:ext cx="3581400" cy="914400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45" name="组合 72"/>
          <p:cNvGrpSpPr>
            <a:grpSpLocks noChangeAspect="1"/>
          </p:cNvGrpSpPr>
          <p:nvPr/>
        </p:nvGrpSpPr>
        <p:grpSpPr>
          <a:xfrm>
            <a:off x="5029200" y="1600200"/>
            <a:ext cx="2514599" cy="2743200"/>
            <a:chOff x="1871390" y="3332186"/>
            <a:chExt cx="3040180" cy="3261041"/>
          </a:xfrm>
        </p:grpSpPr>
        <p:grpSp>
          <p:nvGrpSpPr>
            <p:cNvPr id="49" name="组合 68"/>
            <p:cNvGrpSpPr/>
            <p:nvPr/>
          </p:nvGrpSpPr>
          <p:grpSpPr>
            <a:xfrm>
              <a:off x="2694992" y="3602170"/>
              <a:ext cx="1048041" cy="2898702"/>
              <a:chOff x="2709506" y="3602170"/>
              <a:chExt cx="1048041" cy="2898702"/>
            </a:xfrm>
          </p:grpSpPr>
          <p:cxnSp>
            <p:nvCxnSpPr>
              <p:cNvPr id="74" name="直接连接符 51"/>
              <p:cNvCxnSpPr>
                <a:stCxn id="52" idx="6"/>
                <a:endCxn id="88" idx="1"/>
              </p:cNvCxnSpPr>
              <p:nvPr/>
            </p:nvCxnSpPr>
            <p:spPr>
              <a:xfrm flipV="1">
                <a:off x="2709506" y="3602170"/>
                <a:ext cx="1025286" cy="132352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52"/>
              <p:cNvCxnSpPr>
                <a:stCxn id="52" idx="6"/>
                <a:endCxn id="89" idx="1"/>
              </p:cNvCxnSpPr>
              <p:nvPr/>
            </p:nvCxnSpPr>
            <p:spPr>
              <a:xfrm>
                <a:off x="2709506" y="4925691"/>
                <a:ext cx="1018933" cy="38785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57"/>
              <p:cNvCxnSpPr>
                <a:stCxn id="52" idx="6"/>
                <a:endCxn id="90" idx="1"/>
              </p:cNvCxnSpPr>
              <p:nvPr/>
            </p:nvCxnSpPr>
            <p:spPr>
              <a:xfrm>
                <a:off x="2709506" y="4925692"/>
                <a:ext cx="1048041" cy="1575180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38"/>
            <p:cNvGrpSpPr/>
            <p:nvPr/>
          </p:nvGrpSpPr>
          <p:grpSpPr>
            <a:xfrm>
              <a:off x="4635189" y="3332186"/>
              <a:ext cx="276381" cy="3261041"/>
              <a:chOff x="4727791" y="698838"/>
              <a:chExt cx="435307" cy="5142345"/>
            </a:xfrm>
          </p:grpSpPr>
          <p:sp>
            <p:nvSpPr>
              <p:cNvPr id="68" name="TextBox 67"/>
              <p:cNvSpPr txBox="1"/>
              <p:nvPr/>
            </p:nvSpPr>
            <p:spPr>
              <a:xfrm>
                <a:off x="4734734" y="698838"/>
                <a:ext cx="428364" cy="548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20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4727791" y="2864455"/>
                <a:ext cx="349366" cy="5483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rPr>
                  <a:t>i</a:t>
                </a: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4727793" y="5334970"/>
                <a:ext cx="428362" cy="506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/>
                    <a:cs typeface="Times New Roman"/>
                  </a:rPr>
                  <a:t>n</a:t>
                </a:r>
                <a:endParaRPr lang="en-US" sz="1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  <a:cs typeface="Times New Roman"/>
                </a:endParaRPr>
              </a:p>
            </p:txBody>
          </p:sp>
        </p:grpSp>
        <p:pic>
          <p:nvPicPr>
            <p:cNvPr id="52" name="Picture 60"/>
            <p:cNvPicPr>
              <a:picLocks noChangeAspect="1"/>
            </p:cNvPicPr>
            <p:nvPr/>
          </p:nvPicPr>
          <p:blipFill>
            <a:blip r:embed="rId2" cstate="print"/>
            <a:srcRect l="13195"/>
            <a:stretch>
              <a:fillRect/>
            </a:stretch>
          </p:blipFill>
          <p:spPr>
            <a:xfrm>
              <a:off x="1871390" y="4514211"/>
              <a:ext cx="823602" cy="822960"/>
            </a:xfrm>
            <a:prstGeom prst="ellipse">
              <a:avLst/>
            </a:prstGeom>
            <a:ln w="19050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46" name="Picture 51" descr="imgres.jpe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6" b="96175" l="30182" r="6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435"/>
          <a:stretch>
            <a:fillRect/>
          </a:stretch>
        </p:blipFill>
        <p:spPr>
          <a:xfrm>
            <a:off x="7391400" y="1371600"/>
            <a:ext cx="876508" cy="852736"/>
          </a:xfrm>
          <a:prstGeom prst="rect">
            <a:avLst/>
          </a:prstGeom>
        </p:spPr>
      </p:pic>
      <p:pic>
        <p:nvPicPr>
          <p:cNvPr id="47" name="Picture 31" descr="imgres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58" y="3943665"/>
            <a:ext cx="590742" cy="780735"/>
          </a:xfrm>
          <a:prstGeom prst="rect">
            <a:avLst/>
          </a:prstGeom>
        </p:spPr>
      </p:pic>
      <p:pic>
        <p:nvPicPr>
          <p:cNvPr id="48" name="Picture 56" descr="imgres.jpe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5556" r="83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37" y="2589938"/>
            <a:ext cx="834630" cy="848841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 rot="5400000">
            <a:off x="7452396" y="2072604"/>
            <a:ext cx="24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79" name="组合 79"/>
          <p:cNvGrpSpPr/>
          <p:nvPr/>
        </p:nvGrpSpPr>
        <p:grpSpPr>
          <a:xfrm>
            <a:off x="8229600" y="1447800"/>
            <a:ext cx="999908" cy="3394747"/>
            <a:chOff x="8111558" y="2209800"/>
            <a:chExt cx="1032442" cy="3505200"/>
          </a:xfrm>
        </p:grpSpPr>
        <p:pic>
          <p:nvPicPr>
            <p:cNvPr id="84" name="Picture 68" descr="latex-image-1.pdf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558" y="2209800"/>
              <a:ext cx="1017478" cy="822960"/>
            </a:xfrm>
            <a:prstGeom prst="rect">
              <a:avLst/>
            </a:prstGeom>
          </p:spPr>
        </p:pic>
        <p:pic>
          <p:nvPicPr>
            <p:cNvPr id="85" name="Picture 67" descr="latex-image-1.pdf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559" y="3644900"/>
              <a:ext cx="987552" cy="822960"/>
            </a:xfrm>
            <a:prstGeom prst="rect">
              <a:avLst/>
            </a:prstGeom>
          </p:spPr>
        </p:pic>
        <p:pic>
          <p:nvPicPr>
            <p:cNvPr id="87" name="Picture 69" descr="latex-image-1.pdf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559" y="4892040"/>
              <a:ext cx="1032441" cy="822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6558456" y="1673423"/>
            <a:ext cx="75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/>
                <a:cs typeface="Times New Roman"/>
              </a:rPr>
              <a:t>v</a:t>
            </a:r>
            <a:r>
              <a:rPr lang="en-US" sz="1400" b="1" i="1" baseline="-25000" dirty="0" smtClean="0">
                <a:latin typeface="Times New Roman"/>
                <a:cs typeface="Times New Roman"/>
              </a:rPr>
              <a:t>1</a:t>
            </a:r>
            <a:r>
              <a:rPr lang="en-US" sz="1400" b="1" i="1" dirty="0" smtClean="0">
                <a:latin typeface="Times New Roman"/>
                <a:cs typeface="Times New Roman"/>
              </a:rPr>
              <a:t>~ F</a:t>
            </a:r>
            <a:r>
              <a:rPr lang="en-US" sz="1400" b="1" i="1" baseline="-25000" dirty="0" smtClean="0">
                <a:latin typeface="Times New Roman"/>
                <a:cs typeface="Times New Roman"/>
              </a:rPr>
              <a:t>1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53200" y="2819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latin typeface="Times New Roman"/>
                <a:cs typeface="Times New Roman"/>
              </a:rPr>
              <a:t>v</a:t>
            </a:r>
            <a:r>
              <a:rPr lang="en-US" sz="1400" b="1" i="1" baseline="-25000" dirty="0">
                <a:latin typeface="Times New Roman"/>
                <a:cs typeface="Times New Roman"/>
              </a:rPr>
              <a:t>i</a:t>
            </a:r>
            <a:r>
              <a:rPr lang="en-US" sz="1400" b="1" i="1" dirty="0" smtClean="0">
                <a:latin typeface="Times New Roman"/>
                <a:cs typeface="Times New Roman"/>
              </a:rPr>
              <a:t>~ F</a:t>
            </a:r>
            <a:r>
              <a:rPr lang="en-US" sz="1400" b="1" i="1" baseline="-25000" dirty="0">
                <a:latin typeface="Times New Roman"/>
                <a:cs typeface="Times New Roman"/>
              </a:rPr>
              <a:t>i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77277" y="4111823"/>
            <a:ext cx="7379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err="1" smtClean="0">
                <a:latin typeface="Times New Roman"/>
                <a:cs typeface="Times New Roman"/>
              </a:rPr>
              <a:t>v</a:t>
            </a:r>
            <a:r>
              <a:rPr lang="en-US" sz="1400" b="1" i="1" baseline="-25000" dirty="0" err="1" smtClean="0">
                <a:latin typeface="Times New Roman"/>
                <a:cs typeface="Times New Roman"/>
              </a:rPr>
              <a:t>n</a:t>
            </a:r>
            <a:r>
              <a:rPr lang="en-US" sz="1400" b="1" i="1" dirty="0" smtClean="0">
                <a:latin typeface="Times New Roman"/>
                <a:cs typeface="Times New Roman"/>
              </a:rPr>
              <a:t>~ </a:t>
            </a:r>
            <a:r>
              <a:rPr lang="en-US" sz="1400" b="1" i="1" dirty="0" err="1" smtClean="0">
                <a:latin typeface="Times New Roman"/>
                <a:cs typeface="Times New Roman"/>
              </a:rPr>
              <a:t>F</a:t>
            </a:r>
            <a:r>
              <a:rPr lang="en-US" sz="1400" b="1" i="1" baseline="-25000" dirty="0" err="1" smtClean="0">
                <a:latin typeface="Times New Roman"/>
                <a:cs typeface="Times New Roman"/>
              </a:rPr>
              <a:t>n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sp>
        <p:nvSpPr>
          <p:cNvPr id="120" name="TextBox 119"/>
          <p:cNvSpPr txBox="1"/>
          <p:nvPr/>
        </p:nvSpPr>
        <p:spPr>
          <a:xfrm rot="5400000">
            <a:off x="7464064" y="3368004"/>
            <a:ext cx="24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143000"/>
            <a:ext cx="5943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[</a:t>
            </a:r>
            <a:r>
              <a:rPr lang="en-US" sz="2000" dirty="0" err="1" smtClean="0">
                <a:latin typeface="Arial Black" pitchFamily="34" charset="0"/>
                <a:cs typeface="Arial" pitchFamily="34" charset="0"/>
              </a:rPr>
              <a:t>Cai-Daskalakis</a:t>
            </a:r>
            <a:r>
              <a:rPr lang="en-US" sz="2000" dirty="0" smtClean="0">
                <a:latin typeface="Arial Black" pitchFamily="34" charset="0"/>
                <a:cs typeface="Arial" pitchFamily="34" charset="0"/>
              </a:rPr>
              <a:t> ’11]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000" dirty="0" smtClean="0">
                <a:latin typeface="Times New Roman"/>
                <a:cs typeface="Times New Roman"/>
              </a:rPr>
              <a:t>Let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r>
              <a:rPr lang="en-US" sz="2000" b="1" i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, . . . , </a:t>
            </a:r>
            <a:r>
              <a:rPr lang="en-US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X</a:t>
            </a:r>
            <a:r>
              <a:rPr lang="en-US" sz="2000" b="1" i="1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Times New Roman"/>
                <a:cs typeface="Times New Roman"/>
              </a:rPr>
              <a:t>be independent (but not necessarily identically distributed) </a:t>
            </a:r>
            <a:r>
              <a:rPr lang="en-US" sz="20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MHR</a:t>
            </a:r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random </a:t>
            </a:r>
            <a:r>
              <a:rPr lang="en-US" sz="2000" dirty="0" smtClean="0">
                <a:latin typeface="Times New Roman"/>
                <a:cs typeface="Times New Roman"/>
              </a:rPr>
              <a:t>variables, Let </a:t>
            </a:r>
            <a:r>
              <a:rPr lang="en-US" sz="2000" b="1" i="1" dirty="0" smtClean="0">
                <a:latin typeface="Times New Roman"/>
                <a:cs typeface="Times New Roman"/>
              </a:rPr>
              <a:t>X= max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i </a:t>
            </a:r>
            <a:r>
              <a:rPr lang="en-US" sz="2000" b="1" i="1" dirty="0" smtClean="0">
                <a:latin typeface="Times New Roman"/>
                <a:cs typeface="Times New Roman"/>
              </a:rPr>
              <a:t>X</a:t>
            </a:r>
            <a:r>
              <a:rPr lang="en-US" sz="2000" b="1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dirty="0" smtClean="0">
                <a:latin typeface="Times New Roman"/>
                <a:cs typeface="Times New Roman"/>
              </a:rPr>
              <a:t>. </a:t>
            </a:r>
            <a:r>
              <a:rPr lang="en-US" sz="2000" dirty="0">
                <a:latin typeface="Times New Roman"/>
                <a:cs typeface="Times New Roman"/>
              </a:rPr>
              <a:t>Then there exists 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anchoring point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β</a:t>
            </a:r>
            <a:r>
              <a:rPr lang="en-US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>
                <a:latin typeface="Times New Roman"/>
                <a:cs typeface="Times New Roman"/>
              </a:rPr>
              <a:t>such that:</a:t>
            </a:r>
          </a:p>
          <a:p>
            <a:pPr>
              <a:lnSpc>
                <a:spcPct val="130000"/>
              </a:lnSpc>
            </a:pPr>
            <a:endParaRPr lang="en-US" sz="2000" dirty="0">
              <a:latin typeface="Times New Roman"/>
              <a:cs typeface="Times New Roman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228600" y="5487554"/>
            <a:ext cx="80010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2271601" y="5487554"/>
            <a:ext cx="2452799" cy="837046"/>
            <a:chOff x="2347801" y="5809287"/>
            <a:chExt cx="2452799" cy="837046"/>
          </a:xfrm>
        </p:grpSpPr>
        <p:cxnSp>
          <p:nvCxnSpPr>
            <p:cNvPr id="7" name="Elbow Connector 6"/>
            <p:cNvCxnSpPr/>
            <p:nvPr/>
          </p:nvCxnSpPr>
          <p:spPr bwMode="auto">
            <a:xfrm>
              <a:off x="2755898" y="5809287"/>
              <a:ext cx="2044702" cy="837046"/>
            </a:xfrm>
            <a:prstGeom prst="bentConnector3">
              <a:avLst>
                <a:gd name="adj1" fmla="val -311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oval" w="med" len="med"/>
              <a:tailEnd type="triangle" w="lg" len="med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2347801" y="6114087"/>
              <a:ext cx="18646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/>
              <a:r>
                <a:rPr lang="en-US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Lucida Grande"/>
                  <a:cs typeface="Arial" pitchFamily="34" charset="0"/>
                </a:rPr>
                <a:t>Pr</a:t>
              </a:r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Lucida Grande"/>
                  <a:cs typeface="Arial" pitchFamily="34" charset="0"/>
                </a:rPr>
                <a:t>[X </a:t>
              </a:r>
              <a:r>
                <a:rPr lang="en-US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Lucida Grande"/>
                  <a:cs typeface="Arial" pitchFamily="34" charset="0"/>
                </a:rPr>
                <a:t>≥ </a:t>
              </a:r>
              <a:r>
                <a:rPr lang="en-US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Lucida Grande"/>
                  <a:cs typeface="Arial" pitchFamily="34" charset="0"/>
                </a:rPr>
                <a:t>β</a:t>
              </a:r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Lucida Grande"/>
                  <a:cs typeface="Arial" pitchFamily="34" charset="0"/>
                </a:rPr>
                <a:t>] = </a:t>
              </a:r>
              <a:r>
                <a:rPr lang="en-US" b="1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Lucida Grande"/>
                  <a:cs typeface="Arial" pitchFamily="34" charset="0"/>
                </a:rPr>
                <a:t>Ω</a:t>
              </a:r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Lucida Grande"/>
                  <a:cs typeface="Arial" pitchFamily="34" charset="0"/>
                </a:rPr>
                <a:t>(1)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86400" y="5487554"/>
            <a:ext cx="3429000" cy="822960"/>
            <a:chOff x="5867400" y="5791201"/>
            <a:chExt cx="3429000" cy="822960"/>
          </a:xfrm>
        </p:grpSpPr>
        <p:cxnSp>
          <p:nvCxnSpPr>
            <p:cNvPr id="10" name="Elbow Connector 9"/>
            <p:cNvCxnSpPr/>
            <p:nvPr/>
          </p:nvCxnSpPr>
          <p:spPr bwMode="auto">
            <a:xfrm rot="16200000" flipH="1">
              <a:off x="6568440" y="5471161"/>
              <a:ext cx="822960" cy="1463040"/>
            </a:xfrm>
            <a:prstGeom prst="bentConnector3">
              <a:avLst>
                <a:gd name="adj1" fmla="val 99296"/>
              </a:avLst>
            </a:prstGeom>
            <a:solidFill>
              <a:schemeClr val="accent1"/>
            </a:solidFill>
            <a:ln w="381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  <a:headEnd type="oval" w="med" len="med"/>
              <a:tailEnd type="triangle" w="lg" len="med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>
              <a:off x="5867400" y="5867401"/>
              <a:ext cx="34290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itchFamily="34" charset="0"/>
                  <a:ea typeface="Lucida Grande"/>
                  <a:cs typeface="Arial" pitchFamily="34" charset="0"/>
                </a:rPr>
                <a:t>contribution to E[X] from values here is ≤ </a:t>
              </a:r>
              <a:r>
                <a:rPr lang="en-US" sz="2000" b="1" i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ea typeface="Lucida Grande"/>
                  <a:cs typeface="Arial" pitchFamily="34" charset="0"/>
                </a:rPr>
                <a:t>ε β</a:t>
              </a:r>
              <a:endPara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Lucida Grande"/>
                <a:cs typeface="Arial" pitchFamily="34" charset="0"/>
              </a:endParaRPr>
            </a:p>
          </p:txBody>
        </p:sp>
      </p:grpSp>
      <p:sp>
        <p:nvSpPr>
          <p:cNvPr id="12" name="Freeform 11"/>
          <p:cNvSpPr/>
          <p:nvPr/>
        </p:nvSpPr>
        <p:spPr>
          <a:xfrm>
            <a:off x="1363133" y="3238500"/>
            <a:ext cx="2294468" cy="2019300"/>
          </a:xfrm>
          <a:custGeom>
            <a:avLst/>
            <a:gdLst>
              <a:gd name="connsiteX0" fmla="*/ 0 w 2226734"/>
              <a:gd name="connsiteY0" fmla="*/ 2019300 h 2019300"/>
              <a:gd name="connsiteX1" fmla="*/ 182034 w 2226734"/>
              <a:gd name="connsiteY1" fmla="*/ 2002366 h 2019300"/>
              <a:gd name="connsiteX2" fmla="*/ 330200 w 2226734"/>
              <a:gd name="connsiteY2" fmla="*/ 1926166 h 2019300"/>
              <a:gd name="connsiteX3" fmla="*/ 465667 w 2226734"/>
              <a:gd name="connsiteY3" fmla="*/ 1765300 h 2019300"/>
              <a:gd name="connsiteX4" fmla="*/ 567267 w 2226734"/>
              <a:gd name="connsiteY4" fmla="*/ 1557866 h 2019300"/>
              <a:gd name="connsiteX5" fmla="*/ 668867 w 2226734"/>
              <a:gd name="connsiteY5" fmla="*/ 1261533 h 2019300"/>
              <a:gd name="connsiteX6" fmla="*/ 812800 w 2226734"/>
              <a:gd name="connsiteY6" fmla="*/ 732366 h 2019300"/>
              <a:gd name="connsiteX7" fmla="*/ 939800 w 2226734"/>
              <a:gd name="connsiteY7" fmla="*/ 292100 h 2019300"/>
              <a:gd name="connsiteX8" fmla="*/ 982134 w 2226734"/>
              <a:gd name="connsiteY8" fmla="*/ 160866 h 2019300"/>
              <a:gd name="connsiteX9" fmla="*/ 1045634 w 2226734"/>
              <a:gd name="connsiteY9" fmla="*/ 50800 h 2019300"/>
              <a:gd name="connsiteX10" fmla="*/ 1121834 w 2226734"/>
              <a:gd name="connsiteY10" fmla="*/ 0 h 2019300"/>
              <a:gd name="connsiteX11" fmla="*/ 1189567 w 2226734"/>
              <a:gd name="connsiteY11" fmla="*/ 46566 h 2019300"/>
              <a:gd name="connsiteX12" fmla="*/ 1244600 w 2226734"/>
              <a:gd name="connsiteY12" fmla="*/ 143933 h 2019300"/>
              <a:gd name="connsiteX13" fmla="*/ 1291167 w 2226734"/>
              <a:gd name="connsiteY13" fmla="*/ 258233 h 2019300"/>
              <a:gd name="connsiteX14" fmla="*/ 1371600 w 2226734"/>
              <a:gd name="connsiteY14" fmla="*/ 524933 h 2019300"/>
              <a:gd name="connsiteX15" fmla="*/ 1430867 w 2226734"/>
              <a:gd name="connsiteY15" fmla="*/ 749300 h 2019300"/>
              <a:gd name="connsiteX16" fmla="*/ 1519767 w 2226734"/>
              <a:gd name="connsiteY16" fmla="*/ 1071033 h 2019300"/>
              <a:gd name="connsiteX17" fmla="*/ 1591734 w 2226734"/>
              <a:gd name="connsiteY17" fmla="*/ 1320800 h 2019300"/>
              <a:gd name="connsiteX18" fmla="*/ 1659467 w 2226734"/>
              <a:gd name="connsiteY18" fmla="*/ 1507066 h 2019300"/>
              <a:gd name="connsiteX19" fmla="*/ 1769534 w 2226734"/>
              <a:gd name="connsiteY19" fmla="*/ 1735666 h 2019300"/>
              <a:gd name="connsiteX20" fmla="*/ 1879600 w 2226734"/>
              <a:gd name="connsiteY20" fmla="*/ 1892300 h 2019300"/>
              <a:gd name="connsiteX21" fmla="*/ 1976967 w 2226734"/>
              <a:gd name="connsiteY21" fmla="*/ 1968500 h 2019300"/>
              <a:gd name="connsiteX22" fmla="*/ 2116667 w 2226734"/>
              <a:gd name="connsiteY22" fmla="*/ 2006600 h 2019300"/>
              <a:gd name="connsiteX23" fmla="*/ 2226734 w 2226734"/>
              <a:gd name="connsiteY2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6734" h="2019300">
                <a:moveTo>
                  <a:pt x="0" y="2019300"/>
                </a:moveTo>
                <a:lnTo>
                  <a:pt x="182034" y="2002366"/>
                </a:lnTo>
                <a:lnTo>
                  <a:pt x="330200" y="1926166"/>
                </a:lnTo>
                <a:lnTo>
                  <a:pt x="465667" y="1765300"/>
                </a:lnTo>
                <a:lnTo>
                  <a:pt x="567267" y="1557866"/>
                </a:lnTo>
                <a:lnTo>
                  <a:pt x="668867" y="1261533"/>
                </a:lnTo>
                <a:lnTo>
                  <a:pt x="812800" y="732366"/>
                </a:lnTo>
                <a:lnTo>
                  <a:pt x="939800" y="292100"/>
                </a:lnTo>
                <a:lnTo>
                  <a:pt x="982134" y="160866"/>
                </a:lnTo>
                <a:lnTo>
                  <a:pt x="1045634" y="50800"/>
                </a:lnTo>
                <a:lnTo>
                  <a:pt x="1121834" y="0"/>
                </a:lnTo>
                <a:lnTo>
                  <a:pt x="1189567" y="46566"/>
                </a:lnTo>
                <a:lnTo>
                  <a:pt x="1244600" y="143933"/>
                </a:lnTo>
                <a:lnTo>
                  <a:pt x="1291167" y="258233"/>
                </a:lnTo>
                <a:lnTo>
                  <a:pt x="1371600" y="524933"/>
                </a:lnTo>
                <a:lnTo>
                  <a:pt x="1430867" y="749300"/>
                </a:lnTo>
                <a:lnTo>
                  <a:pt x="1519767" y="1071033"/>
                </a:lnTo>
                <a:lnTo>
                  <a:pt x="1591734" y="1320800"/>
                </a:lnTo>
                <a:lnTo>
                  <a:pt x="1659467" y="1507066"/>
                </a:lnTo>
                <a:lnTo>
                  <a:pt x="1769534" y="1735666"/>
                </a:lnTo>
                <a:lnTo>
                  <a:pt x="1879600" y="1892300"/>
                </a:lnTo>
                <a:lnTo>
                  <a:pt x="1976967" y="1968500"/>
                </a:lnTo>
                <a:lnTo>
                  <a:pt x="2116667" y="2006600"/>
                </a:lnTo>
                <a:lnTo>
                  <a:pt x="2226734" y="2019300"/>
                </a:lnTo>
              </a:path>
            </a:pathLst>
          </a:custGeom>
          <a:ln w="28575">
            <a:solidFill>
              <a:srgbClr val="FF66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810001" y="3467100"/>
            <a:ext cx="2895599" cy="1752600"/>
          </a:xfrm>
          <a:custGeom>
            <a:avLst/>
            <a:gdLst>
              <a:gd name="connsiteX0" fmla="*/ 0 w 2226734"/>
              <a:gd name="connsiteY0" fmla="*/ 2019300 h 2019300"/>
              <a:gd name="connsiteX1" fmla="*/ 182034 w 2226734"/>
              <a:gd name="connsiteY1" fmla="*/ 2002366 h 2019300"/>
              <a:gd name="connsiteX2" fmla="*/ 330200 w 2226734"/>
              <a:gd name="connsiteY2" fmla="*/ 1926166 h 2019300"/>
              <a:gd name="connsiteX3" fmla="*/ 465667 w 2226734"/>
              <a:gd name="connsiteY3" fmla="*/ 1765300 h 2019300"/>
              <a:gd name="connsiteX4" fmla="*/ 567267 w 2226734"/>
              <a:gd name="connsiteY4" fmla="*/ 1557866 h 2019300"/>
              <a:gd name="connsiteX5" fmla="*/ 668867 w 2226734"/>
              <a:gd name="connsiteY5" fmla="*/ 1261533 h 2019300"/>
              <a:gd name="connsiteX6" fmla="*/ 812800 w 2226734"/>
              <a:gd name="connsiteY6" fmla="*/ 732366 h 2019300"/>
              <a:gd name="connsiteX7" fmla="*/ 939800 w 2226734"/>
              <a:gd name="connsiteY7" fmla="*/ 292100 h 2019300"/>
              <a:gd name="connsiteX8" fmla="*/ 982134 w 2226734"/>
              <a:gd name="connsiteY8" fmla="*/ 160866 h 2019300"/>
              <a:gd name="connsiteX9" fmla="*/ 1045634 w 2226734"/>
              <a:gd name="connsiteY9" fmla="*/ 50800 h 2019300"/>
              <a:gd name="connsiteX10" fmla="*/ 1121834 w 2226734"/>
              <a:gd name="connsiteY10" fmla="*/ 0 h 2019300"/>
              <a:gd name="connsiteX11" fmla="*/ 1189567 w 2226734"/>
              <a:gd name="connsiteY11" fmla="*/ 46566 h 2019300"/>
              <a:gd name="connsiteX12" fmla="*/ 1244600 w 2226734"/>
              <a:gd name="connsiteY12" fmla="*/ 143933 h 2019300"/>
              <a:gd name="connsiteX13" fmla="*/ 1291167 w 2226734"/>
              <a:gd name="connsiteY13" fmla="*/ 258233 h 2019300"/>
              <a:gd name="connsiteX14" fmla="*/ 1371600 w 2226734"/>
              <a:gd name="connsiteY14" fmla="*/ 524933 h 2019300"/>
              <a:gd name="connsiteX15" fmla="*/ 1430867 w 2226734"/>
              <a:gd name="connsiteY15" fmla="*/ 749300 h 2019300"/>
              <a:gd name="connsiteX16" fmla="*/ 1519767 w 2226734"/>
              <a:gd name="connsiteY16" fmla="*/ 1071033 h 2019300"/>
              <a:gd name="connsiteX17" fmla="*/ 1591734 w 2226734"/>
              <a:gd name="connsiteY17" fmla="*/ 1320800 h 2019300"/>
              <a:gd name="connsiteX18" fmla="*/ 1659467 w 2226734"/>
              <a:gd name="connsiteY18" fmla="*/ 1507066 h 2019300"/>
              <a:gd name="connsiteX19" fmla="*/ 1769534 w 2226734"/>
              <a:gd name="connsiteY19" fmla="*/ 1735666 h 2019300"/>
              <a:gd name="connsiteX20" fmla="*/ 1879600 w 2226734"/>
              <a:gd name="connsiteY20" fmla="*/ 1892300 h 2019300"/>
              <a:gd name="connsiteX21" fmla="*/ 1976967 w 2226734"/>
              <a:gd name="connsiteY21" fmla="*/ 1968500 h 2019300"/>
              <a:gd name="connsiteX22" fmla="*/ 2116667 w 2226734"/>
              <a:gd name="connsiteY22" fmla="*/ 2006600 h 2019300"/>
              <a:gd name="connsiteX23" fmla="*/ 2226734 w 2226734"/>
              <a:gd name="connsiteY2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6734" h="2019300">
                <a:moveTo>
                  <a:pt x="0" y="2019300"/>
                </a:moveTo>
                <a:lnTo>
                  <a:pt x="182034" y="2002366"/>
                </a:lnTo>
                <a:lnTo>
                  <a:pt x="330200" y="1926166"/>
                </a:lnTo>
                <a:lnTo>
                  <a:pt x="465667" y="1765300"/>
                </a:lnTo>
                <a:lnTo>
                  <a:pt x="567267" y="1557866"/>
                </a:lnTo>
                <a:lnTo>
                  <a:pt x="668867" y="1261533"/>
                </a:lnTo>
                <a:lnTo>
                  <a:pt x="812800" y="732366"/>
                </a:lnTo>
                <a:lnTo>
                  <a:pt x="939800" y="292100"/>
                </a:lnTo>
                <a:lnTo>
                  <a:pt x="982134" y="160866"/>
                </a:lnTo>
                <a:lnTo>
                  <a:pt x="1045634" y="50800"/>
                </a:lnTo>
                <a:lnTo>
                  <a:pt x="1121834" y="0"/>
                </a:lnTo>
                <a:lnTo>
                  <a:pt x="1189567" y="46566"/>
                </a:lnTo>
                <a:lnTo>
                  <a:pt x="1244600" y="143933"/>
                </a:lnTo>
                <a:lnTo>
                  <a:pt x="1291167" y="258233"/>
                </a:lnTo>
                <a:lnTo>
                  <a:pt x="1371600" y="524933"/>
                </a:lnTo>
                <a:lnTo>
                  <a:pt x="1430867" y="749300"/>
                </a:lnTo>
                <a:lnTo>
                  <a:pt x="1519767" y="1071033"/>
                </a:lnTo>
                <a:lnTo>
                  <a:pt x="1591734" y="1320800"/>
                </a:lnTo>
                <a:lnTo>
                  <a:pt x="1659467" y="1507066"/>
                </a:lnTo>
                <a:lnTo>
                  <a:pt x="1769534" y="1735666"/>
                </a:lnTo>
                <a:lnTo>
                  <a:pt x="1879600" y="1892300"/>
                </a:lnTo>
                <a:lnTo>
                  <a:pt x="1976967" y="1968500"/>
                </a:lnTo>
                <a:lnTo>
                  <a:pt x="2116667" y="2006600"/>
                </a:lnTo>
                <a:lnTo>
                  <a:pt x="2226734" y="2019300"/>
                </a:lnTo>
              </a:path>
            </a:pathLst>
          </a:custGeom>
          <a:ln w="28575">
            <a:solidFill>
              <a:srgbClr val="00B400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1000" y="3543300"/>
            <a:ext cx="2514600" cy="1714500"/>
          </a:xfrm>
          <a:custGeom>
            <a:avLst/>
            <a:gdLst>
              <a:gd name="connsiteX0" fmla="*/ 0 w 2226734"/>
              <a:gd name="connsiteY0" fmla="*/ 2019300 h 2019300"/>
              <a:gd name="connsiteX1" fmla="*/ 182034 w 2226734"/>
              <a:gd name="connsiteY1" fmla="*/ 2002366 h 2019300"/>
              <a:gd name="connsiteX2" fmla="*/ 330200 w 2226734"/>
              <a:gd name="connsiteY2" fmla="*/ 1926166 h 2019300"/>
              <a:gd name="connsiteX3" fmla="*/ 465667 w 2226734"/>
              <a:gd name="connsiteY3" fmla="*/ 1765300 h 2019300"/>
              <a:gd name="connsiteX4" fmla="*/ 567267 w 2226734"/>
              <a:gd name="connsiteY4" fmla="*/ 1557866 h 2019300"/>
              <a:gd name="connsiteX5" fmla="*/ 668867 w 2226734"/>
              <a:gd name="connsiteY5" fmla="*/ 1261533 h 2019300"/>
              <a:gd name="connsiteX6" fmla="*/ 812800 w 2226734"/>
              <a:gd name="connsiteY6" fmla="*/ 732366 h 2019300"/>
              <a:gd name="connsiteX7" fmla="*/ 939800 w 2226734"/>
              <a:gd name="connsiteY7" fmla="*/ 292100 h 2019300"/>
              <a:gd name="connsiteX8" fmla="*/ 982134 w 2226734"/>
              <a:gd name="connsiteY8" fmla="*/ 160866 h 2019300"/>
              <a:gd name="connsiteX9" fmla="*/ 1045634 w 2226734"/>
              <a:gd name="connsiteY9" fmla="*/ 50800 h 2019300"/>
              <a:gd name="connsiteX10" fmla="*/ 1121834 w 2226734"/>
              <a:gd name="connsiteY10" fmla="*/ 0 h 2019300"/>
              <a:gd name="connsiteX11" fmla="*/ 1189567 w 2226734"/>
              <a:gd name="connsiteY11" fmla="*/ 46566 h 2019300"/>
              <a:gd name="connsiteX12" fmla="*/ 1244600 w 2226734"/>
              <a:gd name="connsiteY12" fmla="*/ 143933 h 2019300"/>
              <a:gd name="connsiteX13" fmla="*/ 1291167 w 2226734"/>
              <a:gd name="connsiteY13" fmla="*/ 258233 h 2019300"/>
              <a:gd name="connsiteX14" fmla="*/ 1371600 w 2226734"/>
              <a:gd name="connsiteY14" fmla="*/ 524933 h 2019300"/>
              <a:gd name="connsiteX15" fmla="*/ 1430867 w 2226734"/>
              <a:gd name="connsiteY15" fmla="*/ 749300 h 2019300"/>
              <a:gd name="connsiteX16" fmla="*/ 1519767 w 2226734"/>
              <a:gd name="connsiteY16" fmla="*/ 1071033 h 2019300"/>
              <a:gd name="connsiteX17" fmla="*/ 1591734 w 2226734"/>
              <a:gd name="connsiteY17" fmla="*/ 1320800 h 2019300"/>
              <a:gd name="connsiteX18" fmla="*/ 1659467 w 2226734"/>
              <a:gd name="connsiteY18" fmla="*/ 1507066 h 2019300"/>
              <a:gd name="connsiteX19" fmla="*/ 1769534 w 2226734"/>
              <a:gd name="connsiteY19" fmla="*/ 1735666 h 2019300"/>
              <a:gd name="connsiteX20" fmla="*/ 1879600 w 2226734"/>
              <a:gd name="connsiteY20" fmla="*/ 1892300 h 2019300"/>
              <a:gd name="connsiteX21" fmla="*/ 1976967 w 2226734"/>
              <a:gd name="connsiteY21" fmla="*/ 1968500 h 2019300"/>
              <a:gd name="connsiteX22" fmla="*/ 2116667 w 2226734"/>
              <a:gd name="connsiteY22" fmla="*/ 2006600 h 2019300"/>
              <a:gd name="connsiteX23" fmla="*/ 2226734 w 2226734"/>
              <a:gd name="connsiteY2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6734" h="2019300">
                <a:moveTo>
                  <a:pt x="0" y="2019300"/>
                </a:moveTo>
                <a:lnTo>
                  <a:pt x="182034" y="2002366"/>
                </a:lnTo>
                <a:lnTo>
                  <a:pt x="330200" y="1926166"/>
                </a:lnTo>
                <a:lnTo>
                  <a:pt x="465667" y="1765300"/>
                </a:lnTo>
                <a:lnTo>
                  <a:pt x="567267" y="1557866"/>
                </a:lnTo>
                <a:lnTo>
                  <a:pt x="668867" y="1261533"/>
                </a:lnTo>
                <a:lnTo>
                  <a:pt x="812800" y="732366"/>
                </a:lnTo>
                <a:lnTo>
                  <a:pt x="939800" y="292100"/>
                </a:lnTo>
                <a:lnTo>
                  <a:pt x="982134" y="160866"/>
                </a:lnTo>
                <a:lnTo>
                  <a:pt x="1045634" y="50800"/>
                </a:lnTo>
                <a:lnTo>
                  <a:pt x="1121834" y="0"/>
                </a:lnTo>
                <a:lnTo>
                  <a:pt x="1189567" y="46566"/>
                </a:lnTo>
                <a:lnTo>
                  <a:pt x="1244600" y="143933"/>
                </a:lnTo>
                <a:lnTo>
                  <a:pt x="1291167" y="258233"/>
                </a:lnTo>
                <a:lnTo>
                  <a:pt x="1371600" y="524933"/>
                </a:lnTo>
                <a:lnTo>
                  <a:pt x="1430867" y="749300"/>
                </a:lnTo>
                <a:lnTo>
                  <a:pt x="1519767" y="1071033"/>
                </a:lnTo>
                <a:lnTo>
                  <a:pt x="1591734" y="1320800"/>
                </a:lnTo>
                <a:lnTo>
                  <a:pt x="1659467" y="1507066"/>
                </a:lnTo>
                <a:lnTo>
                  <a:pt x="1769534" y="1735666"/>
                </a:lnTo>
                <a:lnTo>
                  <a:pt x="1879600" y="1892300"/>
                </a:lnTo>
                <a:lnTo>
                  <a:pt x="1976967" y="1968500"/>
                </a:lnTo>
                <a:lnTo>
                  <a:pt x="2116667" y="2006600"/>
                </a:lnTo>
                <a:lnTo>
                  <a:pt x="2226734" y="2019300"/>
                </a:lnTo>
              </a:path>
            </a:pathLst>
          </a:cu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11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752600" y="4381500"/>
            <a:ext cx="1981200" cy="0"/>
          </a:xfrm>
          <a:prstGeom prst="line">
            <a:avLst/>
          </a:prstGeom>
          <a:ln w="38100">
            <a:solidFill>
              <a:srgbClr val="7030A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00100" y="3987800"/>
            <a:ext cx="50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baseline="-25000" dirty="0" smtClean="0">
                <a:latin typeface="Times New Roman"/>
                <a:cs typeface="Times New Roman"/>
              </a:rPr>
              <a:t>1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52875" y="3771900"/>
            <a:ext cx="50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X</a:t>
            </a:r>
            <a:r>
              <a:rPr lang="en-US" baseline="-25000" dirty="0" smtClean="0">
                <a:latin typeface="Times New Roman"/>
                <a:cs typeface="Times New Roman"/>
              </a:rPr>
              <a:t>3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3314700"/>
            <a:ext cx="56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latin typeface="Times New Roman"/>
                <a:cs typeface="Times New Roman"/>
              </a:rPr>
              <a:t>X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2840" y="5481935"/>
            <a:ext cx="3417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/>
                <a:cs typeface="Times New Roman"/>
              </a:rPr>
              <a:t>β</a:t>
            </a:r>
            <a:endParaRPr lang="en-US" sz="24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29400" y="4858844"/>
            <a:ext cx="1431802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Lucida Grande"/>
                <a:cs typeface="Times New Roman"/>
              </a:rPr>
              <a:t>1/ε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Lucida Grande"/>
                <a:cs typeface="Times New Roman"/>
              </a:rPr>
              <a:t>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Lucida Grande"/>
                <a:cs typeface="Times New Roman"/>
              </a:rPr>
              <a:t>log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Lucida Grande"/>
                <a:cs typeface="Times New Roman"/>
              </a:rPr>
              <a:t>1/ε </a:t>
            </a:r>
            <a:r>
              <a:rPr lang="en-US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Lucida Grande"/>
                <a:cs typeface="Times New Roman"/>
              </a:rPr>
              <a:t>β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Extreme Value Theorem (MHR)</a:t>
            </a:r>
            <a:endParaRPr lang="en-US" dirty="0"/>
          </a:p>
        </p:txBody>
      </p:sp>
      <p:pic>
        <p:nvPicPr>
          <p:cNvPr id="25" name="图片 2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98737" y="3439815"/>
            <a:ext cx="2621063" cy="1779885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 flipH="1">
            <a:off x="5943600" y="5106554"/>
            <a:ext cx="685800" cy="30480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ysDot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6248400" y="1066800"/>
            <a:ext cx="2590800" cy="2362200"/>
            <a:chOff x="6019800" y="1066800"/>
            <a:chExt cx="2590800" cy="2362200"/>
          </a:xfrm>
        </p:grpSpPr>
        <p:sp>
          <p:nvSpPr>
            <p:cNvPr id="42" name="折角形 41"/>
            <p:cNvSpPr/>
            <p:nvPr/>
          </p:nvSpPr>
          <p:spPr>
            <a:xfrm>
              <a:off x="6019800" y="1066800"/>
              <a:ext cx="2590800" cy="2362200"/>
            </a:xfrm>
            <a:prstGeom prst="foldedCorner">
              <a:avLst/>
            </a:prstGeom>
            <a:solidFill>
              <a:srgbClr val="FFFF99"/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6324600" y="1143000"/>
              <a:ext cx="2057400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</a:pPr>
              <a:r>
                <a:rPr lang="en-US" sz="2200" b="1" dirty="0" smtClean="0">
                  <a:solidFill>
                    <a:srgbClr val="2A6B1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COROLLARY: </a:t>
              </a:r>
            </a:p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200" b="1" i="1" dirty="0" smtClean="0">
                  <a:solidFill>
                    <a:srgbClr val="2A6B1F"/>
                  </a:solidFill>
                  <a:latin typeface="Times New Roman"/>
                  <a:cs typeface="Times New Roman"/>
                </a:rPr>
                <a:t>(1-</a:t>
              </a:r>
              <a:r>
                <a:rPr lang="en-US" sz="2200" b="1" i="1" dirty="0" smtClean="0">
                  <a:solidFill>
                    <a:srgbClr val="2A6B1F"/>
                  </a:solidFill>
                  <a:latin typeface="Times New Roman"/>
                  <a:ea typeface="Lucida Grande"/>
                  <a:cs typeface="Times New Roman"/>
                </a:rPr>
                <a:t>ε) </a:t>
              </a:r>
              <a:r>
                <a:rPr lang="en-US" sz="2200" b="1" dirty="0" smtClean="0">
                  <a:solidFill>
                    <a:srgbClr val="2A6B1F"/>
                  </a:solidFill>
                  <a:latin typeface="Times New Roman"/>
                  <a:ea typeface="Lucida Grande"/>
                  <a:cs typeface="Times New Roman"/>
                </a:rPr>
                <a:t>OPT is extracted from values in  (</a:t>
              </a:r>
              <a:r>
                <a:rPr lang="en-US" sz="2200" b="1" i="1" dirty="0" smtClean="0">
                  <a:solidFill>
                    <a:srgbClr val="2A6B1F"/>
                  </a:solidFill>
                  <a:latin typeface="Times New Roman"/>
                  <a:ea typeface="Lucida Grande"/>
                  <a:cs typeface="Times New Roman"/>
                </a:rPr>
                <a:t>ε β, 1/ε </a:t>
              </a:r>
              <a:r>
                <a:rPr lang="en-US" sz="2200" b="1" dirty="0" smtClean="0">
                  <a:solidFill>
                    <a:srgbClr val="2A6B1F"/>
                  </a:solidFill>
                  <a:latin typeface="Times New Roman"/>
                  <a:ea typeface="Lucida Grande"/>
                  <a:cs typeface="Times New Roman"/>
                </a:rPr>
                <a:t>log</a:t>
              </a:r>
              <a:r>
                <a:rPr lang="en-US" sz="2200" b="1" i="1" dirty="0" smtClean="0">
                  <a:solidFill>
                    <a:srgbClr val="2A6B1F"/>
                  </a:solidFill>
                  <a:latin typeface="Times New Roman"/>
                  <a:ea typeface="Lucida Grande"/>
                  <a:cs typeface="Times New Roman"/>
                </a:rPr>
                <a:t>1/ε β).</a:t>
              </a:r>
              <a:endParaRPr lang="en-US" sz="2200" b="1" dirty="0">
                <a:solidFill>
                  <a:srgbClr val="2A6B1F"/>
                </a:solidFill>
                <a:latin typeface="Times New Roman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74685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27" grpId="0"/>
      <p:bldP spid="28" grpId="0"/>
      <p:bldP spid="29" grpId="0"/>
      <p:bldP spid="3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5"/>
          <p:cNvSpPr>
            <a:spLocks noGrp="1"/>
          </p:cNvSpPr>
          <p:nvPr>
            <p:ph type="title"/>
          </p:nvPr>
        </p:nvSpPr>
        <p:spPr>
          <a:xfrm>
            <a:off x="990600" y="76200"/>
            <a:ext cx="7700639" cy="762000"/>
          </a:xfrm>
        </p:spPr>
        <p:txBody>
          <a:bodyPr/>
          <a:lstStyle/>
          <a:p>
            <a:r>
              <a:rPr lang="en-US" dirty="0" smtClean="0"/>
              <a:t>What if the items are </a:t>
            </a:r>
            <a:r>
              <a:rPr lang="en-US" dirty="0" err="1" smtClean="0"/>
              <a:t>i.i.d</a:t>
            </a:r>
            <a:r>
              <a:rPr lang="en-US" dirty="0" smtClean="0"/>
              <a:t>.?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990600"/>
            <a:ext cx="8610600" cy="512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dirty="0" smtClean="0">
                <a:latin typeface="Times New Roman"/>
                <a:cs typeface="Times New Roman"/>
              </a:rPr>
              <a:t>Say you know for each item there are only two prices 1 and 2, you can use.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How many possible prices vectors are there?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sz="2400" baseline="30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 you really need to search over all of them?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Only need to check O(n) different price vectors.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604435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19046</TotalTime>
  <Words>1167</Words>
  <Application>Microsoft Macintosh PowerPoint</Application>
  <PresentationFormat>On-screen Show (4:3)</PresentationFormat>
  <Paragraphs>221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COMP/MATH 553 Algorithmic Game Theory Lecture 10: Revenue Maximization in Multi-Dimensional Settings</vt:lpstr>
      <vt:lpstr>PowerPoint Presentation</vt:lpstr>
      <vt:lpstr>Two Scenarios</vt:lpstr>
      <vt:lpstr>Benchmark</vt:lpstr>
      <vt:lpstr>A nearly-optimal auction (Lecture 6) </vt:lpstr>
      <vt:lpstr>Inherent loss of this approach</vt:lpstr>
      <vt:lpstr>Optimal Multidimensional Pricing</vt:lpstr>
      <vt:lpstr>Extreme Value Theorem (MHR)</vt:lpstr>
      <vt:lpstr>What if the items are i.i.d.?</vt:lpstr>
      <vt:lpstr>What if the items are i.i.d.?</vt:lpstr>
      <vt:lpstr>Multi-item Multi-bidder Settings</vt:lpstr>
      <vt:lpstr>Multi-item Multi-bidder Setting</vt:lpstr>
      <vt:lpstr>Multi-item Multi-bidder Auctions: Set-up</vt:lpstr>
      <vt:lpstr>A few remarks on the setting</vt:lpstr>
      <vt:lpstr>Multi-item Multi-bidder Auctions: Execution</vt:lpstr>
      <vt:lpstr>LP Formulation</vt:lpstr>
      <vt:lpstr>Single Bidder Case</vt:lpstr>
      <vt:lpstr>Single Bidder Case</vt:lpstr>
      <vt:lpstr>Single Bidder Case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Yun Zhan</dc:creator>
  <cp:lastModifiedBy>Yang Cai</cp:lastModifiedBy>
  <cp:revision>1278</cp:revision>
  <dcterms:created xsi:type="dcterms:W3CDTF">2014-06-09T21:14:15Z</dcterms:created>
  <dcterms:modified xsi:type="dcterms:W3CDTF">2014-10-06T22:31:32Z</dcterms:modified>
</cp:coreProperties>
</file>