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wdp" ContentType="image/vnd.ms-photo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549" r:id="rId3"/>
    <p:sldId id="572" r:id="rId4"/>
    <p:sldId id="584" r:id="rId5"/>
    <p:sldId id="576" r:id="rId6"/>
    <p:sldId id="585" r:id="rId7"/>
    <p:sldId id="577" r:id="rId8"/>
    <p:sldId id="586" r:id="rId9"/>
    <p:sldId id="587" r:id="rId10"/>
    <p:sldId id="589" r:id="rId11"/>
    <p:sldId id="588" r:id="rId12"/>
    <p:sldId id="591" r:id="rId13"/>
    <p:sldId id="565" r:id="rId14"/>
    <p:sldId id="592" r:id="rId15"/>
    <p:sldId id="567" r:id="rId16"/>
    <p:sldId id="593" r:id="rId17"/>
    <p:sldId id="594" r:id="rId18"/>
    <p:sldId id="578" r:id="rId19"/>
    <p:sldId id="579" r:id="rId20"/>
    <p:sldId id="580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CA24"/>
    <a:srgbClr val="FF6600"/>
    <a:srgbClr val="FFCC66"/>
    <a:srgbClr val="00FFFF"/>
    <a:srgbClr val="66FFFF"/>
    <a:srgbClr val="CCFFFF"/>
    <a:srgbClr val="FFAE6B"/>
    <a:srgbClr val="FFFF99"/>
    <a:srgbClr val="2A6B1F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03" autoAdjust="0"/>
    <p:restoredTop sz="90816" autoAdjust="0"/>
  </p:normalViewPr>
  <p:slideViewPr>
    <p:cSldViewPr>
      <p:cViewPr>
        <p:scale>
          <a:sx n="150" d="100"/>
          <a:sy n="150" d="100"/>
        </p:scale>
        <p:origin x="-1920" y="-3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4" d="100"/>
          <a:sy n="114" d="100"/>
        </p:scale>
        <p:origin x="-3976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handoutMaster" Target="handoutMasters/handout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FF4598-5B58-49B2-9E8D-D8BD7D27CF27}" type="datetimeFigureOut">
              <a:rPr lang="en-US" smtClean="0"/>
              <a:pPr/>
              <a:t>10/1/14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D8007F-645B-4508-972D-09B93A6F7D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0575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7261CB-B478-48D1-A038-689B24DB15F4}" type="datetimeFigureOut">
              <a:rPr lang="en-US" smtClean="0"/>
              <a:pPr/>
              <a:t>10/1/14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3F7F74-8035-4756-8F95-506704FC2D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358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850F59-57B3-3246-A710-651FE289FD63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3884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Say pricing is more natural in many cases.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3F7F74-8035-4756-8F95-506704FC2D72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9452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Say why we are interested in this problem. Interesting itself. Also historical reason, this is the first </a:t>
            </a:r>
            <a:r>
              <a:rPr lang="en-US" baseline="0" dirty="0" err="1" smtClean="0"/>
              <a:t>multidimensioal</a:t>
            </a:r>
            <a:r>
              <a:rPr lang="en-US" baseline="0" dirty="0" smtClean="0"/>
              <a:t> problem </a:t>
            </a:r>
            <a:r>
              <a:rPr lang="en-US" baseline="0" dirty="0" err="1" smtClean="0"/>
              <a:t>cs</a:t>
            </a:r>
            <a:r>
              <a:rPr lang="en-US" baseline="0" dirty="0" smtClean="0"/>
              <a:t> considers. Has a nice idea that draws connection with Myerson’s auction.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 have shown you a long list of papers</a:t>
            </a:r>
            <a:r>
              <a:rPr lang="en-US" baseline="0" dirty="0" smtClean="0"/>
              <a:t>, but the message I really want to convey is 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850F59-57B3-3246-A710-651FE289FD63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3038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350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23627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Welfare, we see not much difference. VCG is a natural extension of </a:t>
            </a:r>
            <a:r>
              <a:rPr lang="en-US" dirty="0" err="1" smtClean="0"/>
              <a:t>Vickrey</a:t>
            </a:r>
            <a:r>
              <a:rPr lang="en-US" dirty="0" smtClean="0"/>
              <a:t>, only issue</a:t>
            </a:r>
            <a:r>
              <a:rPr lang="en-US" baseline="0" dirty="0" smtClean="0"/>
              <a:t> is the welfare maximization is no longer computational tractable. Of course same issue will arise here, but we will show the problem is much more serious here. In fact, I will show you cases where you only have a </a:t>
            </a:r>
            <a:r>
              <a:rPr lang="en-US" baseline="0" dirty="0" err="1" smtClean="0"/>
              <a:t>const</a:t>
            </a:r>
            <a:r>
              <a:rPr lang="en-US" baseline="0" dirty="0" smtClean="0"/>
              <a:t> # of items and a single bidder. So computation is not a problem, but the problem is still highly non-trivial.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850F59-57B3-3246-A710-651FE289FD6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3884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19400" y="1981200"/>
            <a:ext cx="5772833" cy="1617226"/>
          </a:xfrm>
        </p:spPr>
        <p:txBody>
          <a:bodyPr>
            <a:normAutofit/>
          </a:bodyPr>
          <a:lstStyle>
            <a:lvl1pPr algn="l">
              <a:defRPr lang="en-US" sz="2800" b="0" kern="120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19400" y="3610166"/>
            <a:ext cx="5029200" cy="762000"/>
          </a:xfrm>
        </p:spPr>
        <p:txBody>
          <a:bodyPr>
            <a:normAutofit/>
          </a:bodyPr>
          <a:lstStyle>
            <a:lvl1pPr marL="0" indent="0" algn="l">
              <a:buNone/>
              <a:defRPr lang="en-US" sz="2600" b="1" kern="1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5E6FA-6889-42C0-9BF6-AB2CFA070F97}" type="datetimeFigureOut">
              <a:rPr lang="en-US" smtClean="0"/>
              <a:pPr/>
              <a:t>10/1/14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FE73-4B92-4632-A7F5-4AA05E6BA569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7" name="Group 16"/>
          <p:cNvGrpSpPr/>
          <p:nvPr userDrawn="1"/>
        </p:nvGrpSpPr>
        <p:grpSpPr>
          <a:xfrm>
            <a:off x="963355" y="2086721"/>
            <a:ext cx="1669862" cy="1904445"/>
            <a:chOff x="1199353" y="1735245"/>
            <a:chExt cx="1669862" cy="1904445"/>
          </a:xfrm>
        </p:grpSpPr>
        <p:sp>
          <p:nvSpPr>
            <p:cNvPr id="18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tx1">
                <a:lumMod val="6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  <a:reflection blurRad="6350" stA="50000" endA="300" endPos="55500" dist="101600" dir="5400000" sy="-100000" algn="bl" rotWithShape="0"/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75000"/>
                <a:lumOff val="2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tx1">
                <a:lumMod val="8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reflection blurRad="6350" stA="50000" endA="300" endPos="55500" dist="101600" dir="5400000" sy="-100000" algn="bl" rotWithShape="0"/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401979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3400" y="201445"/>
            <a:ext cx="8001000" cy="762000"/>
          </a:xfrm>
        </p:spPr>
        <p:txBody>
          <a:bodyPr>
            <a:normAutofit/>
          </a:bodyPr>
          <a:lstStyle>
            <a:lvl1pPr algn="ctr">
              <a:defRPr sz="2800" b="0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8" name="Content Placeholder 2"/>
          <p:cNvSpPr>
            <a:spLocks noGrp="1"/>
          </p:cNvSpPr>
          <p:nvPr>
            <p:ph idx="1"/>
          </p:nvPr>
        </p:nvSpPr>
        <p:spPr>
          <a:xfrm>
            <a:off x="638635" y="1219200"/>
            <a:ext cx="8005715" cy="5257800"/>
          </a:xfrm>
        </p:spPr>
        <p:txBody>
          <a:bodyPr>
            <a:normAutofit/>
          </a:bodyPr>
          <a:lstStyle>
            <a:lvl1pPr marL="457200" indent="-457200">
              <a:lnSpc>
                <a:spcPct val="130000"/>
              </a:lnSpc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  <a:defRPr sz="2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 sz="2400">
                <a:solidFill>
                  <a:schemeClr val="bg1"/>
                </a:solidFill>
              </a:defRPr>
            </a:lvl2pPr>
            <a:lvl3pPr>
              <a:lnSpc>
                <a:spcPct val="130000"/>
              </a:lnSpc>
              <a:defRPr sz="2000">
                <a:solidFill>
                  <a:schemeClr val="bg1"/>
                </a:solidFill>
              </a:defRPr>
            </a:lvl3pPr>
            <a:lvl4pPr>
              <a:lnSpc>
                <a:spcPct val="130000"/>
              </a:lnSpc>
              <a:defRPr sz="1800">
                <a:solidFill>
                  <a:schemeClr val="bg1"/>
                </a:solidFill>
              </a:defRPr>
            </a:lvl4pPr>
            <a:lvl5pPr>
              <a:lnSpc>
                <a:spcPct val="130000"/>
              </a:lnSpc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866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3400" y="201445"/>
            <a:ext cx="8001000" cy="762000"/>
          </a:xfrm>
        </p:spPr>
        <p:txBody>
          <a:bodyPr>
            <a:normAutofit/>
          </a:bodyPr>
          <a:lstStyle>
            <a:lvl1pPr algn="ctr">
              <a:defRPr sz="2800" b="0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353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3400" y="201445"/>
            <a:ext cx="8001000" cy="762000"/>
          </a:xfrm>
        </p:spPr>
        <p:txBody>
          <a:bodyPr>
            <a:normAutofit/>
          </a:bodyPr>
          <a:lstStyle>
            <a:lvl1pPr algn="ctr">
              <a:defRPr sz="2800" b="1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 userDrawn="1"/>
        </p:nvGrpSpPr>
        <p:grpSpPr>
          <a:xfrm>
            <a:off x="290032" y="233563"/>
            <a:ext cx="753207" cy="765355"/>
            <a:chOff x="1683798" y="1735245"/>
            <a:chExt cx="1185417" cy="1205119"/>
          </a:xfrm>
        </p:grpSpPr>
        <p:sp>
          <p:nvSpPr>
            <p:cNvPr id="8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07001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B1D23-BD60-3B41-9E2B-72878C4F4C76}" type="datetimeFigureOut">
              <a:rPr lang="en-US" smtClean="0"/>
              <a:pPr/>
              <a:t>10/1/14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B59B1-C31B-434D-AF92-9E52CA7629B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963355" y="2086721"/>
            <a:ext cx="1669862" cy="1904445"/>
            <a:chOff x="1199353" y="1735245"/>
            <a:chExt cx="1669862" cy="1904445"/>
          </a:xfrm>
        </p:grpSpPr>
        <p:sp>
          <p:nvSpPr>
            <p:cNvPr id="21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Text Placeholder 2"/>
          <p:cNvSpPr>
            <a:spLocks noGrp="1"/>
          </p:cNvSpPr>
          <p:nvPr>
            <p:ph type="body" idx="1"/>
          </p:nvPr>
        </p:nvSpPr>
        <p:spPr>
          <a:xfrm>
            <a:off x="3048000" y="2667000"/>
            <a:ext cx="3200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0504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 userDrawn="1"/>
        </p:nvGrpSpPr>
        <p:grpSpPr>
          <a:xfrm>
            <a:off x="963355" y="2086721"/>
            <a:ext cx="1669862" cy="1904445"/>
            <a:chOff x="1199353" y="1735245"/>
            <a:chExt cx="1669862" cy="1904445"/>
          </a:xfrm>
        </p:grpSpPr>
        <p:sp>
          <p:nvSpPr>
            <p:cNvPr id="21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Text Placeholder 2"/>
          <p:cNvSpPr>
            <a:spLocks noGrp="1"/>
          </p:cNvSpPr>
          <p:nvPr>
            <p:ph type="body" idx="1"/>
          </p:nvPr>
        </p:nvSpPr>
        <p:spPr>
          <a:xfrm>
            <a:off x="3048000" y="2667000"/>
            <a:ext cx="3200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7317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>
            <a:grpSpLocks noChangeAspect="1"/>
          </p:cNvGrpSpPr>
          <p:nvPr userDrawn="1"/>
        </p:nvGrpSpPr>
        <p:grpSpPr>
          <a:xfrm>
            <a:off x="3810000" y="4038600"/>
            <a:ext cx="1335890" cy="1523556"/>
            <a:chOff x="1199353" y="1735245"/>
            <a:chExt cx="1669862" cy="1904445"/>
          </a:xfrm>
        </p:grpSpPr>
        <p:sp>
          <p:nvSpPr>
            <p:cNvPr id="21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Text Placeholder 2"/>
          <p:cNvSpPr>
            <a:spLocks noGrp="1"/>
          </p:cNvSpPr>
          <p:nvPr>
            <p:ph type="body" idx="1"/>
          </p:nvPr>
        </p:nvSpPr>
        <p:spPr>
          <a:xfrm>
            <a:off x="5486400" y="4237879"/>
            <a:ext cx="3200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46445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>
            <a:grpSpLocks noChangeAspect="1"/>
          </p:cNvGrpSpPr>
          <p:nvPr userDrawn="1"/>
        </p:nvGrpSpPr>
        <p:grpSpPr>
          <a:xfrm>
            <a:off x="3810000" y="4038600"/>
            <a:ext cx="1335890" cy="1523556"/>
            <a:chOff x="1199353" y="1735245"/>
            <a:chExt cx="1669862" cy="1904445"/>
          </a:xfrm>
        </p:grpSpPr>
        <p:sp>
          <p:nvSpPr>
            <p:cNvPr id="21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Text Placeholder 2"/>
          <p:cNvSpPr>
            <a:spLocks noGrp="1"/>
          </p:cNvSpPr>
          <p:nvPr>
            <p:ph type="body" idx="1"/>
          </p:nvPr>
        </p:nvSpPr>
        <p:spPr>
          <a:xfrm>
            <a:off x="5486400" y="4237879"/>
            <a:ext cx="3200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45136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8180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0137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4657725"/>
            <a:ext cx="5751512" cy="1362075"/>
          </a:xfrm>
        </p:spPr>
        <p:txBody>
          <a:bodyPr anchor="t">
            <a:normAutofit/>
          </a:bodyPr>
          <a:lstStyle>
            <a:lvl1pPr algn="l">
              <a:defRPr sz="3200" b="1" cap="all">
                <a:latin typeface="Arial Black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43200" y="2995613"/>
            <a:ext cx="5751512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5E6FA-6889-42C0-9BF6-AB2CFA070F97}" type="datetimeFigureOut">
              <a:rPr lang="en-US" smtClean="0"/>
              <a:pPr/>
              <a:t>10/1/14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FE73-4B92-4632-A7F5-4AA05E6BA569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661892" y="3716846"/>
            <a:ext cx="1669862" cy="1904445"/>
            <a:chOff x="1199353" y="1735245"/>
            <a:chExt cx="1669862" cy="1904445"/>
          </a:xfrm>
        </p:grpSpPr>
        <p:sp>
          <p:nvSpPr>
            <p:cNvPr id="8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345115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5_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19400" y="1981200"/>
            <a:ext cx="5772833" cy="1617226"/>
          </a:xfrm>
        </p:spPr>
        <p:txBody>
          <a:bodyPr>
            <a:normAutofit/>
          </a:bodyPr>
          <a:lstStyle>
            <a:lvl1pPr algn="l">
              <a:defRPr lang="en-US" sz="2800" b="0" kern="120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19400" y="3610166"/>
            <a:ext cx="5029200" cy="762000"/>
          </a:xfrm>
        </p:spPr>
        <p:txBody>
          <a:bodyPr>
            <a:normAutofit/>
          </a:bodyPr>
          <a:lstStyle>
            <a:lvl1pPr marL="0" indent="0" algn="l">
              <a:buNone/>
              <a:defRPr lang="en-US" sz="2600" b="1" kern="1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5E6FA-6889-42C0-9BF6-AB2CFA070F97}" type="datetimeFigureOut">
              <a:rPr lang="en-US" smtClean="0"/>
              <a:pPr/>
              <a:t>10/1/14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FE73-4B92-4632-A7F5-4AA05E6BA5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1979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8439" cy="8382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53000">
                <a:schemeClr val="tx1">
                  <a:lumMod val="50000"/>
                  <a:lumOff val="50000"/>
                </a:schemeClr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799" y="76200"/>
            <a:ext cx="7700639" cy="762000"/>
          </a:xfrm>
        </p:spPr>
        <p:txBody>
          <a:bodyPr>
            <a:normAutofit/>
          </a:bodyPr>
          <a:lstStyle>
            <a:lvl1pPr algn="l">
              <a:defRPr sz="2800" b="1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219200"/>
            <a:ext cx="7196550" cy="5334000"/>
          </a:xfrm>
        </p:spPr>
        <p:txBody>
          <a:bodyPr>
            <a:normAutofit/>
          </a:bodyPr>
          <a:lstStyle>
            <a:lvl1pPr marL="457200" indent="-457200">
              <a:lnSpc>
                <a:spcPct val="130000"/>
              </a:lnSpc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  <a:defRPr sz="24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3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3pPr>
            <a:lvl4pPr>
              <a:lnSpc>
                <a:spcPct val="13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4pPr>
            <a:lvl5pPr>
              <a:lnSpc>
                <a:spcPct val="13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 userDrawn="1"/>
        </p:nvGrpSpPr>
        <p:grpSpPr>
          <a:xfrm>
            <a:off x="8001000" y="228600"/>
            <a:ext cx="753207" cy="765355"/>
            <a:chOff x="1683798" y="1735245"/>
            <a:chExt cx="1185417" cy="1205119"/>
          </a:xfrm>
        </p:grpSpPr>
        <p:sp>
          <p:nvSpPr>
            <p:cNvPr id="9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809423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8439" cy="8382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53000">
                <a:schemeClr val="tx1">
                  <a:lumMod val="50000"/>
                  <a:lumOff val="50000"/>
                </a:schemeClr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799" y="76200"/>
            <a:ext cx="7700639" cy="762000"/>
          </a:xfrm>
        </p:spPr>
        <p:txBody>
          <a:bodyPr>
            <a:normAutofit/>
          </a:bodyPr>
          <a:lstStyle>
            <a:lvl1pPr algn="l">
              <a:defRPr sz="2800" b="1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635" y="1219200"/>
            <a:ext cx="8005715" cy="5105400"/>
          </a:xfrm>
        </p:spPr>
        <p:txBody>
          <a:bodyPr>
            <a:normAutofit/>
          </a:bodyPr>
          <a:lstStyle>
            <a:lvl1pPr marL="457200" indent="-457200">
              <a:lnSpc>
                <a:spcPct val="130000"/>
              </a:lnSpc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  <a:defRPr sz="24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3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3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3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 userDrawn="1"/>
        </p:nvGrpSpPr>
        <p:grpSpPr>
          <a:xfrm>
            <a:off x="290032" y="233563"/>
            <a:ext cx="753207" cy="765355"/>
            <a:chOff x="1683798" y="1735245"/>
            <a:chExt cx="1185417" cy="1205119"/>
          </a:xfrm>
        </p:grpSpPr>
        <p:sp>
          <p:nvSpPr>
            <p:cNvPr id="9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784068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-2" y="0"/>
            <a:ext cx="709085" cy="685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l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699" y="1981200"/>
            <a:ext cx="909685" cy="5486400"/>
          </a:xfrm>
        </p:spPr>
        <p:txBody>
          <a:bodyPr vert="eaVert">
            <a:normAutofit/>
          </a:bodyPr>
          <a:lstStyle>
            <a:lvl1pPr algn="l">
              <a:defRPr sz="2800" b="0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616240"/>
            <a:ext cx="7272750" cy="5860760"/>
          </a:xfrm>
        </p:spPr>
        <p:txBody>
          <a:bodyPr>
            <a:normAutofit/>
          </a:bodyPr>
          <a:lstStyle>
            <a:lvl1pPr marL="548640" indent="-548640">
              <a:lnSpc>
                <a:spcPct val="130000"/>
              </a:lnSpc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  <a:defRPr sz="24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3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3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3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 userDrawn="1"/>
        </p:nvGrpSpPr>
        <p:grpSpPr>
          <a:xfrm>
            <a:off x="130179" y="199319"/>
            <a:ext cx="753207" cy="765355"/>
            <a:chOff x="1683798" y="1735245"/>
            <a:chExt cx="1185417" cy="120511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9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990158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953000"/>
          </a:xfrm>
        </p:spPr>
        <p:txBody>
          <a:bodyPr>
            <a:normAutofit/>
          </a:bodyPr>
          <a:lstStyle>
            <a:lvl1pPr marL="457200" indent="-457200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20000"/>
              </a:lnSpc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8439" cy="8382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53000">
                <a:schemeClr val="tx1">
                  <a:lumMod val="50000"/>
                  <a:lumOff val="50000"/>
                </a:schemeClr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7800" y="76200"/>
            <a:ext cx="7315200" cy="762000"/>
          </a:xfrm>
        </p:spPr>
        <p:txBody>
          <a:bodyPr>
            <a:normAutofit/>
          </a:bodyPr>
          <a:lstStyle>
            <a:lvl1pPr algn="l">
              <a:defRPr sz="2800" b="1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0" name="Group 9"/>
          <p:cNvGrpSpPr>
            <a:grpSpLocks noChangeAspect="1"/>
          </p:cNvGrpSpPr>
          <p:nvPr userDrawn="1"/>
        </p:nvGrpSpPr>
        <p:grpSpPr>
          <a:xfrm>
            <a:off x="290032" y="233563"/>
            <a:ext cx="753207" cy="765355"/>
            <a:chOff x="1683798" y="1735245"/>
            <a:chExt cx="1185417" cy="1205119"/>
          </a:xfrm>
        </p:grpSpPr>
        <p:sp>
          <p:nvSpPr>
            <p:cNvPr id="11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Content Placeholder 2"/>
          <p:cNvSpPr>
            <a:spLocks noGrp="1"/>
          </p:cNvSpPr>
          <p:nvPr>
            <p:ph sz="half" idx="13"/>
          </p:nvPr>
        </p:nvSpPr>
        <p:spPr>
          <a:xfrm>
            <a:off x="4648200" y="1295400"/>
            <a:ext cx="4038600" cy="4953000"/>
          </a:xfrm>
        </p:spPr>
        <p:txBody>
          <a:bodyPr>
            <a:normAutofit/>
          </a:bodyPr>
          <a:lstStyle>
            <a:lvl1pPr marL="457200" indent="-457200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20000"/>
              </a:lnSpc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261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8439" cy="8382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53000">
                <a:schemeClr val="tx1">
                  <a:lumMod val="50000"/>
                  <a:lumOff val="50000"/>
                </a:schemeClr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grpSp>
        <p:nvGrpSpPr>
          <p:cNvPr id="8" name="Group 7"/>
          <p:cNvGrpSpPr>
            <a:grpSpLocks noChangeAspect="1"/>
          </p:cNvGrpSpPr>
          <p:nvPr userDrawn="1"/>
        </p:nvGrpSpPr>
        <p:grpSpPr>
          <a:xfrm>
            <a:off x="290032" y="233563"/>
            <a:ext cx="753207" cy="765355"/>
            <a:chOff x="1683798" y="1735245"/>
            <a:chExt cx="1185417" cy="1205119"/>
          </a:xfrm>
        </p:grpSpPr>
        <p:sp>
          <p:nvSpPr>
            <p:cNvPr id="9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447799" y="76200"/>
            <a:ext cx="7700639" cy="762000"/>
          </a:xfrm>
        </p:spPr>
        <p:txBody>
          <a:bodyPr>
            <a:normAutofit/>
          </a:bodyPr>
          <a:lstStyle>
            <a:lvl1pPr algn="l">
              <a:defRPr sz="2800" b="1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5009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0"/>
            <a:ext cx="4571999" cy="1200738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3000">
                <a:schemeClr val="tx1">
                  <a:lumMod val="50000"/>
                  <a:lumOff val="5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676399"/>
            <a:ext cx="4155850" cy="498475"/>
          </a:xfrm>
        </p:spPr>
        <p:txBody>
          <a:bodyPr anchor="b">
            <a:noAutofit/>
          </a:bodyPr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234658"/>
            <a:ext cx="4041775" cy="639762"/>
          </a:xfrm>
        </p:spPr>
        <p:txBody>
          <a:bodyPr anchor="b"/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3679501" cy="1001844"/>
          </a:xfrm>
        </p:spPr>
        <p:txBody>
          <a:bodyPr anchor="b">
            <a:noAutofit/>
          </a:bodyPr>
          <a:lstStyle>
            <a:lvl1pPr algn="l">
              <a:defRPr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1" name="Group 10"/>
          <p:cNvGrpSpPr>
            <a:grpSpLocks noChangeAspect="1"/>
          </p:cNvGrpSpPr>
          <p:nvPr userDrawn="1"/>
        </p:nvGrpSpPr>
        <p:grpSpPr>
          <a:xfrm>
            <a:off x="3707488" y="567643"/>
            <a:ext cx="753207" cy="765355"/>
            <a:chOff x="1683798" y="1735245"/>
            <a:chExt cx="1185417" cy="1205119"/>
          </a:xfrm>
        </p:grpSpPr>
        <p:sp>
          <p:nvSpPr>
            <p:cNvPr id="12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86001"/>
            <a:ext cx="4040188" cy="3962399"/>
          </a:xfrm>
        </p:spPr>
        <p:txBody>
          <a:bodyPr/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29" name="Content Placeholder 5"/>
          <p:cNvSpPr>
            <a:spLocks noGrp="1"/>
          </p:cNvSpPr>
          <p:nvPr>
            <p:ph sz="quarter" idx="4"/>
          </p:nvPr>
        </p:nvSpPr>
        <p:spPr>
          <a:xfrm>
            <a:off x="4800600" y="990600"/>
            <a:ext cx="4041775" cy="5264603"/>
          </a:xfrm>
        </p:spPr>
        <p:txBody>
          <a:bodyPr>
            <a:normAutofit/>
          </a:bodyPr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8223165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0"/>
            <a:ext cx="4800600" cy="11430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3000">
                <a:schemeClr val="tx1">
                  <a:lumMod val="50000"/>
                  <a:lumOff val="5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3276600" cy="990600"/>
          </a:xfrm>
        </p:spPr>
        <p:txBody>
          <a:bodyPr anchor="b">
            <a:noAutofit/>
          </a:bodyPr>
          <a:lstStyle>
            <a:lvl1pPr algn="l">
              <a:defRPr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0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600200"/>
            <a:ext cx="3429000" cy="533400"/>
          </a:xfrm>
        </p:spPr>
        <p:txBody>
          <a:bodyPr anchor="b">
            <a:noAutofit/>
          </a:bodyPr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53001" y="234658"/>
            <a:ext cx="3809999" cy="679742"/>
          </a:xfrm>
        </p:spPr>
        <p:txBody>
          <a:bodyPr anchor="b"/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6" name="Content Placeholder 3"/>
          <p:cNvSpPr>
            <a:spLocks noGrp="1"/>
          </p:cNvSpPr>
          <p:nvPr>
            <p:ph sz="half" idx="2"/>
          </p:nvPr>
        </p:nvSpPr>
        <p:spPr>
          <a:xfrm>
            <a:off x="1162232" y="2286001"/>
            <a:ext cx="3333568" cy="4240017"/>
          </a:xfrm>
        </p:spPr>
        <p:txBody>
          <a:bodyPr/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37" name="Content Placeholder 5"/>
          <p:cNvSpPr>
            <a:spLocks noGrp="1"/>
          </p:cNvSpPr>
          <p:nvPr>
            <p:ph sz="quarter" idx="4"/>
          </p:nvPr>
        </p:nvSpPr>
        <p:spPr>
          <a:xfrm>
            <a:off x="4953001" y="990600"/>
            <a:ext cx="3809999" cy="5593599"/>
          </a:xfrm>
        </p:spPr>
        <p:txBody>
          <a:bodyPr>
            <a:normAutofit/>
          </a:bodyPr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8223165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1" y="0"/>
            <a:ext cx="3855016" cy="1200738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tx1">
                  <a:lumMod val="50000"/>
                  <a:lumOff val="5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673" y="1676400"/>
            <a:ext cx="3864298" cy="498475"/>
          </a:xfrm>
        </p:spPr>
        <p:txBody>
          <a:bodyPr anchor="b">
            <a:noAutofit/>
          </a:bodyPr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8178" y="2286000"/>
            <a:ext cx="3750748" cy="4267199"/>
          </a:xfrm>
        </p:spPr>
        <p:txBody>
          <a:bodyPr/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43400" y="228600"/>
            <a:ext cx="4498975" cy="639762"/>
          </a:xfrm>
        </p:spPr>
        <p:txBody>
          <a:bodyPr anchor="b"/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43400" y="990600"/>
            <a:ext cx="4498975" cy="5562600"/>
          </a:xfrm>
        </p:spPr>
        <p:txBody>
          <a:bodyPr>
            <a:normAutofit/>
          </a:bodyPr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52401" y="76200"/>
            <a:ext cx="3108959" cy="1001844"/>
          </a:xfrm>
        </p:spPr>
        <p:txBody>
          <a:bodyPr anchor="b">
            <a:noAutofit/>
          </a:bodyPr>
          <a:lstStyle>
            <a:lvl1pPr algn="l">
              <a:defRPr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1" name="Group 10"/>
          <p:cNvGrpSpPr>
            <a:grpSpLocks noChangeAspect="1"/>
          </p:cNvGrpSpPr>
          <p:nvPr userDrawn="1"/>
        </p:nvGrpSpPr>
        <p:grpSpPr>
          <a:xfrm>
            <a:off x="3299006" y="609600"/>
            <a:ext cx="629920" cy="640080"/>
            <a:chOff x="1683798" y="1735245"/>
            <a:chExt cx="1185417" cy="1205119"/>
          </a:xfrm>
        </p:grpSpPr>
        <p:sp>
          <p:nvSpPr>
            <p:cNvPr id="12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696781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1" y="0"/>
            <a:ext cx="3855016" cy="1200738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tx1">
                  <a:lumMod val="50000"/>
                  <a:lumOff val="5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52401" y="76200"/>
            <a:ext cx="3108959" cy="1001844"/>
          </a:xfrm>
        </p:spPr>
        <p:txBody>
          <a:bodyPr anchor="b">
            <a:noAutofit/>
          </a:bodyPr>
          <a:lstStyle>
            <a:lvl1pPr algn="l">
              <a:defRPr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1" name="Group 10"/>
          <p:cNvGrpSpPr>
            <a:grpSpLocks noChangeAspect="1"/>
          </p:cNvGrpSpPr>
          <p:nvPr userDrawn="1"/>
        </p:nvGrpSpPr>
        <p:grpSpPr>
          <a:xfrm>
            <a:off x="3299006" y="609600"/>
            <a:ext cx="629920" cy="640080"/>
            <a:chOff x="1683798" y="1735245"/>
            <a:chExt cx="1185417" cy="1205119"/>
          </a:xfrm>
        </p:grpSpPr>
        <p:sp>
          <p:nvSpPr>
            <p:cNvPr id="12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641878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1" y="0"/>
            <a:ext cx="3855016" cy="1200738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tx1">
                  <a:lumMod val="50000"/>
                  <a:lumOff val="5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52401" y="76200"/>
            <a:ext cx="3108959" cy="1001844"/>
          </a:xfrm>
        </p:spPr>
        <p:txBody>
          <a:bodyPr anchor="b">
            <a:noAutofit/>
          </a:bodyPr>
          <a:lstStyle>
            <a:lvl1pPr algn="l">
              <a:defRPr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1" name="Group 10"/>
          <p:cNvGrpSpPr>
            <a:grpSpLocks noChangeAspect="1"/>
          </p:cNvGrpSpPr>
          <p:nvPr userDrawn="1"/>
        </p:nvGrpSpPr>
        <p:grpSpPr>
          <a:xfrm>
            <a:off x="3299006" y="609600"/>
            <a:ext cx="629920" cy="640080"/>
            <a:chOff x="1683798" y="1735245"/>
            <a:chExt cx="1185417" cy="1205119"/>
          </a:xfrm>
        </p:grpSpPr>
        <p:sp>
          <p:nvSpPr>
            <p:cNvPr id="12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C000"/>
                </a:solidFill>
              </a:endParaRPr>
            </a:p>
          </p:txBody>
        </p:sp>
        <p:sp>
          <p:nvSpPr>
            <p:cNvPr id="1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851339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7_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19400" y="1981200"/>
            <a:ext cx="5772833" cy="1617226"/>
          </a:xfrm>
        </p:spPr>
        <p:txBody>
          <a:bodyPr>
            <a:normAutofit/>
          </a:bodyPr>
          <a:lstStyle>
            <a:lvl1pPr algn="l">
              <a:defRPr lang="en-US" sz="2800" b="0" kern="120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19400" y="3610166"/>
            <a:ext cx="5029200" cy="762000"/>
          </a:xfrm>
        </p:spPr>
        <p:txBody>
          <a:bodyPr>
            <a:normAutofit/>
          </a:bodyPr>
          <a:lstStyle>
            <a:lvl1pPr marL="0" indent="0" algn="l">
              <a:buNone/>
              <a:defRPr lang="en-US" sz="2600" b="1" kern="1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5E6FA-6889-42C0-9BF6-AB2CFA070F97}" type="datetimeFigureOut">
              <a:rPr lang="en-US" smtClean="0"/>
              <a:pPr/>
              <a:t>10/1/14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FE73-4B92-4632-A7F5-4AA05E6BA5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016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 userDrawn="1"/>
        </p:nvSpPr>
        <p:spPr>
          <a:xfrm>
            <a:off x="4343400" y="0"/>
            <a:ext cx="48006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 userDrawn="1"/>
        </p:nvSpPr>
        <p:spPr>
          <a:xfrm>
            <a:off x="1" y="0"/>
            <a:ext cx="3855016" cy="1200738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tx1">
                  <a:lumMod val="50000"/>
                  <a:lumOff val="5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673" y="1676400"/>
            <a:ext cx="3864298" cy="498475"/>
          </a:xfrm>
        </p:spPr>
        <p:txBody>
          <a:bodyPr anchor="b">
            <a:noAutofit/>
          </a:bodyPr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8178" y="2286000"/>
            <a:ext cx="3750748" cy="4267199"/>
          </a:xfrm>
        </p:spPr>
        <p:txBody>
          <a:bodyPr/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43400" y="228600"/>
            <a:ext cx="4498975" cy="639762"/>
          </a:xfrm>
        </p:spPr>
        <p:txBody>
          <a:bodyPr anchor="b"/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43400" y="990600"/>
            <a:ext cx="4498975" cy="5562600"/>
          </a:xfrm>
        </p:spPr>
        <p:txBody>
          <a:bodyPr>
            <a:normAutofit/>
          </a:bodyPr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52401" y="76200"/>
            <a:ext cx="3108959" cy="1001844"/>
          </a:xfrm>
        </p:spPr>
        <p:txBody>
          <a:bodyPr anchor="b">
            <a:noAutofit/>
          </a:bodyPr>
          <a:lstStyle>
            <a:lvl1pPr algn="l">
              <a:defRPr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1" name="Group 10"/>
          <p:cNvGrpSpPr>
            <a:grpSpLocks noChangeAspect="1"/>
          </p:cNvGrpSpPr>
          <p:nvPr userDrawn="1"/>
        </p:nvGrpSpPr>
        <p:grpSpPr>
          <a:xfrm>
            <a:off x="3299006" y="609600"/>
            <a:ext cx="629920" cy="640080"/>
            <a:chOff x="1683798" y="1735245"/>
            <a:chExt cx="1185417" cy="1205119"/>
          </a:xfrm>
        </p:grpSpPr>
        <p:sp>
          <p:nvSpPr>
            <p:cNvPr id="12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711970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143000" y="288532"/>
            <a:ext cx="6374426" cy="574284"/>
          </a:xfrm>
        </p:spPr>
        <p:txBody>
          <a:bodyPr>
            <a:normAutofit/>
          </a:bodyPr>
          <a:lstStyle>
            <a:lvl1pPr algn="l">
              <a:defRPr sz="2800" b="1" cap="none" spc="0">
                <a:ln w="17780" cmpd="sng">
                  <a:noFill/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4" name="Group 13"/>
          <p:cNvGrpSpPr>
            <a:grpSpLocks noChangeAspect="1"/>
          </p:cNvGrpSpPr>
          <p:nvPr userDrawn="1"/>
        </p:nvGrpSpPr>
        <p:grpSpPr>
          <a:xfrm>
            <a:off x="260703" y="227466"/>
            <a:ext cx="682799" cy="694148"/>
            <a:chOff x="1683798" y="1735245"/>
            <a:chExt cx="1185417" cy="1205119"/>
          </a:xfrm>
        </p:grpSpPr>
        <p:sp>
          <p:nvSpPr>
            <p:cNvPr id="15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426866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10189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1802" y="136790"/>
            <a:ext cx="2293398" cy="1162050"/>
          </a:xfrm>
        </p:spPr>
        <p:txBody>
          <a:bodyPr anchor="b">
            <a:noAutofit/>
          </a:bodyPr>
          <a:lstStyle>
            <a:lvl1pPr algn="l">
              <a:defRPr sz="2000" b="1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273050"/>
            <a:ext cx="4800600" cy="5853113"/>
          </a:xfrm>
        </p:spPr>
        <p:txBody>
          <a:bodyPr>
            <a:normAutofit/>
          </a:bodyPr>
          <a:lstStyle>
            <a:lvl1pPr>
              <a:defRPr sz="2000">
                <a:latin typeface="Times New Roman" pitchFamily="18" charset="0"/>
                <a:cs typeface="Times New Roman" pitchFamily="18" charset="0"/>
              </a:defRPr>
            </a:lvl1pPr>
            <a:lvl2pPr>
              <a:defRPr sz="1800">
                <a:latin typeface="Times New Roman" pitchFamily="18" charset="0"/>
                <a:cs typeface="Times New Roman" pitchFamily="18" charset="0"/>
              </a:defRPr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057400"/>
            <a:ext cx="3124200" cy="4068763"/>
          </a:xfrm>
        </p:spPr>
        <p:txBody>
          <a:bodyPr/>
          <a:lstStyle>
            <a:lvl1pPr marL="0" indent="0">
              <a:buNone/>
              <a:defRPr sz="1400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grpSp>
        <p:nvGrpSpPr>
          <p:cNvPr id="17" name="Group 16"/>
          <p:cNvGrpSpPr>
            <a:grpSpLocks noChangeAspect="1"/>
          </p:cNvGrpSpPr>
          <p:nvPr userDrawn="1"/>
        </p:nvGrpSpPr>
        <p:grpSpPr>
          <a:xfrm>
            <a:off x="318984" y="495492"/>
            <a:ext cx="753207" cy="765355"/>
            <a:chOff x="1683798" y="1735245"/>
            <a:chExt cx="1185417" cy="1205119"/>
          </a:xfrm>
        </p:grpSpPr>
        <p:sp>
          <p:nvSpPr>
            <p:cNvPr id="18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266305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4796419"/>
            <a:ext cx="5486400" cy="566738"/>
          </a:xfrm>
        </p:spPr>
        <p:txBody>
          <a:bodyPr anchor="b"/>
          <a:lstStyle>
            <a:lvl1pPr algn="l">
              <a:defRPr sz="2000" b="1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33600" y="608594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33600" y="5363157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8" name="Group 7"/>
          <p:cNvGrpSpPr>
            <a:grpSpLocks noChangeAspect="1"/>
          </p:cNvGrpSpPr>
          <p:nvPr userDrawn="1"/>
        </p:nvGrpSpPr>
        <p:grpSpPr>
          <a:xfrm>
            <a:off x="558209" y="4580922"/>
            <a:ext cx="1335888" cy="1523556"/>
            <a:chOff x="1199353" y="1735245"/>
            <a:chExt cx="1669862" cy="1904445"/>
          </a:xfrm>
        </p:grpSpPr>
        <p:sp>
          <p:nvSpPr>
            <p:cNvPr id="9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5601086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33600" y="1143000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33600" y="5363157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grpSp>
        <p:nvGrpSpPr>
          <p:cNvPr id="8" name="Group 7"/>
          <p:cNvGrpSpPr>
            <a:grpSpLocks noChangeAspect="1"/>
          </p:cNvGrpSpPr>
          <p:nvPr userDrawn="1"/>
        </p:nvGrpSpPr>
        <p:grpSpPr>
          <a:xfrm>
            <a:off x="558209" y="4580922"/>
            <a:ext cx="1335888" cy="1523556"/>
            <a:chOff x="1199353" y="1735245"/>
            <a:chExt cx="1669862" cy="1904445"/>
          </a:xfrm>
        </p:grpSpPr>
        <p:sp>
          <p:nvSpPr>
            <p:cNvPr id="9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/>
          <p:cNvSpPr/>
          <p:nvPr userDrawn="1"/>
        </p:nvSpPr>
        <p:spPr>
          <a:xfrm>
            <a:off x="0" y="0"/>
            <a:ext cx="9148439" cy="8382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53000">
                <a:schemeClr val="tx1">
                  <a:lumMod val="50000"/>
                  <a:lumOff val="50000"/>
                </a:schemeClr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534400" cy="762000"/>
          </a:xfrm>
        </p:spPr>
        <p:txBody>
          <a:bodyPr>
            <a:normAutofit/>
          </a:bodyPr>
          <a:lstStyle>
            <a:lvl1pPr algn="ctr">
              <a:defRPr sz="2800" b="1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7771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 userDrawn="1"/>
        </p:nvGrpSpPr>
        <p:grpSpPr>
          <a:xfrm>
            <a:off x="963355" y="2086721"/>
            <a:ext cx="1669862" cy="1904445"/>
            <a:chOff x="1199353" y="1735245"/>
            <a:chExt cx="1669862" cy="1904445"/>
          </a:xfrm>
        </p:grpSpPr>
        <p:sp>
          <p:nvSpPr>
            <p:cNvPr id="21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Text Placeholder 2"/>
          <p:cNvSpPr>
            <a:spLocks noGrp="1"/>
          </p:cNvSpPr>
          <p:nvPr>
            <p:ph type="body" idx="1"/>
          </p:nvPr>
        </p:nvSpPr>
        <p:spPr>
          <a:xfrm>
            <a:off x="3048000" y="2667000"/>
            <a:ext cx="3200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48409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 Placeholder 2"/>
          <p:cNvSpPr>
            <a:spLocks noGrp="1"/>
          </p:cNvSpPr>
          <p:nvPr>
            <p:ph type="body" idx="1"/>
          </p:nvPr>
        </p:nvSpPr>
        <p:spPr>
          <a:xfrm>
            <a:off x="5105400" y="4237879"/>
            <a:ext cx="3581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3839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23839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>
            <a:grpSpLocks noChangeAspect="1"/>
          </p:cNvGrpSpPr>
          <p:nvPr userDrawn="1"/>
        </p:nvGrpSpPr>
        <p:grpSpPr>
          <a:xfrm>
            <a:off x="3505200" y="4038600"/>
            <a:ext cx="1335890" cy="1523556"/>
            <a:chOff x="1199353" y="1735245"/>
            <a:chExt cx="1669862" cy="1904445"/>
          </a:xfrm>
        </p:grpSpPr>
        <p:sp>
          <p:nvSpPr>
            <p:cNvPr id="20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7" name="Text Placeholder 2"/>
          <p:cNvSpPr>
            <a:spLocks noGrp="1"/>
          </p:cNvSpPr>
          <p:nvPr>
            <p:ph type="body" idx="1"/>
          </p:nvPr>
        </p:nvSpPr>
        <p:spPr>
          <a:xfrm>
            <a:off x="5105400" y="4237879"/>
            <a:ext cx="3581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57013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 userDrawn="1"/>
        </p:nvGrpSpPr>
        <p:grpSpPr>
          <a:xfrm>
            <a:off x="2944555" y="3492037"/>
            <a:ext cx="1669862" cy="1904445"/>
            <a:chOff x="1199353" y="1735245"/>
            <a:chExt cx="1669862" cy="1904445"/>
          </a:xfrm>
        </p:grpSpPr>
        <p:sp>
          <p:nvSpPr>
            <p:cNvPr id="21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Text Placeholder 2"/>
          <p:cNvSpPr>
            <a:spLocks noGrp="1"/>
          </p:cNvSpPr>
          <p:nvPr>
            <p:ph type="body" idx="1"/>
          </p:nvPr>
        </p:nvSpPr>
        <p:spPr>
          <a:xfrm>
            <a:off x="5029200" y="4072316"/>
            <a:ext cx="3200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37" name="Group 36"/>
          <p:cNvGrpSpPr>
            <a:grpSpLocks/>
          </p:cNvGrpSpPr>
          <p:nvPr userDrawn="1"/>
        </p:nvGrpSpPr>
        <p:grpSpPr>
          <a:xfrm rot="5400000">
            <a:off x="5445588" y="3165012"/>
            <a:ext cx="6863424" cy="533400"/>
            <a:chOff x="0" y="6675120"/>
            <a:chExt cx="9144000" cy="182880"/>
          </a:xfrm>
          <a:solidFill>
            <a:schemeClr val="bg1">
              <a:lumMod val="65000"/>
            </a:schemeClr>
          </a:solidFill>
        </p:grpSpPr>
        <p:sp>
          <p:nvSpPr>
            <p:cNvPr id="38" name="Rectangle 37"/>
            <p:cNvSpPr/>
            <p:nvPr userDrawn="1"/>
          </p:nvSpPr>
          <p:spPr>
            <a:xfrm>
              <a:off x="0" y="6675120"/>
              <a:ext cx="1920240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ts val="12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rPr>
                <a:t>[1] Broader</a:t>
              </a:r>
              <a:r>
                <a:rPr lang="en-US" sz="1200" b="1" baseline="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rPr>
                <a:t> View</a:t>
              </a:r>
              <a:endParaRPr 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" name="Rectangle 38"/>
            <p:cNvSpPr/>
            <p:nvPr userDrawn="1"/>
          </p:nvSpPr>
          <p:spPr>
            <a:xfrm>
              <a:off x="1981200" y="6675120"/>
              <a:ext cx="2560320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ctr" fontAlgn="auto">
                <a:lnSpc>
                  <a:spcPts val="12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sz="12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rPr>
                <a:t>[2]  Multi-Dimensional Auction</a:t>
              </a:r>
              <a:endPara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Rectangle 39"/>
            <p:cNvSpPr/>
            <p:nvPr userDrawn="1"/>
          </p:nvSpPr>
          <p:spPr>
            <a:xfrm>
              <a:off x="4617720" y="6675120"/>
              <a:ext cx="2267712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indent="0" algn="ctr" defTabSz="914400" rtl="0" eaLnBrk="1" fontAlgn="auto" latinLnBrk="0" hangingPunct="1">
                <a:lnSpc>
                  <a:spcPts val="12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Arial" pitchFamily="34" charset="0"/>
                  <a:cs typeface="Arial" pitchFamily="34" charset="0"/>
                </a:rPr>
                <a:t>[3] Price</a:t>
              </a:r>
              <a:r>
                <a:rPr lang="en-US" sz="1200" b="1" baseline="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Arial" pitchFamily="34" charset="0"/>
                  <a:cs typeface="Arial" pitchFamily="34" charset="0"/>
                </a:rPr>
                <a:t> Case</a:t>
              </a:r>
              <a:endParaRPr 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Rectangle 40"/>
            <p:cNvSpPr/>
            <p:nvPr userDrawn="1"/>
          </p:nvSpPr>
          <p:spPr>
            <a:xfrm>
              <a:off x="6949440" y="6675120"/>
              <a:ext cx="2194560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indent="0" algn="ctr" defTabSz="914400" rtl="0" eaLnBrk="1" fontAlgn="auto" latinLnBrk="0" hangingPunct="1">
                <a:lnSpc>
                  <a:spcPts val="12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Arial" pitchFamily="34" charset="0"/>
                  <a:cs typeface="Arial" pitchFamily="34" charset="0"/>
                </a:rPr>
                <a:t>[4] Others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71479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3400" y="201445"/>
            <a:ext cx="8001000" cy="762000"/>
          </a:xfrm>
        </p:spPr>
        <p:txBody>
          <a:bodyPr>
            <a:normAutofit/>
          </a:bodyPr>
          <a:lstStyle>
            <a:lvl1pPr algn="ctr">
              <a:defRPr sz="2800" b="0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8" name="Content Placeholder 2"/>
          <p:cNvSpPr>
            <a:spLocks noGrp="1"/>
          </p:cNvSpPr>
          <p:nvPr>
            <p:ph idx="1"/>
          </p:nvPr>
        </p:nvSpPr>
        <p:spPr>
          <a:xfrm>
            <a:off x="638635" y="1219200"/>
            <a:ext cx="8005715" cy="5257800"/>
          </a:xfrm>
        </p:spPr>
        <p:txBody>
          <a:bodyPr>
            <a:normAutofit/>
          </a:bodyPr>
          <a:lstStyle>
            <a:lvl1pPr marL="457200" indent="-457200">
              <a:lnSpc>
                <a:spcPct val="130000"/>
              </a:lnSpc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  <a:defRPr sz="2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 sz="2400">
                <a:solidFill>
                  <a:schemeClr val="bg1"/>
                </a:solidFill>
              </a:defRPr>
            </a:lvl2pPr>
            <a:lvl3pPr>
              <a:lnSpc>
                <a:spcPct val="130000"/>
              </a:lnSpc>
              <a:defRPr sz="2000">
                <a:solidFill>
                  <a:schemeClr val="bg1"/>
                </a:solidFill>
              </a:defRPr>
            </a:lvl3pPr>
            <a:lvl4pPr>
              <a:lnSpc>
                <a:spcPct val="130000"/>
              </a:lnSpc>
              <a:defRPr sz="1800">
                <a:solidFill>
                  <a:schemeClr val="bg1"/>
                </a:solidFill>
              </a:defRPr>
            </a:lvl4pPr>
            <a:lvl5pPr>
              <a:lnSpc>
                <a:spcPct val="130000"/>
              </a:lnSpc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866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0" Type="http://schemas.openxmlformats.org/officeDocument/2006/relationships/slideLayout" Target="../slideLayouts/slideLayout20.xml"/><Relationship Id="rId21" Type="http://schemas.openxmlformats.org/officeDocument/2006/relationships/slideLayout" Target="../slideLayouts/slideLayout21.xml"/><Relationship Id="rId22" Type="http://schemas.openxmlformats.org/officeDocument/2006/relationships/slideLayout" Target="../slideLayouts/slideLayout22.xml"/><Relationship Id="rId23" Type="http://schemas.openxmlformats.org/officeDocument/2006/relationships/slideLayout" Target="../slideLayouts/slideLayout23.xml"/><Relationship Id="rId24" Type="http://schemas.openxmlformats.org/officeDocument/2006/relationships/slideLayout" Target="../slideLayouts/slideLayout24.xml"/><Relationship Id="rId25" Type="http://schemas.openxmlformats.org/officeDocument/2006/relationships/slideLayout" Target="../slideLayouts/slideLayout25.xml"/><Relationship Id="rId26" Type="http://schemas.openxmlformats.org/officeDocument/2006/relationships/slideLayout" Target="../slideLayouts/slideLayout26.xml"/><Relationship Id="rId27" Type="http://schemas.openxmlformats.org/officeDocument/2006/relationships/slideLayout" Target="../slideLayouts/slideLayout27.xml"/><Relationship Id="rId28" Type="http://schemas.openxmlformats.org/officeDocument/2006/relationships/slideLayout" Target="../slideLayouts/slideLayout28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30" Type="http://schemas.openxmlformats.org/officeDocument/2006/relationships/slideLayout" Target="../slideLayouts/slideLayout30.xml"/><Relationship Id="rId31" Type="http://schemas.openxmlformats.org/officeDocument/2006/relationships/slideLayout" Target="../slideLayouts/slideLayout31.xml"/><Relationship Id="rId32" Type="http://schemas.openxmlformats.org/officeDocument/2006/relationships/slideLayout" Target="../slideLayouts/slideLayout32.xml"/><Relationship Id="rId9" Type="http://schemas.openxmlformats.org/officeDocument/2006/relationships/slideLayout" Target="../slideLayouts/slideLayout9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33" Type="http://schemas.openxmlformats.org/officeDocument/2006/relationships/slideLayout" Target="../slideLayouts/slideLayout33.xml"/><Relationship Id="rId34" Type="http://schemas.openxmlformats.org/officeDocument/2006/relationships/slideLayout" Target="../slideLayouts/slideLayout34.xml"/><Relationship Id="rId35" Type="http://schemas.openxmlformats.org/officeDocument/2006/relationships/slideLayout" Target="../slideLayouts/slideLayout35.xml"/><Relationship Id="rId36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5059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5E6FA-6889-42C0-9BF6-AB2CFA070F97}" type="datetimeFigureOut">
              <a:rPr lang="en-US" smtClean="0"/>
              <a:pPr/>
              <a:t>10/1/14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EFE73-4B92-4632-A7F5-4AA05E6BA5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362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3" r:id="rId2"/>
    <p:sldLayoutId id="2147483687" r:id="rId3"/>
    <p:sldLayoutId id="2147483661" r:id="rId4"/>
    <p:sldLayoutId id="2147483663" r:id="rId5"/>
    <p:sldLayoutId id="2147483684" r:id="rId6"/>
    <p:sldLayoutId id="2147483681" r:id="rId7"/>
    <p:sldLayoutId id="2147483679" r:id="rId8"/>
    <p:sldLayoutId id="2147483669" r:id="rId9"/>
    <p:sldLayoutId id="2147483682" r:id="rId10"/>
    <p:sldLayoutId id="2147483672" r:id="rId11"/>
    <p:sldLayoutId id="2147483671" r:id="rId12"/>
    <p:sldLayoutId id="2147483660" r:id="rId13"/>
    <p:sldLayoutId id="2147483670" r:id="rId14"/>
    <p:sldLayoutId id="2147483668" r:id="rId15"/>
    <p:sldLayoutId id="2147483680" r:id="rId16"/>
    <p:sldLayoutId id="2147483674" r:id="rId17"/>
    <p:sldLayoutId id="2147483675" r:id="rId18"/>
    <p:sldLayoutId id="2147483651" r:id="rId19"/>
    <p:sldLayoutId id="2147483650" r:id="rId20"/>
    <p:sldLayoutId id="2147483676" r:id="rId21"/>
    <p:sldLayoutId id="2147483664" r:id="rId22"/>
    <p:sldLayoutId id="2147483652" r:id="rId23"/>
    <p:sldLayoutId id="2147483654" r:id="rId24"/>
    <p:sldLayoutId id="2147483653" r:id="rId25"/>
    <p:sldLayoutId id="2147483688" r:id="rId26"/>
    <p:sldLayoutId id="2147483677" r:id="rId27"/>
    <p:sldLayoutId id="2147483685" r:id="rId28"/>
    <p:sldLayoutId id="2147483686" r:id="rId29"/>
    <p:sldLayoutId id="2147483678" r:id="rId30"/>
    <p:sldLayoutId id="2147483662" r:id="rId31"/>
    <p:sldLayoutId id="2147483655" r:id="rId32"/>
    <p:sldLayoutId id="2147483656" r:id="rId33"/>
    <p:sldLayoutId id="2147483657" r:id="rId34"/>
    <p:sldLayoutId id="2147483673" r:id="rId35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microsoft.com/office/2007/relationships/hdphoto" Target="../media/hdphoto1.wdp"/><Relationship Id="rId6" Type="http://schemas.openxmlformats.org/officeDocument/2006/relationships/image" Target="../media/image7.jpeg"/><Relationship Id="rId7" Type="http://schemas.openxmlformats.org/officeDocument/2006/relationships/image" Target="../media/image8.png"/><Relationship Id="rId8" Type="http://schemas.microsoft.com/office/2007/relationships/hdphoto" Target="../media/hdphoto2.wdp"/><Relationship Id="rId9" Type="http://schemas.openxmlformats.org/officeDocument/2006/relationships/image" Target="../media/image9.emf"/><Relationship Id="rId10" Type="http://schemas.openxmlformats.org/officeDocument/2006/relationships/image" Target="../media/image10.emf"/><Relationship Id="rId11" Type="http://schemas.openxmlformats.org/officeDocument/2006/relationships/image" Target="../media/image11.emf"/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microsoft.com/office/2007/relationships/hdphoto" Target="../media/hdphoto1.wdp"/><Relationship Id="rId6" Type="http://schemas.openxmlformats.org/officeDocument/2006/relationships/image" Target="../media/image7.jpeg"/><Relationship Id="rId7" Type="http://schemas.openxmlformats.org/officeDocument/2006/relationships/image" Target="../media/image8.png"/><Relationship Id="rId8" Type="http://schemas.microsoft.com/office/2007/relationships/hdphoto" Target="../media/hdphoto2.wdp"/><Relationship Id="rId9" Type="http://schemas.openxmlformats.org/officeDocument/2006/relationships/image" Target="../media/image12.jpeg"/><Relationship Id="rId10" Type="http://schemas.openxmlformats.org/officeDocument/2006/relationships/image" Target="../media/image13.png"/><Relationship Id="rId11" Type="http://schemas.openxmlformats.org/officeDocument/2006/relationships/image" Target="../media/image14.png"/><Relationship Id="rId1" Type="http://schemas.openxmlformats.org/officeDocument/2006/relationships/slideLayout" Target="../slideLayouts/slideLayout30.xml"/><Relationship Id="rId2" Type="http://schemas.openxmlformats.org/officeDocument/2006/relationships/notesSlide" Target="../notesSlides/notesSlide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95600" y="2209800"/>
            <a:ext cx="6248400" cy="14097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COMP/MATH 553 Algorithmic Game Theory</a:t>
            </a:r>
            <a:br>
              <a:rPr lang="en-US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Lecture 9: Revenue Maximization in Multi-Dimensional Settings</a:t>
            </a:r>
            <a:endParaRPr lang="en-US" dirty="0">
              <a:ln>
                <a:noFill/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5" name="Group 16"/>
          <p:cNvGrpSpPr/>
          <p:nvPr/>
        </p:nvGrpSpPr>
        <p:grpSpPr>
          <a:xfrm>
            <a:off x="963355" y="2086721"/>
            <a:ext cx="1669862" cy="1904445"/>
            <a:chOff x="1199353" y="1735245"/>
            <a:chExt cx="1669862" cy="190444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6" name="矩形 12"/>
            <p:cNvSpPr/>
            <p:nvPr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95000"/>
                <a:lumOff val="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矩形 9"/>
            <p:cNvSpPr/>
            <p:nvPr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7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  <a:reflection blurRad="6350" stA="50000" endA="300" endPos="55500" dist="101600" dir="5400000" sy="-100000" algn="bl" rotWithShape="0"/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矩形 10"/>
            <p:cNvSpPr/>
            <p:nvPr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矩形 11"/>
            <p:cNvSpPr/>
            <p:nvPr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矩形 13"/>
            <p:cNvSpPr/>
            <p:nvPr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tx1">
                <a:lumMod val="50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14"/>
            <p:cNvSpPr/>
            <p:nvPr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  <a:lumOff val="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reflection blurRad="6350" stA="50000" endA="300" endPos="55500" dist="101600" dir="5400000" sy="-100000" algn="bl" rotWithShape="0"/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矩形 9"/>
            <p:cNvSpPr/>
            <p:nvPr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bg1">
                <a:lumMod val="75000"/>
                <a:lumOff val="2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1219200" y="5638800"/>
            <a:ext cx="14609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US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Times New Roman"/>
              </a:rPr>
              <a:t>Yang</a:t>
            </a:r>
            <a:r>
              <a:rPr lang="zh-CN" altLang="en-US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Times New Roman"/>
              </a:rPr>
              <a:t> </a:t>
            </a:r>
            <a:r>
              <a:rPr lang="en-US" altLang="zh-CN" sz="2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Times New Roman"/>
              </a:rPr>
              <a:t>Cai</a:t>
            </a:r>
            <a:endParaRPr lang="en-US" sz="28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Times New Roman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124200" y="4191000"/>
            <a:ext cx="17064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smtClean="0">
                <a:solidFill>
                  <a:schemeClr val="bg1"/>
                </a:solidFill>
                <a:latin typeface="Apple Symbols"/>
                <a:cs typeface="Apple Symbols"/>
              </a:rPr>
              <a:t>Oct 01,</a:t>
            </a:r>
            <a:r>
              <a:rPr lang="zh-CN" altLang="en-US" sz="2400" dirty="0" smtClean="0">
                <a:solidFill>
                  <a:schemeClr val="bg1"/>
                </a:solidFill>
                <a:latin typeface="Apple Symbols"/>
                <a:cs typeface="Apple Symbols"/>
              </a:rPr>
              <a:t> </a:t>
            </a:r>
            <a:r>
              <a:rPr lang="en-US" altLang="zh-CN" sz="2400" dirty="0" smtClean="0">
                <a:solidFill>
                  <a:schemeClr val="bg1"/>
                </a:solidFill>
                <a:latin typeface="Apple Symbols"/>
                <a:cs typeface="Apple Symbols"/>
              </a:rPr>
              <a:t>2014</a:t>
            </a:r>
            <a:endParaRPr lang="en-US" sz="2400" dirty="0">
              <a:solidFill>
                <a:schemeClr val="bg1"/>
              </a:solidFill>
              <a:latin typeface="Apple Symbols"/>
              <a:cs typeface="Apple Symbols"/>
            </a:endParaRPr>
          </a:p>
        </p:txBody>
      </p:sp>
    </p:spTree>
    <p:extLst>
      <p:ext uri="{BB962C8B-B14F-4D97-AF65-F5344CB8AC3E}">
        <p14:creationId xmlns:p14="http://schemas.microsoft.com/office/powerpoint/2010/main" val="42528045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>
          <a:xfrm>
            <a:off x="990600" y="76200"/>
            <a:ext cx="7700639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Example 2: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228600" y="685800"/>
            <a:ext cx="8686800" cy="5732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sz="1600" dirty="0" smtClean="0">
                <a:latin typeface="Times New Roman"/>
                <a:cs typeface="Times New Roman"/>
              </a:rPr>
              <a:t> </a:t>
            </a:r>
            <a:endParaRPr lang="en-US" sz="2000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000" dirty="0" smtClean="0">
                <a:latin typeface="Times New Roman"/>
                <a:cs typeface="Times New Roman"/>
              </a:rPr>
              <a:t>Change </a:t>
            </a:r>
            <a:r>
              <a:rPr lang="en-US" sz="2000" b="1" i="1" dirty="0" smtClean="0">
                <a:latin typeface="Times New Roman"/>
                <a:cs typeface="Times New Roman"/>
              </a:rPr>
              <a:t>F</a:t>
            </a:r>
            <a:r>
              <a:rPr lang="en-US" sz="2000" dirty="0" smtClean="0">
                <a:latin typeface="Times New Roman"/>
                <a:cs typeface="Times New Roman"/>
              </a:rPr>
              <a:t> to be U{0,1,2}.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sz="2000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000" dirty="0" smtClean="0">
                <a:latin typeface="Times New Roman"/>
                <a:cs typeface="Times New Roman"/>
              </a:rPr>
              <a:t>Selling the items separately gives $4/3.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sz="2000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000" dirty="0" smtClean="0">
                <a:latin typeface="Times New Roman"/>
                <a:cs typeface="Times New Roman"/>
              </a:rPr>
              <a:t>The best way to sell the Grand bundle is set it at price $2, this again gives $4/3.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sz="2000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000" dirty="0" smtClean="0">
                <a:latin typeface="Times New Roman"/>
                <a:cs typeface="Times New Roman"/>
              </a:rPr>
              <a:t>Any other way to sell the items? 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sz="2000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000" dirty="0" smtClean="0">
                <a:latin typeface="Times New Roman"/>
                <a:cs typeface="Times New Roman"/>
              </a:rPr>
              <a:t>Consider the following menu. The bidder picks the best for her.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sz="2000" dirty="0" smtClean="0">
                <a:latin typeface="Times New Roman"/>
                <a:cs typeface="Times New Roman"/>
              </a:rPr>
              <a:t>Buy </a:t>
            </a:r>
            <a:r>
              <a:rPr lang="en-US" sz="2000" dirty="0" smtClean="0">
                <a:latin typeface="Times New Roman"/>
                <a:cs typeface="Times New Roman"/>
              </a:rPr>
              <a:t>either of the two items for </a:t>
            </a:r>
            <a:r>
              <a:rPr lang="en-US" sz="2000" dirty="0" smtClean="0">
                <a:latin typeface="Times New Roman"/>
                <a:cs typeface="Times New Roman"/>
              </a:rPr>
              <a:t>$</a:t>
            </a:r>
            <a:r>
              <a:rPr lang="en-US" sz="2000" dirty="0" smtClean="0">
                <a:latin typeface="Times New Roman"/>
                <a:cs typeface="Times New Roman"/>
              </a:rPr>
              <a:t>2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sz="2000" dirty="0">
                <a:latin typeface="Times New Roman"/>
                <a:cs typeface="Times New Roman"/>
              </a:rPr>
              <a:t>B</a:t>
            </a:r>
            <a:r>
              <a:rPr lang="en-US" sz="2000" dirty="0" smtClean="0">
                <a:latin typeface="Times New Roman"/>
                <a:cs typeface="Times New Roman"/>
              </a:rPr>
              <a:t>uy </a:t>
            </a:r>
            <a:r>
              <a:rPr lang="en-US" sz="2000" dirty="0" smtClean="0">
                <a:latin typeface="Times New Roman"/>
                <a:cs typeface="Times New Roman"/>
              </a:rPr>
              <a:t>both </a:t>
            </a:r>
            <a:r>
              <a:rPr lang="en-US" sz="2000" dirty="0" smtClean="0">
                <a:latin typeface="Times New Roman"/>
                <a:cs typeface="Times New Roman"/>
              </a:rPr>
              <a:t>for </a:t>
            </a:r>
            <a:r>
              <a:rPr lang="en-US" sz="2000" dirty="0" smtClean="0">
                <a:latin typeface="Times New Roman"/>
                <a:cs typeface="Times New Roman"/>
              </a:rPr>
              <a:t>$</a:t>
            </a:r>
            <a:r>
              <a:rPr lang="en-US" sz="2000" dirty="0" smtClean="0">
                <a:latin typeface="Times New Roman"/>
                <a:cs typeface="Times New Roman"/>
              </a:rPr>
              <a:t>3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sz="2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22939285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>
          <a:xfrm>
            <a:off x="990600" y="76200"/>
            <a:ext cx="7700639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Example 2: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228600" y="685800"/>
            <a:ext cx="8686800" cy="3947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sz="1600" dirty="0" smtClean="0">
                <a:latin typeface="Times New Roman"/>
                <a:cs typeface="Times New Roman"/>
              </a:rPr>
              <a:t> </a:t>
            </a:r>
            <a:endParaRPr lang="en-US" sz="2000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000" dirty="0" smtClean="0">
                <a:latin typeface="Times New Roman"/>
                <a:cs typeface="Times New Roman"/>
              </a:rPr>
              <a:t>Bidder’s choice: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sz="2000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sz="2000" dirty="0" smtClean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sz="2000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sz="2000" dirty="0" smtClean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sz="2000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000" dirty="0" smtClean="0">
                <a:latin typeface="Times New Roman"/>
                <a:cs typeface="Times New Roman"/>
              </a:rPr>
              <a:t>Expected Revenue = 3 × 3/9 + 2 × 2/9 =</a:t>
            </a:r>
            <a:r>
              <a:rPr lang="en-US" sz="2000" dirty="0" smtClean="0">
                <a:solidFill>
                  <a:srgbClr val="008000"/>
                </a:solidFill>
                <a:latin typeface="Times New Roman"/>
                <a:cs typeface="Times New Roman"/>
              </a:rPr>
              <a:t>13/9</a:t>
            </a:r>
            <a:r>
              <a:rPr lang="en-US" sz="2000" dirty="0" smtClean="0">
                <a:latin typeface="Times New Roman"/>
                <a:cs typeface="Times New Roman"/>
              </a:rPr>
              <a:t> &gt; </a:t>
            </a:r>
            <a:r>
              <a:rPr lang="en-US" sz="2000" dirty="0" smtClean="0">
                <a:solidFill>
                  <a:srgbClr val="FF6600"/>
                </a:solidFill>
                <a:latin typeface="Times New Roman"/>
                <a:cs typeface="Times New Roman"/>
              </a:rPr>
              <a:t>4/3!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sz="2000" dirty="0">
              <a:latin typeface="Times New Roman"/>
              <a:cs typeface="Times New Roman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3197472"/>
              </p:ext>
            </p:extLst>
          </p:nvPr>
        </p:nvGraphicFramePr>
        <p:xfrm>
          <a:off x="1295400" y="1600200"/>
          <a:ext cx="6096000" cy="1483360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i="1" dirty="0" smtClean="0"/>
                        <a:t>v</a:t>
                      </a:r>
                      <a:r>
                        <a:rPr lang="en-US" i="1" baseline="-25000" dirty="0" smtClean="0"/>
                        <a:t>1</a:t>
                      </a:r>
                      <a:r>
                        <a:rPr lang="en-US" i="1" baseline="0" dirty="0" smtClean="0"/>
                        <a:t>\v</a:t>
                      </a:r>
                      <a:r>
                        <a:rPr lang="en-US" i="1" baseline="-25000" dirty="0" smtClean="0"/>
                        <a:t>2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FFFF"/>
                          </a:solidFill>
                        </a:rPr>
                        <a:t>1</a:t>
                      </a:r>
                      <a:endParaRPr lang="en-US" b="1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FFFF"/>
                          </a:solidFill>
                        </a:rPr>
                        <a:t>2</a:t>
                      </a:r>
                      <a:endParaRPr lang="en-US" b="1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7567611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>
          <a:xfrm>
            <a:off x="990600" y="76200"/>
            <a:ext cx="7700639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Example 3: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228600" y="685800"/>
            <a:ext cx="8686800" cy="64715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sz="1600" dirty="0" smtClean="0">
                <a:latin typeface="Times New Roman"/>
                <a:cs typeface="Times New Roman"/>
              </a:rPr>
              <a:t> </a:t>
            </a:r>
            <a:endParaRPr lang="en-US" sz="2000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000" dirty="0" smtClean="0">
                <a:latin typeface="Times New Roman"/>
                <a:cs typeface="Times New Roman"/>
              </a:rPr>
              <a:t>Change </a:t>
            </a:r>
            <a:r>
              <a:rPr lang="en-US" sz="2000" b="1" i="1" dirty="0" smtClean="0">
                <a:latin typeface="Times New Roman"/>
                <a:cs typeface="Times New Roman"/>
              </a:rPr>
              <a:t>F</a:t>
            </a:r>
            <a:r>
              <a:rPr lang="en-US" sz="2000" b="1" i="1" baseline="-25000" dirty="0" smtClean="0">
                <a:latin typeface="Times New Roman"/>
                <a:cs typeface="Times New Roman"/>
              </a:rPr>
              <a:t>1</a:t>
            </a:r>
            <a:r>
              <a:rPr lang="en-US" sz="2000" dirty="0" smtClean="0">
                <a:latin typeface="Times New Roman"/>
                <a:cs typeface="Times New Roman"/>
              </a:rPr>
              <a:t> to be U{1,2}, </a:t>
            </a:r>
            <a:r>
              <a:rPr lang="en-US" sz="2000" b="1" i="1" dirty="0" smtClean="0">
                <a:latin typeface="Times New Roman"/>
                <a:cs typeface="Times New Roman"/>
              </a:rPr>
              <a:t>F</a:t>
            </a:r>
            <a:r>
              <a:rPr lang="en-US" sz="2000" b="1" i="1" baseline="-25000" dirty="0" smtClean="0">
                <a:latin typeface="Times New Roman"/>
                <a:cs typeface="Times New Roman"/>
              </a:rPr>
              <a:t>2</a:t>
            </a:r>
            <a:r>
              <a:rPr lang="en-US" sz="2000" dirty="0" smtClean="0">
                <a:latin typeface="Times New Roman"/>
                <a:cs typeface="Times New Roman"/>
              </a:rPr>
              <a:t> to be U{1,3}.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sz="2000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000" dirty="0" smtClean="0">
                <a:latin typeface="Times New Roman"/>
                <a:cs typeface="Times New Roman"/>
              </a:rPr>
              <a:t>Consider the following menu. The bidder picks the best for her.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sz="2000" dirty="0" smtClean="0">
                <a:latin typeface="Times New Roman"/>
                <a:cs typeface="Times New Roman"/>
              </a:rPr>
              <a:t>Buy both items with price $4.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sz="2000" b="1" i="1" dirty="0" smtClean="0">
                <a:solidFill>
                  <a:srgbClr val="3366FF"/>
                </a:solidFill>
                <a:latin typeface="Times New Roman"/>
                <a:cs typeface="Times New Roman"/>
              </a:rPr>
              <a:t>A lottery</a:t>
            </a:r>
            <a:r>
              <a:rPr lang="en-US" sz="2000" dirty="0" smtClean="0">
                <a:latin typeface="Times New Roman"/>
                <a:cs typeface="Times New Roman"/>
              </a:rPr>
              <a:t>: get the first item for sure, and </a:t>
            </a:r>
            <a:r>
              <a:rPr lang="en-US" sz="2000" b="1" i="1" dirty="0" smtClean="0">
                <a:solidFill>
                  <a:srgbClr val="008000"/>
                </a:solidFill>
                <a:latin typeface="Times New Roman"/>
                <a:cs typeface="Times New Roman"/>
              </a:rPr>
              <a:t>get the second item with prob. ½</a:t>
            </a:r>
            <a:r>
              <a:rPr lang="en-US" sz="2000" dirty="0" smtClean="0">
                <a:latin typeface="Times New Roman"/>
                <a:cs typeface="Times New Roman"/>
              </a:rPr>
              <a:t>. pay $2.50.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sz="2000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000" dirty="0" smtClean="0">
                <a:latin typeface="Times New Roman"/>
                <a:cs typeface="Times New Roman"/>
              </a:rPr>
              <a:t>The expected revenue is $2.65.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sz="2000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000" dirty="0" smtClean="0">
                <a:latin typeface="Times New Roman"/>
                <a:cs typeface="Times New Roman"/>
              </a:rPr>
              <a:t>Every </a:t>
            </a:r>
            <a:r>
              <a:rPr lang="en-US" sz="2000" dirty="0">
                <a:latin typeface="Times New Roman"/>
                <a:cs typeface="Times New Roman"/>
              </a:rPr>
              <a:t>deterministic auction — where every outcome awards either nothing, the </a:t>
            </a:r>
            <a:r>
              <a:rPr lang="en-US" sz="2000" dirty="0" smtClean="0">
                <a:latin typeface="Times New Roman"/>
                <a:cs typeface="Times New Roman"/>
              </a:rPr>
              <a:t>first item</a:t>
            </a:r>
            <a:r>
              <a:rPr lang="en-US" sz="2000" dirty="0">
                <a:latin typeface="Times New Roman"/>
                <a:cs typeface="Times New Roman"/>
              </a:rPr>
              <a:t>, the second item, or both items — has </a:t>
            </a:r>
            <a:r>
              <a:rPr lang="en-US" sz="2000" b="1" dirty="0">
                <a:solidFill>
                  <a:srgbClr val="FF6600"/>
                </a:solidFill>
                <a:latin typeface="Times New Roman"/>
                <a:cs typeface="Times New Roman"/>
              </a:rPr>
              <a:t>strictly less expected revenue</a:t>
            </a:r>
            <a:r>
              <a:rPr lang="en-US" sz="2000" dirty="0" smtClean="0">
                <a:latin typeface="Times New Roman"/>
                <a:cs typeface="Times New Roman"/>
              </a:rPr>
              <a:t>.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sz="2000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000" b="1" i="1" dirty="0">
                <a:solidFill>
                  <a:srgbClr val="008000"/>
                </a:solidFill>
                <a:latin typeface="Times New Roman"/>
                <a:cs typeface="Times New Roman"/>
              </a:rPr>
              <a:t>Lesson 2: randomization could help!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sz="2000" dirty="0" smtClean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86688569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2"/>
          <p:cNvSpPr>
            <a:spLocks noGrp="1"/>
          </p:cNvSpPr>
          <p:nvPr>
            <p:ph type="title"/>
          </p:nvPr>
        </p:nvSpPr>
        <p:spPr>
          <a:xfrm>
            <a:off x="2743200" y="4191000"/>
            <a:ext cx="5410200" cy="1362075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altLang="zh-CN" b="0" cap="none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halkduster"/>
                <a:cs typeface="Chalkduster"/>
              </a:rPr>
              <a:t>Unit-demand </a:t>
            </a:r>
            <a:r>
              <a:rPr lang="en-US" altLang="zh-CN" b="0" cap="none" dirty="0">
                <a:solidFill>
                  <a:schemeClr val="tx2">
                    <a:lumMod val="60000"/>
                    <a:lumOff val="40000"/>
                  </a:schemeClr>
                </a:solidFill>
                <a:latin typeface="Chalkduster"/>
                <a:cs typeface="Chalkduster"/>
              </a:rPr>
              <a:t>B</a:t>
            </a:r>
            <a:r>
              <a:rPr lang="en-US" altLang="zh-CN" b="0" cap="none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halkduster"/>
                <a:cs typeface="Chalkduster"/>
              </a:rPr>
              <a:t>idder Pricing Problem</a:t>
            </a:r>
            <a:endParaRPr lang="en-US" sz="2800" b="0" cap="none" dirty="0">
              <a:solidFill>
                <a:schemeClr val="tx2">
                  <a:lumMod val="60000"/>
                  <a:lumOff val="40000"/>
                </a:schemeClr>
              </a:solidFill>
              <a:latin typeface="Chalkduster"/>
              <a:cs typeface="Chalkduster"/>
            </a:endParaRPr>
          </a:p>
        </p:txBody>
      </p:sp>
    </p:spTree>
    <p:extLst>
      <p:ext uri="{BB962C8B-B14F-4D97-AF65-F5344CB8AC3E}">
        <p14:creationId xmlns:p14="http://schemas.microsoft.com/office/powerpoint/2010/main" val="1013981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hecker/>
      </p:transition>
    </mc:Choice>
    <mc:Fallback xmlns="" xmlns:mv="urn:schemas-microsoft-com:mac:vml">
      <p:transition spd="slow">
        <p:checker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Unit-Demand Bidder Pricing Problem (UPP)</a:t>
            </a:r>
            <a:endParaRPr lang="en-US" sz="2800" dirty="0"/>
          </a:p>
        </p:txBody>
      </p:sp>
      <p:grpSp>
        <p:nvGrpSpPr>
          <p:cNvPr id="37" name="Group 62"/>
          <p:cNvGrpSpPr/>
          <p:nvPr/>
        </p:nvGrpSpPr>
        <p:grpSpPr>
          <a:xfrm>
            <a:off x="685800" y="1295400"/>
            <a:ext cx="4724400" cy="3810000"/>
            <a:chOff x="4419600" y="1295400"/>
            <a:chExt cx="4724400" cy="3810000"/>
          </a:xfrm>
        </p:grpSpPr>
        <p:grpSp>
          <p:nvGrpSpPr>
            <p:cNvPr id="44" name="组合 72"/>
            <p:cNvGrpSpPr>
              <a:grpSpLocks noChangeAspect="1"/>
            </p:cNvGrpSpPr>
            <p:nvPr/>
          </p:nvGrpSpPr>
          <p:grpSpPr>
            <a:xfrm>
              <a:off x="4419600" y="1676400"/>
              <a:ext cx="3513305" cy="3047999"/>
              <a:chOff x="1871390" y="3663346"/>
              <a:chExt cx="3053704" cy="2649271"/>
            </a:xfrm>
          </p:grpSpPr>
          <p:grpSp>
            <p:nvGrpSpPr>
              <p:cNvPr id="55" name="组合 68"/>
              <p:cNvGrpSpPr/>
              <p:nvPr/>
            </p:nvGrpSpPr>
            <p:grpSpPr>
              <a:xfrm>
                <a:off x="2694992" y="4055666"/>
                <a:ext cx="832191" cy="2086302"/>
                <a:chOff x="2709506" y="4055666"/>
                <a:chExt cx="832191" cy="2086302"/>
              </a:xfrm>
            </p:grpSpPr>
            <p:cxnSp>
              <p:nvCxnSpPr>
                <p:cNvPr id="65" name="直接连接符 51"/>
                <p:cNvCxnSpPr>
                  <a:stCxn id="59" idx="6"/>
                  <a:endCxn id="3" idx="1"/>
                </p:cNvCxnSpPr>
                <p:nvPr/>
              </p:nvCxnSpPr>
              <p:spPr>
                <a:xfrm flipV="1">
                  <a:off x="2709506" y="4055666"/>
                  <a:ext cx="820054" cy="870025"/>
                </a:xfrm>
                <a:prstGeom prst="line">
                  <a:avLst/>
                </a:prstGeom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直接连接符 52"/>
                <p:cNvCxnSpPr>
                  <a:stCxn id="59" idx="6"/>
                  <a:endCxn id="45" idx="1"/>
                </p:cNvCxnSpPr>
                <p:nvPr/>
              </p:nvCxnSpPr>
              <p:spPr>
                <a:xfrm>
                  <a:off x="2709506" y="4925691"/>
                  <a:ext cx="832191" cy="166709"/>
                </a:xfrm>
                <a:prstGeom prst="line">
                  <a:avLst/>
                </a:prstGeom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直接连接符 57"/>
                <p:cNvCxnSpPr>
                  <a:stCxn id="59" idx="6"/>
                  <a:endCxn id="46" idx="1"/>
                </p:cNvCxnSpPr>
                <p:nvPr/>
              </p:nvCxnSpPr>
              <p:spPr>
                <a:xfrm>
                  <a:off x="2709506" y="4925691"/>
                  <a:ext cx="832191" cy="1216277"/>
                </a:xfrm>
                <a:prstGeom prst="line">
                  <a:avLst/>
                </a:prstGeom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6" name="组合 35"/>
              <p:cNvGrpSpPr>
                <a:grpSpLocks noChangeAspect="1"/>
              </p:cNvGrpSpPr>
              <p:nvPr/>
            </p:nvGrpSpPr>
            <p:grpSpPr>
              <a:xfrm>
                <a:off x="4269684" y="3663346"/>
                <a:ext cx="655410" cy="2649271"/>
                <a:chOff x="4152124" y="1221051"/>
                <a:chExt cx="1032290" cy="4177645"/>
              </a:xfrm>
            </p:grpSpPr>
            <p:grpSp>
              <p:nvGrpSpPr>
                <p:cNvPr id="60" name="组合 38"/>
                <p:cNvGrpSpPr/>
                <p:nvPr/>
              </p:nvGrpSpPr>
              <p:grpSpPr>
                <a:xfrm>
                  <a:off x="4744954" y="1221051"/>
                  <a:ext cx="439460" cy="4177645"/>
                  <a:chOff x="4744954" y="1221051"/>
                  <a:chExt cx="439460" cy="4177645"/>
                </a:xfrm>
              </p:grpSpPr>
              <p:sp>
                <p:nvSpPr>
                  <p:cNvPr id="62" name="TextBox 61"/>
                  <p:cNvSpPr txBox="1"/>
                  <p:nvPr/>
                </p:nvSpPr>
                <p:spPr>
                  <a:xfrm>
                    <a:off x="4744954" y="1221051"/>
                    <a:ext cx="428364" cy="54839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2000" b="1" i="1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rPr>
                      <a:t>1</a:t>
                    </a:r>
                    <a:endParaRPr lang="en-US" sz="2000" b="1" i="1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63" name="TextBox 62"/>
                  <p:cNvSpPr txBox="1"/>
                  <p:nvPr/>
                </p:nvSpPr>
                <p:spPr>
                  <a:xfrm>
                    <a:off x="4756050" y="3205432"/>
                    <a:ext cx="349363" cy="54839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2000" b="1" i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imes New Roman"/>
                        <a:cs typeface="Times New Roman"/>
                      </a:rPr>
                      <a:t>i</a:t>
                    </a:r>
                  </a:p>
                </p:txBody>
              </p:sp>
              <p:sp>
                <p:nvSpPr>
                  <p:cNvPr id="64" name="TextBox 63"/>
                  <p:cNvSpPr txBox="1"/>
                  <p:nvPr/>
                </p:nvSpPr>
                <p:spPr>
                  <a:xfrm>
                    <a:off x="4756050" y="4892483"/>
                    <a:ext cx="428364" cy="506213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800" b="1" i="1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imes New Roman"/>
                        <a:cs typeface="Times New Roman"/>
                      </a:rPr>
                      <a:t>n</a:t>
                    </a:r>
                    <a:endParaRPr lang="en-US" sz="1800" b="1" i="1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sp>
              <p:nvSpPr>
                <p:cNvPr id="61" name="TextBox 60"/>
                <p:cNvSpPr txBox="1"/>
                <p:nvPr/>
              </p:nvSpPr>
              <p:spPr>
                <a:xfrm rot="5400000">
                  <a:off x="4169155" y="4092251"/>
                  <a:ext cx="471547" cy="50560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…</a:t>
                  </a:r>
                  <a:endParaRPr lang="en-US" dirty="0"/>
                </a:p>
              </p:txBody>
            </p:sp>
          </p:grpSp>
          <p:pic>
            <p:nvPicPr>
              <p:cNvPr id="59" name="Picture 60"/>
              <p:cNvPicPr>
                <a:picLocks noChangeAspect="1"/>
              </p:cNvPicPr>
              <p:nvPr/>
            </p:nvPicPr>
            <p:blipFill>
              <a:blip r:embed="rId3" cstate="print"/>
              <a:srcRect l="13195"/>
              <a:stretch>
                <a:fillRect/>
              </a:stretch>
            </p:blipFill>
            <p:spPr>
              <a:xfrm>
                <a:off x="1871390" y="4514211"/>
                <a:ext cx="823602" cy="822960"/>
              </a:xfrm>
              <a:prstGeom prst="ellipse">
                <a:avLst/>
              </a:prstGeom>
              <a:ln w="19050" cap="rnd">
                <a:solidFill>
                  <a:srgbClr val="333333"/>
                </a:solidFill>
              </a:ln>
              <a:effectLst/>
              <a:scene3d>
                <a:camera prst="orthographicFront"/>
                <a:lightRig rig="contrasting" dir="t">
                  <a:rot lat="0" lon="0" rev="3000000"/>
                </a:lightRig>
              </a:scene3d>
              <a:sp3d contourW="7620">
                <a:bevelT w="95250" h="31750"/>
                <a:contourClr>
                  <a:srgbClr val="333333"/>
                </a:contourClr>
              </a:sp3d>
            </p:spPr>
          </p:pic>
        </p:grpSp>
        <p:pic>
          <p:nvPicPr>
            <p:cNvPr id="40" name="Picture 51" descr="imgres.jpeg"/>
            <p:cNvPicPr>
              <a:picLocks noChangeAspect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2186" b="96175" l="30182" r="69455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30435"/>
            <a:stretch>
              <a:fillRect/>
            </a:stretch>
          </p:blipFill>
          <p:spPr>
            <a:xfrm>
              <a:off x="7670145" y="1295400"/>
              <a:ext cx="1219200" cy="1166276"/>
            </a:xfrm>
            <a:prstGeom prst="rect">
              <a:avLst/>
            </a:prstGeom>
          </p:spPr>
        </p:pic>
        <p:pic>
          <p:nvPicPr>
            <p:cNvPr id="41" name="Picture 31" descr="imgres.jpeg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51944" y="4037598"/>
              <a:ext cx="821707" cy="1067802"/>
            </a:xfrm>
            <a:prstGeom prst="rect">
              <a:avLst/>
            </a:prstGeom>
          </p:spPr>
        </p:pic>
        <p:pic>
          <p:nvPicPr>
            <p:cNvPr id="43" name="Picture 56" descr="imgres.jpeg"/>
            <p:cNvPicPr>
              <a:picLocks noChangeAspect="1"/>
            </p:cNvPicPr>
            <p:nvPr/>
          </p:nvPicPr>
          <p:blipFill>
            <a:blip r:embed="rId7" cstate="print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backgroundRemoval t="0" b="100000" l="15556" r="83556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83051" y="2649051"/>
              <a:ext cx="1160949" cy="1160949"/>
            </a:xfrm>
            <a:prstGeom prst="rect">
              <a:avLst/>
            </a:prstGeom>
          </p:spPr>
        </p:pic>
      </p:grpSp>
      <p:sp>
        <p:nvSpPr>
          <p:cNvPr id="38" name="TextBox 37"/>
          <p:cNvSpPr txBox="1"/>
          <p:nvPr/>
        </p:nvSpPr>
        <p:spPr>
          <a:xfrm rot="5400000">
            <a:off x="3441647" y="2349554"/>
            <a:ext cx="34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grpSp>
        <p:nvGrpSpPr>
          <p:cNvPr id="80" name="组合 79"/>
          <p:cNvGrpSpPr/>
          <p:nvPr/>
        </p:nvGrpSpPr>
        <p:grpSpPr>
          <a:xfrm>
            <a:off x="5562600" y="1600200"/>
            <a:ext cx="1032442" cy="3505200"/>
            <a:chOff x="8111558" y="2209800"/>
            <a:chExt cx="1032442" cy="3505200"/>
          </a:xfrm>
        </p:grpSpPr>
        <p:pic>
          <p:nvPicPr>
            <p:cNvPr id="71" name="Picture 68" descr="latex-image-1.pdf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11558" y="2209800"/>
              <a:ext cx="1017478" cy="822960"/>
            </a:xfrm>
            <a:prstGeom prst="rect">
              <a:avLst/>
            </a:prstGeom>
          </p:spPr>
        </p:pic>
        <p:pic>
          <p:nvPicPr>
            <p:cNvPr id="72" name="Picture 67" descr="latex-image-1.pdf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11559" y="3644900"/>
              <a:ext cx="987552" cy="822960"/>
            </a:xfrm>
            <a:prstGeom prst="rect">
              <a:avLst/>
            </a:prstGeom>
          </p:spPr>
        </p:pic>
        <p:pic>
          <p:nvPicPr>
            <p:cNvPr id="73" name="Picture 69" descr="latex-image-1.pdf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11559" y="4892040"/>
              <a:ext cx="1032441" cy="822960"/>
            </a:xfrm>
            <a:prstGeom prst="rect">
              <a:avLst/>
            </a:prstGeom>
          </p:spPr>
        </p:pic>
      </p:grpSp>
      <p:sp>
        <p:nvSpPr>
          <p:cNvPr id="76" name="矩形 75"/>
          <p:cNvSpPr/>
          <p:nvPr/>
        </p:nvSpPr>
        <p:spPr>
          <a:xfrm>
            <a:off x="1905000" y="833735"/>
            <a:ext cx="4804392" cy="461665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 fundamental pricing problem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76836" y="1943100"/>
            <a:ext cx="8521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latin typeface="Times New Roman"/>
                <a:cs typeface="Times New Roman"/>
              </a:rPr>
              <a:t>v</a:t>
            </a:r>
            <a:r>
              <a:rPr lang="en-US" b="1" i="1" baseline="-25000" dirty="0" smtClean="0">
                <a:latin typeface="Times New Roman"/>
                <a:cs typeface="Times New Roman"/>
              </a:rPr>
              <a:t>1</a:t>
            </a:r>
            <a:r>
              <a:rPr lang="en-US" b="1" i="1" dirty="0" smtClean="0">
                <a:latin typeface="Times New Roman"/>
                <a:cs typeface="Times New Roman"/>
              </a:rPr>
              <a:t>~ F</a:t>
            </a:r>
            <a:r>
              <a:rPr lang="en-US" b="1" i="1" baseline="-25000" dirty="0" smtClean="0">
                <a:latin typeface="Times New Roman"/>
                <a:cs typeface="Times New Roman"/>
              </a:rPr>
              <a:t>1</a:t>
            </a:r>
            <a:endParaRPr lang="en-US" b="1" i="1" dirty="0">
              <a:latin typeface="Times New Roman"/>
              <a:cs typeface="Times New Roman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590800" y="3135868"/>
            <a:ext cx="783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latin typeface="Times New Roman"/>
                <a:cs typeface="Times New Roman"/>
              </a:rPr>
              <a:t>v</a:t>
            </a:r>
            <a:r>
              <a:rPr lang="en-US" b="1" i="1" baseline="-25000" dirty="0">
                <a:latin typeface="Times New Roman"/>
                <a:cs typeface="Times New Roman"/>
              </a:rPr>
              <a:t>i</a:t>
            </a:r>
            <a:r>
              <a:rPr lang="en-US" b="1" i="1" dirty="0" smtClean="0">
                <a:latin typeface="Times New Roman"/>
                <a:cs typeface="Times New Roman"/>
              </a:rPr>
              <a:t>~ F</a:t>
            </a:r>
            <a:r>
              <a:rPr lang="en-US" b="1" i="1" baseline="-25000" dirty="0">
                <a:latin typeface="Times New Roman"/>
                <a:cs typeface="Times New Roman"/>
              </a:rPr>
              <a:t>i</a:t>
            </a:r>
            <a:endParaRPr lang="en-US" b="1" i="1" dirty="0">
              <a:latin typeface="Times New Roman"/>
              <a:cs typeface="Times New Roman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590800" y="4343400"/>
            <a:ext cx="8694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err="1" smtClean="0">
                <a:latin typeface="Times New Roman"/>
                <a:cs typeface="Times New Roman"/>
              </a:rPr>
              <a:t>v</a:t>
            </a:r>
            <a:r>
              <a:rPr lang="en-US" b="1" i="1" baseline="-25000" dirty="0" err="1" smtClean="0">
                <a:latin typeface="Times New Roman"/>
                <a:cs typeface="Times New Roman"/>
              </a:rPr>
              <a:t>n</a:t>
            </a:r>
            <a:r>
              <a:rPr lang="en-US" b="1" i="1" dirty="0" smtClean="0">
                <a:latin typeface="Times New Roman"/>
                <a:cs typeface="Times New Roman"/>
              </a:rPr>
              <a:t>~ </a:t>
            </a:r>
            <a:r>
              <a:rPr lang="en-US" b="1" i="1" dirty="0" err="1" smtClean="0">
                <a:latin typeface="Times New Roman"/>
                <a:cs typeface="Times New Roman"/>
              </a:rPr>
              <a:t>F</a:t>
            </a:r>
            <a:r>
              <a:rPr lang="en-US" b="1" i="1" baseline="-25000" dirty="0" err="1" smtClean="0">
                <a:latin typeface="Times New Roman"/>
                <a:cs typeface="Times New Roman"/>
              </a:rPr>
              <a:t>n</a:t>
            </a:r>
            <a:endParaRPr lang="en-US" b="1" i="1" dirty="0">
              <a:latin typeface="Times New Roman"/>
              <a:cs typeface="Times New Roman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8800" y="5562600"/>
            <a:ext cx="826380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charset="2"/>
              <a:buChar char="§"/>
            </a:pPr>
            <a:r>
              <a:rPr lang="en-US" dirty="0" smtClean="0">
                <a:latin typeface="Times New Roman"/>
                <a:cs typeface="Times New Roman"/>
              </a:rPr>
              <a:t>Bidder chooses the item that maximizes </a:t>
            </a:r>
            <a:r>
              <a:rPr lang="en-US" b="1" i="1" dirty="0" smtClean="0">
                <a:latin typeface="Times New Roman"/>
                <a:cs typeface="Times New Roman"/>
              </a:rPr>
              <a:t>v</a:t>
            </a:r>
            <a:r>
              <a:rPr lang="en-US" b="1" i="1" baseline="-25000" dirty="0" smtClean="0">
                <a:latin typeface="Times New Roman"/>
                <a:cs typeface="Times New Roman"/>
              </a:rPr>
              <a:t>i </a:t>
            </a:r>
            <a:r>
              <a:rPr lang="en-US" b="1" i="1" dirty="0" smtClean="0">
                <a:latin typeface="Times New Roman"/>
                <a:cs typeface="Times New Roman"/>
              </a:rPr>
              <a:t>- p</a:t>
            </a:r>
            <a:r>
              <a:rPr lang="en-US" b="1" i="1" baseline="-25000" dirty="0" smtClean="0">
                <a:latin typeface="Times New Roman"/>
                <a:cs typeface="Times New Roman"/>
              </a:rPr>
              <a:t>i</a:t>
            </a:r>
            <a:r>
              <a:rPr lang="en-US" dirty="0" smtClean="0">
                <a:latin typeface="Times New Roman"/>
                <a:cs typeface="Times New Roman"/>
              </a:rPr>
              <a:t>, if any of them is positive.</a:t>
            </a:r>
          </a:p>
          <a:p>
            <a:pPr marL="285750" indent="-285750">
              <a:buFont typeface="Wingdings" charset="2"/>
              <a:buChar char="§"/>
            </a:pPr>
            <a:r>
              <a:rPr lang="en-US" dirty="0" smtClean="0">
                <a:latin typeface="Times New Roman"/>
                <a:cs typeface="Times New Roman"/>
              </a:rPr>
              <a:t>Revenue will be the corresponding </a:t>
            </a:r>
            <a:r>
              <a:rPr lang="en-US" b="1" i="1" dirty="0" smtClean="0">
                <a:latin typeface="Times New Roman"/>
                <a:cs typeface="Times New Roman"/>
              </a:rPr>
              <a:t>p</a:t>
            </a:r>
            <a:r>
              <a:rPr lang="en-US" b="1" i="1" baseline="-25000" dirty="0" smtClean="0">
                <a:latin typeface="Times New Roman"/>
                <a:cs typeface="Times New Roman"/>
              </a:rPr>
              <a:t>i</a:t>
            </a:r>
            <a:r>
              <a:rPr lang="en-US" dirty="0" smtClean="0">
                <a:latin typeface="Times New Roman"/>
                <a:cs typeface="Times New Roman"/>
              </a:rPr>
              <a:t>.</a:t>
            </a:r>
            <a:endParaRPr lang="en-US" b="1" i="1" dirty="0" smtClean="0">
              <a:latin typeface="Times New Roman"/>
              <a:cs typeface="Times New Roman"/>
            </a:endParaRPr>
          </a:p>
          <a:p>
            <a:pPr marL="285750" indent="-285750">
              <a:buFont typeface="Wingdings" charset="2"/>
              <a:buChar char="§"/>
            </a:pPr>
            <a:r>
              <a:rPr lang="en-US" dirty="0" smtClean="0">
                <a:latin typeface="Times New Roman"/>
                <a:cs typeface="Times New Roman"/>
              </a:rPr>
              <a:t>Focus on pricing only, not considering randomized ones.</a:t>
            </a:r>
          </a:p>
          <a:p>
            <a:pPr marL="285750" indent="-285750">
              <a:buFont typeface="Wingdings" charset="2"/>
              <a:buChar char="§"/>
            </a:pPr>
            <a:r>
              <a:rPr lang="en-US" dirty="0" smtClean="0">
                <a:latin typeface="Times New Roman"/>
                <a:cs typeface="Times New Roman"/>
              </a:rPr>
              <a:t>It’s known randomized mechanism can only get a constant factor better than pricing.</a:t>
            </a:r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77389609"/>
      </p:ext>
    </p:extLst>
  </p:cSld>
  <p:clrMapOvr>
    <a:masterClrMapping/>
  </p:clrMapOvr>
  <p:transition xmlns:p14="http://schemas.microsoft.com/office/powerpoint/2010/main" spd="slow">
    <p:dissolv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>
          <a:xfrm>
            <a:off x="990600" y="76200"/>
            <a:ext cx="7700639" cy="762000"/>
          </a:xfrm>
        </p:spPr>
        <p:txBody>
          <a:bodyPr/>
          <a:lstStyle/>
          <a:p>
            <a:r>
              <a:rPr lang="en-US" dirty="0" smtClean="0"/>
              <a:t>Our goal for UPP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3400" y="457200"/>
            <a:ext cx="8153400" cy="19759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 smtClean="0">
                <a:latin typeface="Times New Roman"/>
                <a:cs typeface="Times New Roman"/>
              </a:rPr>
              <a:t> 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Times New Roman"/>
                <a:cs typeface="Times New Roman"/>
              </a:rPr>
              <a:t>Goal: design a pricing scheme that achieves a constant fraction of the </a:t>
            </a:r>
            <a:r>
              <a:rPr lang="en-US" dirty="0" smtClean="0">
                <a:latin typeface="Times New Roman"/>
                <a:cs typeface="Times New Roman"/>
              </a:rPr>
              <a:t>revenue </a:t>
            </a:r>
            <a:r>
              <a:rPr lang="en-US" dirty="0" smtClean="0">
                <a:latin typeface="Times New Roman"/>
                <a:cs typeface="Times New Roman"/>
              </a:rPr>
              <a:t>that is achievable by </a:t>
            </a:r>
            <a:r>
              <a:rPr lang="en-US" dirty="0" smtClean="0">
                <a:latin typeface="Times New Roman"/>
                <a:cs typeface="Times New Roman"/>
              </a:rPr>
              <a:t>the optimal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pricing scheme.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Times New Roman"/>
                <a:cs typeface="Times New Roman"/>
              </a:rPr>
              <a:t>Assumption: </a:t>
            </a:r>
            <a:r>
              <a:rPr lang="en-US" b="1" i="1" dirty="0" err="1" smtClean="0">
                <a:latin typeface="Times New Roman"/>
                <a:cs typeface="Times New Roman"/>
              </a:rPr>
              <a:t>F</a:t>
            </a:r>
            <a:r>
              <a:rPr lang="en-US" b="1" i="1" baseline="-25000" dirty="0" err="1" smtClean="0">
                <a:latin typeface="Times New Roman"/>
                <a:cs typeface="Times New Roman"/>
              </a:rPr>
              <a:t>i</a:t>
            </a:r>
            <a:r>
              <a:rPr lang="en-US" dirty="0" err="1" smtClean="0">
                <a:latin typeface="Times New Roman"/>
                <a:cs typeface="Times New Roman"/>
              </a:rPr>
              <a:t>’s</a:t>
            </a:r>
            <a:r>
              <a:rPr lang="en-US" dirty="0" smtClean="0">
                <a:latin typeface="Times New Roman"/>
                <a:cs typeface="Times New Roman"/>
              </a:rPr>
              <a:t> are regular.</a:t>
            </a:r>
            <a:endParaRPr lang="en-US" b="1" i="1" dirty="0">
              <a:latin typeface="Times New Roman"/>
              <a:cs typeface="Times New Roman"/>
            </a:endParaRPr>
          </a:p>
        </p:txBody>
      </p:sp>
      <p:pic>
        <p:nvPicPr>
          <p:cNvPr id="4" name="Picture 3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667000"/>
            <a:ext cx="8305800" cy="4953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38200" y="2971800"/>
            <a:ext cx="7391400" cy="22236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FF00"/>
                </a:solidFill>
                <a:latin typeface="Comic Sans MS" pitchFamily="66" charset="0"/>
                <a:cs typeface="Arial" pitchFamily="34" charset="0"/>
              </a:rPr>
              <a:t>Theorem </a:t>
            </a:r>
            <a:r>
              <a:rPr lang="en-US" sz="2800" b="1" dirty="0" smtClean="0">
                <a:solidFill>
                  <a:schemeClr val="bg1"/>
                </a:solidFill>
                <a:latin typeface="Comic Sans MS" pitchFamily="66" charset="0"/>
                <a:cs typeface="Arial" pitchFamily="34" charset="0"/>
              </a:rPr>
              <a:t>[CHK ‘07]: </a:t>
            </a:r>
            <a:r>
              <a:rPr lang="en-US" sz="2400" dirty="0" smtClean="0">
                <a:solidFill>
                  <a:schemeClr val="bg1"/>
                </a:solidFill>
                <a:latin typeface="Chalkboard"/>
                <a:cs typeface="Chalkboard"/>
              </a:rPr>
              <a:t>There exists a simple pricing scheme (poly-time computable), that achieves at least </a:t>
            </a:r>
            <a:r>
              <a:rPr lang="en-US" sz="3200" b="1" dirty="0" smtClean="0">
                <a:solidFill>
                  <a:srgbClr val="FFFF00"/>
                </a:solidFill>
                <a:latin typeface="Chalkboard"/>
                <a:cs typeface="Chalkboard"/>
              </a:rPr>
              <a:t>¼</a:t>
            </a:r>
            <a:r>
              <a:rPr lang="en-US" sz="2400" dirty="0" smtClean="0">
                <a:solidFill>
                  <a:schemeClr val="bg1"/>
                </a:solidFill>
                <a:latin typeface="Chalkboard"/>
                <a:cs typeface="Chalkboard"/>
              </a:rPr>
              <a:t> of the revenue of the optimal pricing scheme. </a:t>
            </a:r>
            <a:endParaRPr lang="en-US" sz="2400" dirty="0" smtClean="0">
              <a:solidFill>
                <a:srgbClr val="FF6600"/>
              </a:solidFill>
              <a:latin typeface="Comic Sans MS" pitchFamily="66" charset="0"/>
            </a:endParaRPr>
          </a:p>
          <a:p>
            <a:pPr marL="0" lvl="1" algn="ctr">
              <a:lnSpc>
                <a:spcPct val="120000"/>
              </a:lnSpc>
              <a:spcBef>
                <a:spcPts val="300"/>
              </a:spcBef>
            </a:pPr>
            <a:endParaRPr lang="en-US" sz="2400" b="1" dirty="0" smtClean="0">
              <a:solidFill>
                <a:srgbClr val="FF6600"/>
              </a:solidFill>
              <a:latin typeface="Comic Sans M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99515" y="5613400"/>
            <a:ext cx="68156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pple Casual"/>
                <a:cs typeface="Apple Casual"/>
              </a:rPr>
              <a:t>Remark: the constant can be improved with a better analysis.</a:t>
            </a:r>
            <a:endParaRPr lang="en-US" dirty="0">
              <a:latin typeface="Apple Casual"/>
              <a:cs typeface="Apple Casual"/>
            </a:endParaRPr>
          </a:p>
        </p:txBody>
      </p:sp>
    </p:spTree>
    <p:extLst>
      <p:ext uri="{BB962C8B-B14F-4D97-AF65-F5344CB8AC3E}">
        <p14:creationId xmlns:p14="http://schemas.microsoft.com/office/powerpoint/2010/main" val="1838366806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>
          <a:xfrm>
            <a:off x="990600" y="76200"/>
            <a:ext cx="7700639" cy="762000"/>
          </a:xfrm>
        </p:spPr>
        <p:txBody>
          <a:bodyPr/>
          <a:lstStyle/>
          <a:p>
            <a:r>
              <a:rPr lang="en-US" dirty="0" smtClean="0"/>
              <a:t>What is the Benchmark???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04800" y="990600"/>
            <a:ext cx="8610600" cy="4431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 smtClean="0">
                <a:latin typeface="Times New Roman"/>
                <a:cs typeface="Times New Roman"/>
              </a:rPr>
              <a:t> </a:t>
            </a:r>
            <a:endParaRPr lang="en-US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Times New Roman"/>
                <a:cs typeface="Times New Roman"/>
              </a:rPr>
              <a:t>When designing simple </a:t>
            </a:r>
            <a:r>
              <a:rPr lang="en-US" dirty="0" smtClean="0">
                <a:latin typeface="Times New Roman"/>
                <a:cs typeface="Times New Roman"/>
              </a:rPr>
              <a:t>nearly-optimal auctions. </a:t>
            </a:r>
            <a:r>
              <a:rPr lang="en-US" dirty="0" smtClean="0">
                <a:latin typeface="Times New Roman"/>
                <a:cs typeface="Times New Roman"/>
              </a:rPr>
              <a:t>The benchmark is clear. 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Times New Roman"/>
                <a:cs typeface="Times New Roman"/>
              </a:rPr>
              <a:t>Myerson’s auction, or the </a:t>
            </a:r>
            <a:r>
              <a:rPr lang="en-US" dirty="0" err="1" smtClean="0">
                <a:latin typeface="Times New Roman"/>
                <a:cs typeface="Times New Roman"/>
              </a:rPr>
              <a:t>miximum</a:t>
            </a:r>
            <a:r>
              <a:rPr lang="en-US" dirty="0" smtClean="0">
                <a:latin typeface="Times New Roman"/>
                <a:cs typeface="Times New Roman"/>
              </a:rPr>
              <a:t> of the virtual welfare.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Times New Roman"/>
                <a:cs typeface="Times New Roman"/>
              </a:rPr>
              <a:t>In this setting we don’t know what the optimal pricing scheme looks like.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en-US" dirty="0" smtClean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Times New Roman"/>
                <a:cs typeface="Times New Roman"/>
              </a:rPr>
              <a:t>We want to compare to the optimal revenue, but we have no clue what the optimal revenue is?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Times New Roman"/>
                <a:cs typeface="Times New Roman"/>
              </a:rPr>
              <a:t>Any natural upper bound for the optimal revenue?</a:t>
            </a:r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24632491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0" y="1447800"/>
            <a:ext cx="3864298" cy="498475"/>
          </a:xfrm>
        </p:spPr>
        <p:txBody>
          <a:bodyPr/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" pitchFamily="18" charset="0"/>
                <a:ea typeface="Tahoma" pitchFamily="34" charset="0"/>
                <a:cs typeface="Times" pitchFamily="18" charset="0"/>
              </a:rPr>
              <a:t>(a) UPP 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" pitchFamily="18" charset="0"/>
              <a:ea typeface="Tahoma" pitchFamily="34" charset="0"/>
              <a:cs typeface="Times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152400" y="1981200"/>
            <a:ext cx="3750748" cy="4495799"/>
          </a:xfrm>
        </p:spPr>
        <p:txBody>
          <a:bodyPr>
            <a:normAutofit/>
          </a:bodyPr>
          <a:lstStyle/>
          <a:p>
            <a:r>
              <a:rPr lang="en-US" b="1" i="1" dirty="0" smtClean="0">
                <a:solidFill>
                  <a:srgbClr val="FF6600"/>
                </a:solidFill>
                <a:latin typeface="Times" pitchFamily="18" charset="0"/>
                <a:ea typeface="Tahoma" pitchFamily="34" charset="0"/>
                <a:cs typeface="Times" pitchFamily="18" charset="0"/>
              </a:rPr>
              <a:t>One unit-demand bidder</a:t>
            </a:r>
          </a:p>
          <a:p>
            <a:r>
              <a:rPr lang="en-US" b="1" i="1" dirty="0">
                <a:solidFill>
                  <a:srgbClr val="FF6600"/>
                </a:solidFill>
                <a:latin typeface="Times" pitchFamily="18" charset="0"/>
                <a:ea typeface="Tahoma" pitchFamily="34" charset="0"/>
                <a:cs typeface="Times" pitchFamily="18" charset="0"/>
              </a:rPr>
              <a:t>n</a:t>
            </a:r>
            <a:r>
              <a:rPr lang="en-US" b="1" i="1" dirty="0" smtClean="0">
                <a:solidFill>
                  <a:srgbClr val="FF6600"/>
                </a:solidFill>
                <a:latin typeface="Times" pitchFamily="18" charset="0"/>
                <a:ea typeface="Tahoma" pitchFamily="34" charset="0"/>
                <a:cs typeface="Times" pitchFamily="18" charset="0"/>
              </a:rPr>
              <a:t> items</a:t>
            </a:r>
          </a:p>
          <a:p>
            <a:r>
              <a:rPr lang="en-US" dirty="0" smtClean="0">
                <a:latin typeface="Times" pitchFamily="18" charset="0"/>
                <a:ea typeface="Tahoma" pitchFamily="34" charset="0"/>
                <a:cs typeface="Times" pitchFamily="18" charset="0"/>
              </a:rPr>
              <a:t>Bidder’s value for the </a:t>
            </a:r>
            <a:r>
              <a:rPr lang="en-US" dirty="0" err="1" smtClean="0">
                <a:latin typeface="Times" pitchFamily="18" charset="0"/>
                <a:ea typeface="Tahoma" pitchFamily="34" charset="0"/>
                <a:cs typeface="Times" pitchFamily="18" charset="0"/>
              </a:rPr>
              <a:t>i-th</a:t>
            </a:r>
            <a:r>
              <a:rPr lang="en-US" dirty="0" smtClean="0">
                <a:latin typeface="Times" pitchFamily="18" charset="0"/>
                <a:ea typeface="Tahoma" pitchFamily="34" charset="0"/>
                <a:cs typeface="Times" pitchFamily="18" charset="0"/>
              </a:rPr>
              <a:t> item </a:t>
            </a:r>
            <a:r>
              <a:rPr lang="en-US" b="1" i="1" dirty="0" smtClean="0">
                <a:latin typeface="Times" pitchFamily="18" charset="0"/>
                <a:ea typeface="Tahoma" pitchFamily="34" charset="0"/>
                <a:cs typeface="Times" pitchFamily="18" charset="0"/>
              </a:rPr>
              <a:t>v</a:t>
            </a:r>
            <a:r>
              <a:rPr lang="en-US" b="1" i="1" baseline="-25000" dirty="0" smtClean="0">
                <a:latin typeface="Times" pitchFamily="18" charset="0"/>
                <a:ea typeface="Tahoma" pitchFamily="34" charset="0"/>
                <a:cs typeface="Times" pitchFamily="18" charset="0"/>
              </a:rPr>
              <a:t>i</a:t>
            </a:r>
            <a:r>
              <a:rPr lang="en-US" dirty="0" smtClean="0">
                <a:latin typeface="Times" pitchFamily="18" charset="0"/>
                <a:ea typeface="Tahoma" pitchFamily="34" charset="0"/>
                <a:cs typeface="Times" pitchFamily="18" charset="0"/>
              </a:rPr>
              <a:t> is drawn independently from </a:t>
            </a:r>
            <a:r>
              <a:rPr lang="en-US" b="1" i="1" dirty="0" smtClean="0">
                <a:latin typeface="Times" pitchFamily="18" charset="0"/>
                <a:ea typeface="Tahoma" pitchFamily="34" charset="0"/>
                <a:cs typeface="Times" pitchFamily="18" charset="0"/>
              </a:rPr>
              <a:t>F</a:t>
            </a:r>
            <a:r>
              <a:rPr lang="en-US" b="1" i="1" baseline="-25000" dirty="0" smtClean="0">
                <a:latin typeface="Times" pitchFamily="18" charset="0"/>
                <a:ea typeface="Tahoma" pitchFamily="34" charset="0"/>
                <a:cs typeface="Times" pitchFamily="18" charset="0"/>
              </a:rPr>
              <a:t>i</a:t>
            </a:r>
            <a:endParaRPr lang="en-US" b="1" i="1" dirty="0" smtClean="0">
              <a:latin typeface="Times" pitchFamily="18" charset="0"/>
              <a:ea typeface="Tahoma" pitchFamily="34" charset="0"/>
              <a:cs typeface="Times" pitchFamily="18" charset="0"/>
            </a:endParaRPr>
          </a:p>
          <a:p>
            <a:pPr lvl="1">
              <a:lnSpc>
                <a:spcPct val="120000"/>
              </a:lnSpc>
            </a:pPr>
            <a:endParaRPr lang="en-US" sz="2000" dirty="0" smtClean="0">
              <a:latin typeface="Times" pitchFamily="18" charset="0"/>
              <a:ea typeface="Tahoma" pitchFamily="34" charset="0"/>
              <a:cs typeface="Times" pitchFamily="18" charset="0"/>
            </a:endParaRPr>
          </a:p>
          <a:p>
            <a:pPr lvl="1">
              <a:lnSpc>
                <a:spcPct val="120000"/>
              </a:lnSpc>
            </a:pPr>
            <a:endParaRPr lang="en-US" sz="2000" dirty="0" smtClean="0">
              <a:latin typeface="Times" pitchFamily="18" charset="0"/>
              <a:ea typeface="Tahoma" pitchFamily="34" charset="0"/>
              <a:cs typeface="Times" pitchFamily="18" charset="0"/>
            </a:endParaRPr>
          </a:p>
          <a:p>
            <a:pPr lvl="1">
              <a:lnSpc>
                <a:spcPct val="120000"/>
              </a:lnSpc>
            </a:pPr>
            <a:endParaRPr lang="en-US" sz="2200" dirty="0" smtClean="0">
              <a:latin typeface="Times" pitchFamily="18" charset="0"/>
              <a:ea typeface="Tahoma" pitchFamily="34" charset="0"/>
              <a:cs typeface="Times" pitchFamily="18" charset="0"/>
            </a:endParaRPr>
          </a:p>
          <a:p>
            <a:pPr lvl="1">
              <a:lnSpc>
                <a:spcPct val="120000"/>
              </a:lnSpc>
            </a:pPr>
            <a:endParaRPr lang="en-US" sz="2200" dirty="0" smtClean="0">
              <a:latin typeface="Times" pitchFamily="18" charset="0"/>
              <a:ea typeface="Tahoma" pitchFamily="34" charset="0"/>
              <a:cs typeface="Times" pitchFamily="18" charset="0"/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4343400" y="76200"/>
            <a:ext cx="4498975" cy="639762"/>
          </a:xfrm>
        </p:spPr>
        <p:txBody>
          <a:bodyPr>
            <a:normAutofit/>
          </a:bodyPr>
          <a:lstStyle/>
          <a:p>
            <a:pPr algn="r"/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(b) Auction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4637173" y="838200"/>
            <a:ext cx="4498975" cy="4317593"/>
          </a:xfrm>
        </p:spPr>
        <p:txBody>
          <a:bodyPr>
            <a:normAutofit/>
          </a:bodyPr>
          <a:lstStyle/>
          <a:p>
            <a:r>
              <a:rPr lang="en-US" b="1" i="1" dirty="0">
                <a:solidFill>
                  <a:srgbClr val="FF0000"/>
                </a:solidFill>
              </a:rPr>
              <a:t>n</a:t>
            </a:r>
            <a:r>
              <a:rPr lang="en-US" b="1" i="1" dirty="0" smtClean="0">
                <a:solidFill>
                  <a:srgbClr val="FF0000"/>
                </a:solidFill>
              </a:rPr>
              <a:t> bidders</a:t>
            </a:r>
          </a:p>
          <a:p>
            <a:r>
              <a:rPr lang="en-US" b="1" i="1" dirty="0" smtClean="0">
                <a:solidFill>
                  <a:srgbClr val="FF0000"/>
                </a:solidFill>
              </a:rPr>
              <a:t>One item</a:t>
            </a:r>
          </a:p>
          <a:p>
            <a:r>
              <a:rPr lang="en-US" dirty="0" smtClean="0"/>
              <a:t>Bidder I’s value for the item </a:t>
            </a:r>
            <a:r>
              <a:rPr lang="en-US" b="1" i="1" dirty="0" smtClean="0"/>
              <a:t>v</a:t>
            </a:r>
            <a:r>
              <a:rPr lang="en-US" b="1" i="1" baseline="-25000" dirty="0" smtClean="0"/>
              <a:t>i</a:t>
            </a:r>
            <a:r>
              <a:rPr lang="en-US" dirty="0" smtClean="0"/>
              <a:t> is drawn independently from </a:t>
            </a:r>
            <a:r>
              <a:rPr lang="en-US" b="1" i="1" dirty="0">
                <a:latin typeface="Times" pitchFamily="18" charset="0"/>
                <a:ea typeface="Tahoma" pitchFamily="34" charset="0"/>
                <a:cs typeface="Times" pitchFamily="18" charset="0"/>
              </a:rPr>
              <a:t>F</a:t>
            </a:r>
            <a:r>
              <a:rPr lang="en-US" b="1" i="1" baseline="-25000" dirty="0">
                <a:latin typeface="Times" pitchFamily="18" charset="0"/>
                <a:ea typeface="Tahoma" pitchFamily="34" charset="0"/>
                <a:cs typeface="Times" pitchFamily="18" charset="0"/>
              </a:rPr>
              <a:t>i</a:t>
            </a:r>
            <a:endParaRPr lang="en-US" b="1" i="1" dirty="0">
              <a:latin typeface="Times" pitchFamily="18" charset="0"/>
              <a:ea typeface="Tahoma" pitchFamily="34" charset="0"/>
              <a:cs typeface="Times" pitchFamily="18" charset="0"/>
            </a:endParaRPr>
          </a:p>
          <a:p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>
                <a:latin typeface="Times New Roman"/>
                <a:cs typeface="Times New Roman"/>
              </a:rPr>
              <a:t>Two Scenarios</a:t>
            </a:r>
            <a:endParaRPr lang="en-US" dirty="0"/>
          </a:p>
        </p:txBody>
      </p:sp>
      <p:grpSp>
        <p:nvGrpSpPr>
          <p:cNvPr id="94" name="Group 93"/>
          <p:cNvGrpSpPr/>
          <p:nvPr/>
        </p:nvGrpSpPr>
        <p:grpSpPr>
          <a:xfrm>
            <a:off x="838200" y="4387749"/>
            <a:ext cx="2667000" cy="2295542"/>
            <a:chOff x="838200" y="4387749"/>
            <a:chExt cx="2667000" cy="2295542"/>
          </a:xfrm>
        </p:grpSpPr>
        <p:grpSp>
          <p:nvGrpSpPr>
            <p:cNvPr id="34" name="Group 62"/>
            <p:cNvGrpSpPr/>
            <p:nvPr/>
          </p:nvGrpSpPr>
          <p:grpSpPr>
            <a:xfrm>
              <a:off x="838200" y="4387749"/>
              <a:ext cx="2667000" cy="2295542"/>
              <a:chOff x="4419600" y="1202843"/>
              <a:chExt cx="4679831" cy="4173714"/>
            </a:xfrm>
          </p:grpSpPr>
          <p:grpSp>
            <p:nvGrpSpPr>
              <p:cNvPr id="35" name="组合 72"/>
              <p:cNvGrpSpPr>
                <a:grpSpLocks noChangeAspect="1"/>
              </p:cNvGrpSpPr>
              <p:nvPr/>
            </p:nvGrpSpPr>
            <p:grpSpPr>
              <a:xfrm>
                <a:off x="4419600" y="1414828"/>
                <a:ext cx="3513304" cy="3312273"/>
                <a:chOff x="1871390" y="3435994"/>
                <a:chExt cx="3053704" cy="2878973"/>
              </a:xfrm>
            </p:grpSpPr>
            <p:grpSp>
              <p:nvGrpSpPr>
                <p:cNvPr id="39" name="组合 68"/>
                <p:cNvGrpSpPr/>
                <p:nvPr/>
              </p:nvGrpSpPr>
              <p:grpSpPr>
                <a:xfrm>
                  <a:off x="2694992" y="3663340"/>
                  <a:ext cx="1035885" cy="2651627"/>
                  <a:chOff x="2709506" y="3663340"/>
                  <a:chExt cx="1035885" cy="2651627"/>
                </a:xfrm>
              </p:grpSpPr>
              <p:cxnSp>
                <p:nvCxnSpPr>
                  <p:cNvPr id="47" name="直接连接符 51"/>
                  <p:cNvCxnSpPr>
                    <a:stCxn id="41" idx="6"/>
                  </p:cNvCxnSpPr>
                  <p:nvPr/>
                </p:nvCxnSpPr>
                <p:spPr>
                  <a:xfrm flipV="1">
                    <a:off x="2709506" y="3663340"/>
                    <a:ext cx="919667" cy="1262351"/>
                  </a:xfrm>
                  <a:prstGeom prst="line">
                    <a:avLst/>
                  </a:prstGeom>
                  <a:ln>
                    <a:solidFill>
                      <a:schemeClr val="tx1">
                        <a:lumMod val="50000"/>
                        <a:lumOff val="50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" name="直接连接符 52"/>
                  <p:cNvCxnSpPr>
                    <a:stCxn id="41" idx="6"/>
                  </p:cNvCxnSpPr>
                  <p:nvPr/>
                </p:nvCxnSpPr>
                <p:spPr>
                  <a:xfrm>
                    <a:off x="2709506" y="4925691"/>
                    <a:ext cx="1035885" cy="62286"/>
                  </a:xfrm>
                  <a:prstGeom prst="line">
                    <a:avLst/>
                  </a:prstGeom>
                  <a:ln>
                    <a:solidFill>
                      <a:schemeClr val="tx1">
                        <a:lumMod val="50000"/>
                        <a:lumOff val="50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" name="直接连接符 57"/>
                  <p:cNvCxnSpPr>
                    <a:stCxn id="41" idx="6"/>
                    <a:endCxn id="52" idx="1"/>
                  </p:cNvCxnSpPr>
                  <p:nvPr/>
                </p:nvCxnSpPr>
                <p:spPr>
                  <a:xfrm>
                    <a:off x="2709506" y="4925691"/>
                    <a:ext cx="919667" cy="1389276"/>
                  </a:xfrm>
                  <a:prstGeom prst="line">
                    <a:avLst/>
                  </a:prstGeom>
                  <a:ln>
                    <a:solidFill>
                      <a:schemeClr val="tx1">
                        <a:lumMod val="50000"/>
                        <a:lumOff val="50000"/>
                      </a:schemeClr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40" name="组合 35"/>
                <p:cNvGrpSpPr>
                  <a:grpSpLocks noChangeAspect="1"/>
                </p:cNvGrpSpPr>
                <p:nvPr/>
              </p:nvGrpSpPr>
              <p:grpSpPr>
                <a:xfrm>
                  <a:off x="4269684" y="3435994"/>
                  <a:ext cx="655410" cy="2876614"/>
                  <a:chOff x="4152124" y="862541"/>
                  <a:chExt cx="1032290" cy="4536144"/>
                </a:xfrm>
              </p:grpSpPr>
              <p:grpSp>
                <p:nvGrpSpPr>
                  <p:cNvPr id="42" name="组合 38"/>
                  <p:cNvGrpSpPr/>
                  <p:nvPr/>
                </p:nvGrpSpPr>
                <p:grpSpPr>
                  <a:xfrm>
                    <a:off x="4744954" y="862541"/>
                    <a:ext cx="439460" cy="4536144"/>
                    <a:chOff x="4744954" y="862541"/>
                    <a:chExt cx="439460" cy="4536144"/>
                  </a:xfrm>
                </p:grpSpPr>
                <p:sp>
                  <p:nvSpPr>
                    <p:cNvPr id="44" name="TextBox 43"/>
                    <p:cNvSpPr txBox="1"/>
                    <p:nvPr/>
                  </p:nvSpPr>
                  <p:spPr>
                    <a:xfrm>
                      <a:off x="4744954" y="862541"/>
                      <a:ext cx="428364" cy="548397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sz="2000" b="1" i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2000" b="1" i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45" name="TextBox 44"/>
                    <p:cNvSpPr txBox="1"/>
                    <p:nvPr/>
                  </p:nvSpPr>
                  <p:spPr>
                    <a:xfrm>
                      <a:off x="4756050" y="2930080"/>
                      <a:ext cx="349364" cy="54839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sz="2000" b="1" i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/>
                          <a:cs typeface="Times New Roman"/>
                        </a:rPr>
                        <a:t>i</a:t>
                      </a:r>
                    </a:p>
                  </p:txBody>
                </p:sp>
                <p:sp>
                  <p:nvSpPr>
                    <p:cNvPr id="46" name="TextBox 45"/>
                    <p:cNvSpPr txBox="1"/>
                    <p:nvPr/>
                  </p:nvSpPr>
                  <p:spPr>
                    <a:xfrm>
                      <a:off x="4756050" y="4892473"/>
                      <a:ext cx="428364" cy="50621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sz="1800" b="1" i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/>
                          <a:cs typeface="Times New Roman"/>
                        </a:rPr>
                        <a:t>n</a:t>
                      </a:r>
                      <a:endParaRPr lang="en-US" sz="1800" b="1" i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p:txBody>
                </p:sp>
              </p:grpSp>
              <p:sp>
                <p:nvSpPr>
                  <p:cNvPr id="43" name="TextBox 42"/>
                  <p:cNvSpPr txBox="1"/>
                  <p:nvPr/>
                </p:nvSpPr>
                <p:spPr>
                  <a:xfrm rot="5400000">
                    <a:off x="4169155" y="4092251"/>
                    <a:ext cx="471547" cy="50560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 smtClean="0"/>
                      <a:t>…</a:t>
                    </a:r>
                    <a:endParaRPr lang="en-US" dirty="0"/>
                  </a:p>
                </p:txBody>
              </p:sp>
            </p:grpSp>
            <p:pic>
              <p:nvPicPr>
                <p:cNvPr id="41" name="Picture 60"/>
                <p:cNvPicPr>
                  <a:picLocks noChangeAspect="1"/>
                </p:cNvPicPr>
                <p:nvPr/>
              </p:nvPicPr>
              <p:blipFill>
                <a:blip r:embed="rId3" cstate="print"/>
                <a:srcRect l="13195"/>
                <a:stretch>
                  <a:fillRect/>
                </a:stretch>
              </p:blipFill>
              <p:spPr>
                <a:xfrm>
                  <a:off x="1871390" y="4514211"/>
                  <a:ext cx="823602" cy="822960"/>
                </a:xfrm>
                <a:prstGeom prst="ellipse">
                  <a:avLst/>
                </a:prstGeom>
                <a:ln w="19050" cap="rnd">
                  <a:solidFill>
                    <a:srgbClr val="333333"/>
                  </a:solidFill>
                </a:ln>
                <a:effectLst/>
                <a:scene3d>
                  <a:camera prst="orthographicFront"/>
                  <a:lightRig rig="contrasting" dir="t">
                    <a:rot lat="0" lon="0" rev="3000000"/>
                  </a:lightRig>
                </a:scene3d>
                <a:sp3d contourW="7620">
                  <a:bevelT w="95250" h="31750"/>
                  <a:contourClr>
                    <a:srgbClr val="333333"/>
                  </a:contourClr>
                </a:sp3d>
              </p:spPr>
            </p:pic>
          </p:grpSp>
          <p:pic>
            <p:nvPicPr>
              <p:cNvPr id="36" name="Picture 51" descr="imgres.jpeg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backgroundRemoval t="2186" b="96175" l="30182" r="69455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30435"/>
              <a:stretch>
                <a:fillRect/>
              </a:stretch>
            </p:blipFill>
            <p:spPr>
              <a:xfrm>
                <a:off x="7628627" y="1202843"/>
                <a:ext cx="1219200" cy="1166275"/>
              </a:xfrm>
              <a:prstGeom prst="rect">
                <a:avLst/>
              </a:prstGeom>
            </p:spPr>
          </p:pic>
          <p:pic>
            <p:nvPicPr>
              <p:cNvPr id="37" name="Picture 31" descr="imgres.jpeg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151943" y="4308755"/>
                <a:ext cx="821708" cy="1067802"/>
              </a:xfrm>
              <a:prstGeom prst="rect">
                <a:avLst/>
              </a:prstGeom>
            </p:spPr>
          </p:pic>
          <p:pic>
            <p:nvPicPr>
              <p:cNvPr id="38" name="Picture 56" descr="imgres.jpeg"/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BEBA8EAE-BF5A-486C-A8C5-ECC9F3942E4B}">
                    <a14:imgProps xmlns:a14="http://schemas.microsoft.com/office/drawing/2010/main">
                      <a14:imgLayer r:embed="rId8">
                        <a14:imgEffect>
                          <a14:backgroundRemoval t="0" b="100000" l="15556" r="83556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938482" y="2649052"/>
                <a:ext cx="1160949" cy="1160950"/>
              </a:xfrm>
              <a:prstGeom prst="rect">
                <a:avLst/>
              </a:prstGeom>
            </p:spPr>
          </p:pic>
        </p:grpSp>
        <p:sp>
          <p:nvSpPr>
            <p:cNvPr id="50" name="TextBox 49"/>
            <p:cNvSpPr txBox="1"/>
            <p:nvPr/>
          </p:nvSpPr>
          <p:spPr>
            <a:xfrm>
              <a:off x="1996647" y="4492823"/>
              <a:ext cx="89895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i="1" dirty="0" smtClean="0">
                  <a:latin typeface="Times New Roman"/>
                  <a:cs typeface="Times New Roman"/>
                </a:rPr>
                <a:t>v</a:t>
              </a:r>
              <a:r>
                <a:rPr lang="en-US" sz="1400" b="1" i="1" baseline="-25000" dirty="0" smtClean="0">
                  <a:latin typeface="Times New Roman"/>
                  <a:cs typeface="Times New Roman"/>
                </a:rPr>
                <a:t>1</a:t>
              </a:r>
              <a:r>
                <a:rPr lang="en-US" sz="1400" b="1" i="1" dirty="0" smtClean="0">
                  <a:latin typeface="Times New Roman"/>
                  <a:cs typeface="Times New Roman"/>
                </a:rPr>
                <a:t>~ F</a:t>
              </a:r>
              <a:r>
                <a:rPr lang="en-US" sz="1400" b="1" i="1" baseline="-25000" dirty="0" smtClean="0">
                  <a:latin typeface="Times New Roman"/>
                  <a:cs typeface="Times New Roman"/>
                </a:rPr>
                <a:t>1</a:t>
              </a:r>
              <a:endParaRPr lang="en-US" sz="1400" b="1" i="1" dirty="0">
                <a:latin typeface="Times New Roman"/>
                <a:cs typeface="Times New Roman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2057400" y="5331023"/>
              <a:ext cx="8382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i="1" dirty="0" smtClean="0">
                  <a:latin typeface="Times New Roman"/>
                  <a:cs typeface="Times New Roman"/>
                </a:rPr>
                <a:t>v</a:t>
              </a:r>
              <a:r>
                <a:rPr lang="en-US" sz="1400" b="1" i="1" baseline="-25000" dirty="0">
                  <a:latin typeface="Times New Roman"/>
                  <a:cs typeface="Times New Roman"/>
                </a:rPr>
                <a:t>i</a:t>
              </a:r>
              <a:r>
                <a:rPr lang="en-US" sz="1400" b="1" i="1" dirty="0" smtClean="0">
                  <a:latin typeface="Times New Roman"/>
                  <a:cs typeface="Times New Roman"/>
                </a:rPr>
                <a:t>~ F</a:t>
              </a:r>
              <a:r>
                <a:rPr lang="en-US" sz="1400" b="1" i="1" baseline="-25000" dirty="0">
                  <a:latin typeface="Times New Roman"/>
                  <a:cs typeface="Times New Roman"/>
                </a:rPr>
                <a:t>i</a:t>
              </a:r>
              <a:endParaRPr lang="en-US" sz="1400" b="1" i="1" dirty="0">
                <a:latin typeface="Times New Roman"/>
                <a:cs typeface="Times New Roman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1981200" y="6172200"/>
              <a:ext cx="80135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i="1" dirty="0" err="1" smtClean="0">
                  <a:latin typeface="Times New Roman"/>
                  <a:cs typeface="Times New Roman"/>
                </a:rPr>
                <a:t>v</a:t>
              </a:r>
              <a:r>
                <a:rPr lang="en-US" sz="1400" b="1" i="1" baseline="-25000" dirty="0" err="1" smtClean="0">
                  <a:latin typeface="Times New Roman"/>
                  <a:cs typeface="Times New Roman"/>
                </a:rPr>
                <a:t>n</a:t>
              </a:r>
              <a:r>
                <a:rPr lang="en-US" sz="1400" b="1" i="1" dirty="0" smtClean="0">
                  <a:latin typeface="Times New Roman"/>
                  <a:cs typeface="Times New Roman"/>
                </a:rPr>
                <a:t>~ </a:t>
              </a:r>
              <a:r>
                <a:rPr lang="en-US" sz="1400" b="1" i="1" dirty="0" err="1" smtClean="0">
                  <a:latin typeface="Times New Roman"/>
                  <a:cs typeface="Times New Roman"/>
                </a:rPr>
                <a:t>F</a:t>
              </a:r>
              <a:r>
                <a:rPr lang="en-US" sz="1400" b="1" i="1" baseline="-25000" dirty="0" err="1" smtClean="0">
                  <a:latin typeface="Times New Roman"/>
                  <a:cs typeface="Times New Roman"/>
                </a:rPr>
                <a:t>n</a:t>
              </a:r>
              <a:endParaRPr lang="en-US" sz="1400" b="1" i="1" dirty="0">
                <a:latin typeface="Times New Roman"/>
                <a:cs typeface="Times New Roman"/>
              </a:endParaRPr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4610030" y="3195016"/>
            <a:ext cx="4305369" cy="3434386"/>
            <a:chOff x="4610030" y="3195016"/>
            <a:chExt cx="4305369" cy="3434386"/>
          </a:xfrm>
        </p:grpSpPr>
        <p:grpSp>
          <p:nvGrpSpPr>
            <p:cNvPr id="70" name="Group 69"/>
            <p:cNvGrpSpPr>
              <a:grpSpLocks noChangeAspect="1"/>
            </p:cNvGrpSpPr>
            <p:nvPr/>
          </p:nvGrpSpPr>
          <p:grpSpPr>
            <a:xfrm>
              <a:off x="7543800" y="3429000"/>
              <a:ext cx="1371599" cy="2093325"/>
              <a:chOff x="1368137" y="1630137"/>
              <a:chExt cx="1047995" cy="1599445"/>
            </a:xfrm>
          </p:grpSpPr>
          <p:pic>
            <p:nvPicPr>
              <p:cNvPr id="71" name="Picture 70"/>
              <p:cNvPicPr>
                <a:picLocks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68137" y="2410207"/>
                <a:ext cx="999264" cy="819375"/>
              </a:xfrm>
              <a:prstGeom prst="roundRect">
                <a:avLst>
                  <a:gd name="adj" fmla="val 8594"/>
                </a:avLst>
              </a:prstGeom>
              <a:solidFill>
                <a:srgbClr val="FFFFFF">
                  <a:shade val="85000"/>
                </a:srgbClr>
              </a:solidFill>
              <a:ln w="19050">
                <a:noFill/>
              </a:ln>
              <a:effectLst/>
            </p:spPr>
          </p:pic>
          <p:sp>
            <p:nvSpPr>
              <p:cNvPr id="72" name="TextBox 71"/>
              <p:cNvSpPr txBox="1"/>
              <p:nvPr/>
            </p:nvSpPr>
            <p:spPr>
              <a:xfrm>
                <a:off x="1455179" y="1630137"/>
                <a:ext cx="960953" cy="3867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b="1" dirty="0" smtClean="0">
                    <a:solidFill>
                      <a:srgbClr val="0070C0"/>
                    </a:solidFill>
                    <a:latin typeface="Times" pitchFamily="18" charset="0"/>
                    <a:ea typeface="Tahoma" pitchFamily="34" charset="0"/>
                    <a:cs typeface="Times" pitchFamily="18" charset="0"/>
                  </a:rPr>
                  <a:t>Item</a:t>
                </a:r>
                <a:endParaRPr lang="en-US" sz="1600" b="1" dirty="0">
                  <a:solidFill>
                    <a:srgbClr val="0070C0"/>
                  </a:solidFill>
                  <a:latin typeface="Times" pitchFamily="18" charset="0"/>
                  <a:ea typeface="Tahoma" pitchFamily="34" charset="0"/>
                  <a:cs typeface="Times" pitchFamily="18" charset="0"/>
                </a:endParaRPr>
              </a:p>
            </p:txBody>
          </p:sp>
        </p:grpSp>
        <p:grpSp>
          <p:nvGrpSpPr>
            <p:cNvPr id="76" name="Group 75"/>
            <p:cNvGrpSpPr/>
            <p:nvPr/>
          </p:nvGrpSpPr>
          <p:grpSpPr>
            <a:xfrm>
              <a:off x="4610030" y="3195016"/>
              <a:ext cx="2086247" cy="3434386"/>
              <a:chOff x="2971801" y="985214"/>
              <a:chExt cx="1854805" cy="3053386"/>
            </a:xfrm>
          </p:grpSpPr>
          <p:grpSp>
            <p:nvGrpSpPr>
              <p:cNvPr id="77" name="Group 76"/>
              <p:cNvGrpSpPr>
                <a:grpSpLocks noChangeAspect="1"/>
              </p:cNvGrpSpPr>
              <p:nvPr/>
            </p:nvGrpSpPr>
            <p:grpSpPr>
              <a:xfrm>
                <a:off x="2971801" y="985214"/>
                <a:ext cx="1295401" cy="3053386"/>
                <a:chOff x="5309347" y="882895"/>
                <a:chExt cx="1479742" cy="3498875"/>
              </a:xfrm>
            </p:grpSpPr>
            <p:grpSp>
              <p:nvGrpSpPr>
                <p:cNvPr id="81" name="组合 42"/>
                <p:cNvGrpSpPr/>
                <p:nvPr/>
              </p:nvGrpSpPr>
              <p:grpSpPr>
                <a:xfrm>
                  <a:off x="5309347" y="1342210"/>
                  <a:ext cx="1219950" cy="3039560"/>
                  <a:chOff x="555626" y="1341847"/>
                  <a:chExt cx="1318335" cy="3284692"/>
                </a:xfrm>
              </p:grpSpPr>
              <p:grpSp>
                <p:nvGrpSpPr>
                  <p:cNvPr id="83" name="组合 45"/>
                  <p:cNvGrpSpPr/>
                  <p:nvPr/>
                </p:nvGrpSpPr>
                <p:grpSpPr>
                  <a:xfrm>
                    <a:off x="555626" y="1647826"/>
                    <a:ext cx="472299" cy="2801800"/>
                    <a:chOff x="555626" y="1647826"/>
                    <a:chExt cx="472299" cy="2801800"/>
                  </a:xfrm>
                </p:grpSpPr>
                <p:sp>
                  <p:nvSpPr>
                    <p:cNvPr id="91" name="TextBox 90"/>
                    <p:cNvSpPr txBox="1"/>
                    <p:nvPr/>
                  </p:nvSpPr>
                  <p:spPr>
                    <a:xfrm>
                      <a:off x="555626" y="1647826"/>
                      <a:ext cx="282347" cy="34750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i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i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92" name="TextBox 91"/>
                    <p:cNvSpPr txBox="1"/>
                    <p:nvPr/>
                  </p:nvSpPr>
                  <p:spPr>
                    <a:xfrm>
                      <a:off x="572882" y="2848065"/>
                      <a:ext cx="234083" cy="34750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sz="1800" i="1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sz="1800" i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93" name="TextBox 92"/>
                    <p:cNvSpPr txBox="1"/>
                    <p:nvPr/>
                  </p:nvSpPr>
                  <p:spPr>
                    <a:xfrm>
                      <a:off x="560535" y="3992277"/>
                      <a:ext cx="467390" cy="457349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i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lang="en-US" sz="1800" i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</p:grpSp>
              <p:grpSp>
                <p:nvGrpSpPr>
                  <p:cNvPr id="84" name="组合 35"/>
                  <p:cNvGrpSpPr/>
                  <p:nvPr/>
                </p:nvGrpSpPr>
                <p:grpSpPr>
                  <a:xfrm>
                    <a:off x="982824" y="1341847"/>
                    <a:ext cx="891137" cy="3284692"/>
                    <a:chOff x="692156" y="1405815"/>
                    <a:chExt cx="947111" cy="3491009"/>
                  </a:xfrm>
                </p:grpSpPr>
                <p:grpSp>
                  <p:nvGrpSpPr>
                    <p:cNvPr id="85" name="组合 34"/>
                    <p:cNvGrpSpPr/>
                    <p:nvPr/>
                  </p:nvGrpSpPr>
                  <p:grpSpPr>
                    <a:xfrm>
                      <a:off x="692156" y="1405815"/>
                      <a:ext cx="947111" cy="3491009"/>
                      <a:chOff x="692156" y="1405815"/>
                      <a:chExt cx="947111" cy="3491009"/>
                    </a:xfrm>
                  </p:grpSpPr>
                  <p:pic>
                    <p:nvPicPr>
                      <p:cNvPr id="88" name="Picture 87"/>
                      <p:cNvPicPr>
                        <a:picLocks noChangeAspect="1"/>
                      </p:cNvPicPr>
                      <p:nvPr/>
                    </p:nvPicPr>
                    <p:blipFill>
                      <a:blip r:embed="rId10" cstate="print"/>
                      <a:srcRect b="17010"/>
                      <a:stretch>
                        <a:fillRect/>
                      </a:stretch>
                    </p:blipFill>
                    <p:spPr>
                      <a:xfrm>
                        <a:off x="692156" y="1405815"/>
                        <a:ext cx="914400" cy="918064"/>
                      </a:xfrm>
                      <a:prstGeom prst="ellipse">
                        <a:avLst/>
                      </a:prstGeom>
                      <a:ln w="12700" cap="rnd">
                        <a:solidFill>
                          <a:srgbClr val="333333"/>
                        </a:solidFill>
                      </a:ln>
                      <a:effectLst/>
                      <a:scene3d>
                        <a:camera prst="orthographicFront"/>
                        <a:lightRig rig="contrasting" dir="t">
                          <a:rot lat="0" lon="0" rev="3000000"/>
                        </a:lightRig>
                      </a:scene3d>
                      <a:sp3d contourW="7620">
                        <a:bevelT w="95250" h="31750"/>
                        <a:contourClr>
                          <a:srgbClr val="333333"/>
                        </a:contourClr>
                      </a:sp3d>
                    </p:spPr>
                  </p:pic>
                  <p:pic>
                    <p:nvPicPr>
                      <p:cNvPr id="89" name="Picture 88"/>
                      <p:cNvPicPr>
                        <a:picLocks noChangeAspect="1"/>
                      </p:cNvPicPr>
                      <p:nvPr/>
                    </p:nvPicPr>
                    <p:blipFill>
                      <a:blip r:embed="rId3" cstate="print"/>
                      <a:srcRect l="13195"/>
                      <a:stretch>
                        <a:fillRect/>
                      </a:stretch>
                    </p:blipFill>
                    <p:spPr>
                      <a:xfrm>
                        <a:off x="698043" y="2686694"/>
                        <a:ext cx="915113" cy="914400"/>
                      </a:xfrm>
                      <a:prstGeom prst="ellipse">
                        <a:avLst/>
                      </a:prstGeom>
                      <a:ln w="12700" cap="rnd">
                        <a:solidFill>
                          <a:srgbClr val="333333"/>
                        </a:solidFill>
                      </a:ln>
                      <a:effectLst/>
                      <a:scene3d>
                        <a:camera prst="orthographicFront"/>
                        <a:lightRig rig="contrasting" dir="t">
                          <a:rot lat="0" lon="0" rev="3000000"/>
                        </a:lightRig>
                      </a:scene3d>
                      <a:sp3d contourW="7620">
                        <a:bevelT w="95250" h="31750"/>
                        <a:contourClr>
                          <a:srgbClr val="333333"/>
                        </a:contourClr>
                      </a:sp3d>
                    </p:spPr>
                  </p:pic>
                  <p:pic>
                    <p:nvPicPr>
                      <p:cNvPr id="90" name="Picture 89"/>
                      <p:cNvPicPr>
                        <a:picLocks noChangeAspect="1"/>
                      </p:cNvPicPr>
                      <p:nvPr/>
                    </p:nvPicPr>
                    <p:blipFill>
                      <a:blip r:embed="rId11" cstate="print"/>
                      <a:stretch>
                        <a:fillRect/>
                      </a:stretch>
                    </p:blipFill>
                    <p:spPr>
                      <a:xfrm>
                        <a:off x="722203" y="3982424"/>
                        <a:ext cx="917064" cy="914400"/>
                      </a:xfrm>
                      <a:prstGeom prst="ellipse">
                        <a:avLst/>
                      </a:prstGeom>
                      <a:ln w="12700" cap="rnd">
                        <a:solidFill>
                          <a:srgbClr val="333333"/>
                        </a:solidFill>
                      </a:ln>
                      <a:effectLst/>
                      <a:scene3d>
                        <a:camera prst="orthographicFront"/>
                        <a:lightRig rig="contrasting" dir="t">
                          <a:rot lat="0" lon="0" rev="3000000"/>
                        </a:lightRig>
                      </a:scene3d>
                      <a:sp3d contourW="7620">
                        <a:bevelT w="95250" h="31750"/>
                        <a:contourClr>
                          <a:srgbClr val="333333"/>
                        </a:contourClr>
                      </a:sp3d>
                    </p:spPr>
                  </p:pic>
                </p:grpSp>
                <p:sp>
                  <p:nvSpPr>
                    <p:cNvPr id="86" name="TextBox 85"/>
                    <p:cNvSpPr txBox="1"/>
                    <p:nvPr/>
                  </p:nvSpPr>
                  <p:spPr>
                    <a:xfrm rot="5400000">
                      <a:off x="939615" y="3611532"/>
                      <a:ext cx="436237" cy="46166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p:txBody>
                </p:sp>
                <p:sp>
                  <p:nvSpPr>
                    <p:cNvPr id="87" name="TextBox 86"/>
                    <p:cNvSpPr txBox="1"/>
                    <p:nvPr/>
                  </p:nvSpPr>
                  <p:spPr>
                    <a:xfrm rot="5400000">
                      <a:off x="930090" y="2316428"/>
                      <a:ext cx="436237" cy="46166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p:txBody>
                </p:sp>
              </p:grpSp>
            </p:grpSp>
            <p:sp>
              <p:nvSpPr>
                <p:cNvPr id="82" name="TextBox 81"/>
                <p:cNvSpPr txBox="1"/>
                <p:nvPr/>
              </p:nvSpPr>
              <p:spPr>
                <a:xfrm>
                  <a:off x="5647080" y="882895"/>
                  <a:ext cx="1142009" cy="38794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b="1" dirty="0" smtClean="0">
                      <a:solidFill>
                        <a:srgbClr val="0070C0"/>
                      </a:solidFill>
                      <a:latin typeface="Times" pitchFamily="18" charset="0"/>
                      <a:ea typeface="Tahoma" pitchFamily="34" charset="0"/>
                      <a:cs typeface="Times" pitchFamily="18" charset="0"/>
                    </a:rPr>
                    <a:t>Bidders</a:t>
                  </a:r>
                </a:p>
              </p:txBody>
            </p:sp>
          </p:grpSp>
          <p:sp>
            <p:nvSpPr>
              <p:cNvPr id="78" name="TextBox 77"/>
              <p:cNvSpPr txBox="1"/>
              <p:nvPr/>
            </p:nvSpPr>
            <p:spPr>
              <a:xfrm>
                <a:off x="4191000" y="1600200"/>
                <a:ext cx="623656" cy="5199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i="1" dirty="0">
                    <a:latin typeface="Times New Roman"/>
                    <a:cs typeface="Times New Roman"/>
                  </a:rPr>
                  <a:t>v</a:t>
                </a:r>
                <a:r>
                  <a:rPr lang="en-US" sz="1400" b="1" i="1" baseline="-25000" dirty="0">
                    <a:latin typeface="Times New Roman"/>
                    <a:cs typeface="Times New Roman"/>
                  </a:rPr>
                  <a:t>1</a:t>
                </a:r>
                <a:r>
                  <a:rPr lang="en-US" sz="1400" b="1" i="1" dirty="0">
                    <a:latin typeface="Times New Roman"/>
                    <a:cs typeface="Times New Roman"/>
                  </a:rPr>
                  <a:t>~ F</a:t>
                </a:r>
                <a:r>
                  <a:rPr lang="en-US" sz="1400" b="1" i="1" baseline="-25000" dirty="0">
                    <a:latin typeface="Times New Roman"/>
                    <a:cs typeface="Times New Roman"/>
                  </a:rPr>
                  <a:t>1</a:t>
                </a:r>
                <a:endParaRPr lang="en-US" sz="1400" b="1" i="1" dirty="0">
                  <a:latin typeface="Times New Roman"/>
                  <a:cs typeface="Times New Roman"/>
                </a:endParaRPr>
              </a:p>
              <a:p>
                <a:endParaRPr lang="en-US" b="1" i="1" dirty="0">
                  <a:latin typeface="Times New Roman"/>
                  <a:cs typeface="Times New Roman"/>
                </a:endParaRPr>
              </a:p>
            </p:txBody>
          </p:sp>
          <p:sp>
            <p:nvSpPr>
              <p:cNvPr id="79" name="TextBox 78"/>
              <p:cNvSpPr txBox="1"/>
              <p:nvPr/>
            </p:nvSpPr>
            <p:spPr>
              <a:xfrm>
                <a:off x="4191000" y="2590800"/>
                <a:ext cx="576373" cy="5199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i="1" dirty="0">
                    <a:latin typeface="Times New Roman"/>
                    <a:cs typeface="Times New Roman"/>
                  </a:rPr>
                  <a:t>v</a:t>
                </a:r>
                <a:r>
                  <a:rPr lang="en-US" sz="1400" b="1" i="1" baseline="-25000" dirty="0">
                    <a:latin typeface="Times New Roman"/>
                    <a:cs typeface="Times New Roman"/>
                  </a:rPr>
                  <a:t>i</a:t>
                </a:r>
                <a:r>
                  <a:rPr lang="en-US" sz="1400" b="1" i="1" dirty="0">
                    <a:latin typeface="Times New Roman"/>
                    <a:cs typeface="Times New Roman"/>
                  </a:rPr>
                  <a:t>~ F</a:t>
                </a:r>
                <a:r>
                  <a:rPr lang="en-US" sz="1400" b="1" i="1" baseline="-25000" dirty="0">
                    <a:latin typeface="Times New Roman"/>
                    <a:cs typeface="Times New Roman"/>
                  </a:rPr>
                  <a:t>i</a:t>
                </a:r>
                <a:endParaRPr lang="en-US" sz="1400" b="1" i="1" dirty="0">
                  <a:latin typeface="Times New Roman"/>
                  <a:cs typeface="Times New Roman"/>
                </a:endParaRPr>
              </a:p>
              <a:p>
                <a:endParaRPr lang="en-US" b="1" i="1" dirty="0">
                  <a:latin typeface="Times New Roman"/>
                  <a:cs typeface="Times New Roman"/>
                </a:endParaRPr>
              </a:p>
            </p:txBody>
          </p:sp>
          <p:sp>
            <p:nvSpPr>
              <p:cNvPr id="80" name="TextBox 79"/>
              <p:cNvSpPr txBox="1"/>
              <p:nvPr/>
            </p:nvSpPr>
            <p:spPr>
              <a:xfrm>
                <a:off x="4191000" y="3581400"/>
                <a:ext cx="635606" cy="2736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i="1" dirty="0" err="1">
                    <a:latin typeface="Times New Roman"/>
                    <a:cs typeface="Times New Roman"/>
                  </a:rPr>
                  <a:t>v</a:t>
                </a:r>
                <a:r>
                  <a:rPr lang="en-US" sz="1400" b="1" i="1" baseline="-25000" dirty="0" err="1">
                    <a:latin typeface="Times New Roman"/>
                    <a:cs typeface="Times New Roman"/>
                  </a:rPr>
                  <a:t>n</a:t>
                </a:r>
                <a:r>
                  <a:rPr lang="en-US" sz="1400" b="1" i="1" dirty="0">
                    <a:latin typeface="Times New Roman"/>
                    <a:cs typeface="Times New Roman"/>
                  </a:rPr>
                  <a:t>~ </a:t>
                </a:r>
                <a:r>
                  <a:rPr lang="en-US" sz="1400" b="1" i="1" dirty="0" err="1">
                    <a:latin typeface="Times New Roman"/>
                    <a:cs typeface="Times New Roman"/>
                  </a:rPr>
                  <a:t>F</a:t>
                </a:r>
                <a:r>
                  <a:rPr lang="en-US" sz="1400" b="1" i="1" baseline="-25000" dirty="0" err="1">
                    <a:latin typeface="Times New Roman"/>
                    <a:cs typeface="Times New Roman"/>
                  </a:rPr>
                  <a:t>n</a:t>
                </a:r>
                <a:endParaRPr lang="en-US" sz="1400" b="1" i="1" dirty="0">
                  <a:latin typeface="Times New Roman"/>
                  <a:cs typeface="Times New Roman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885481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build="p"/>
      <p:bldP spid="9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Benchmark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3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990600"/>
            <a:ext cx="8305800" cy="7086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762000" y="1524000"/>
            <a:ext cx="7391400" cy="17312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FF00"/>
                </a:solidFill>
                <a:latin typeface="Comic Sans MS" pitchFamily="66" charset="0"/>
                <a:cs typeface="Arial" pitchFamily="34" charset="0"/>
              </a:rPr>
              <a:t>Lemma 1</a:t>
            </a:r>
            <a:r>
              <a:rPr lang="en-US" sz="2800" b="1" dirty="0" smtClean="0">
                <a:solidFill>
                  <a:schemeClr val="bg1"/>
                </a:solidFill>
                <a:latin typeface="Comic Sans MS" pitchFamily="66" charset="0"/>
                <a:cs typeface="Arial" pitchFamily="34" charset="0"/>
              </a:rPr>
              <a:t>: </a:t>
            </a:r>
            <a:r>
              <a:rPr lang="en-US" sz="2400" dirty="0" smtClean="0">
                <a:solidFill>
                  <a:schemeClr val="bg1"/>
                </a:solidFill>
                <a:latin typeface="Chalkboard"/>
                <a:cs typeface="Chalkboard"/>
              </a:rPr>
              <a:t>The optimal revenue achievable in scenario (a) is always less than the optimal revenue achievable in scenario (b).</a:t>
            </a:r>
            <a:endParaRPr lang="en-US" sz="2400" dirty="0" smtClean="0">
              <a:solidFill>
                <a:srgbClr val="FF6600"/>
              </a:solidFill>
              <a:latin typeface="Comic Sans MS" pitchFamily="66" charset="0"/>
            </a:endParaRPr>
          </a:p>
          <a:p>
            <a:pPr marL="0" lvl="1" algn="ctr">
              <a:lnSpc>
                <a:spcPct val="120000"/>
              </a:lnSpc>
              <a:spcBef>
                <a:spcPts val="300"/>
              </a:spcBef>
            </a:pPr>
            <a:endParaRPr lang="en-US" sz="2400" b="1" dirty="0" smtClean="0">
              <a:solidFill>
                <a:srgbClr val="FF6600"/>
              </a:solidFill>
              <a:latin typeface="Comic Sans MS" pitchFamily="6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3400" y="4648200"/>
            <a:ext cx="8610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Times New Roman"/>
                <a:cs typeface="Times New Roman"/>
              </a:rPr>
              <a:t>- Proof: See the board.</a:t>
            </a:r>
          </a:p>
          <a:p>
            <a:endParaRPr lang="en-US" sz="2200" dirty="0">
              <a:latin typeface="Times New Roman"/>
              <a:cs typeface="Times New Roman"/>
            </a:endParaRPr>
          </a:p>
          <a:p>
            <a:r>
              <a:rPr lang="en-US" sz="2200" dirty="0" smtClean="0">
                <a:latin typeface="Times New Roman"/>
                <a:cs typeface="Times New Roman"/>
              </a:rPr>
              <a:t>- Remark: This gives a natural benchmark for the revenue in (a). </a:t>
            </a:r>
            <a:endParaRPr lang="en-US" sz="22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19559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mv="urn:schemas-microsoft-com:mac:vml" xmlns="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>
          <a:xfrm>
            <a:off x="990600" y="76200"/>
            <a:ext cx="7700639" cy="762000"/>
          </a:xfrm>
        </p:spPr>
        <p:txBody>
          <a:bodyPr/>
          <a:lstStyle/>
          <a:p>
            <a:r>
              <a:rPr lang="en-US" dirty="0" smtClean="0"/>
              <a:t>An even simpler benchmark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04800" y="762000"/>
            <a:ext cx="8610600" cy="6964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 smtClean="0">
                <a:latin typeface="Times New Roman"/>
                <a:cs typeface="Times New Roman"/>
              </a:rPr>
              <a:t> </a:t>
            </a:r>
            <a:endParaRPr lang="en-US" b="1" i="1" dirty="0">
              <a:solidFill>
                <a:srgbClr val="FF6600"/>
              </a:solidFill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In a single-item auction, the optimal expected revenue</a:t>
            </a:r>
            <a:endParaRPr lang="en-US" b="1" i="1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b="1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	 </a:t>
            </a:r>
            <a:r>
              <a:rPr lang="en-US" b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E</a:t>
            </a:r>
            <a:r>
              <a:rPr lang="en-US" b="1" baseline="-250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v~F</a:t>
            </a:r>
            <a:r>
              <a:rPr lang="en-US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 [max</a:t>
            </a:r>
            <a:r>
              <a:rPr lang="en-US" b="1" dirty="0" smtClean="0">
                <a:solidFill>
                  <a:srgbClr val="FF6600"/>
                </a:solidFill>
                <a:latin typeface="Times New Roman"/>
                <a:cs typeface="Times New Roman"/>
              </a:rPr>
              <a:t> </a:t>
            </a:r>
            <a:r>
              <a:rPr lang="en-US" b="1" dirty="0" err="1" smtClean="0">
                <a:latin typeface="Times New Roman"/>
                <a:cs typeface="Times New Roman"/>
              </a:rPr>
              <a:t>Σ</a:t>
            </a:r>
            <a:r>
              <a:rPr lang="en-US" b="1" i="1" baseline="-25000" dirty="0" err="1" smtClean="0">
                <a:latin typeface="Times New Roman"/>
                <a:cs typeface="Times New Roman"/>
              </a:rPr>
              <a:t>i</a:t>
            </a:r>
            <a:r>
              <a:rPr lang="en-US" b="1" i="1" baseline="-25000" dirty="0" smtClean="0">
                <a:latin typeface="Times New Roman"/>
                <a:cs typeface="Times New Roman"/>
              </a:rPr>
              <a:t> </a:t>
            </a:r>
            <a:r>
              <a:rPr lang="en-US" b="1" i="1" dirty="0">
                <a:latin typeface="Times New Roman"/>
                <a:cs typeface="Times New Roman"/>
              </a:rPr>
              <a:t>x</a:t>
            </a:r>
            <a:r>
              <a:rPr lang="en-US" b="1" i="1" baseline="-25000" dirty="0">
                <a:latin typeface="Times New Roman"/>
                <a:cs typeface="Times New Roman"/>
              </a:rPr>
              <a:t>i</a:t>
            </a:r>
            <a:r>
              <a:rPr lang="en-US" b="1" i="1" dirty="0">
                <a:latin typeface="Times New Roman"/>
                <a:cs typeface="Times New Roman"/>
              </a:rPr>
              <a:t>(v) </a:t>
            </a:r>
            <a:r>
              <a:rPr lang="en-US" b="1" i="1" dirty="0" err="1">
                <a:latin typeface="Times New Roman"/>
                <a:cs typeface="Times New Roman"/>
              </a:rPr>
              <a:t>φ</a:t>
            </a:r>
            <a:r>
              <a:rPr lang="en-US" b="1" i="1" baseline="-25000" dirty="0" err="1">
                <a:latin typeface="Times New Roman"/>
                <a:cs typeface="Times New Roman"/>
              </a:rPr>
              <a:t>i</a:t>
            </a:r>
            <a:r>
              <a:rPr lang="en-US" b="1" i="1" dirty="0">
                <a:latin typeface="Times New Roman"/>
                <a:cs typeface="Times New Roman"/>
              </a:rPr>
              <a:t> (v</a:t>
            </a:r>
            <a:r>
              <a:rPr lang="en-US" b="1" i="1" baseline="-25000" dirty="0">
                <a:latin typeface="Times New Roman"/>
                <a:cs typeface="Times New Roman"/>
              </a:rPr>
              <a:t>i</a:t>
            </a:r>
            <a:r>
              <a:rPr lang="en-US" b="1" i="1" dirty="0" smtClean="0">
                <a:latin typeface="Times New Roman"/>
                <a:cs typeface="Times New Roman"/>
              </a:rPr>
              <a:t>)</a:t>
            </a:r>
            <a:r>
              <a:rPr lang="en-US" b="1" dirty="0" smtClean="0">
                <a:latin typeface="Times New Roman"/>
                <a:cs typeface="Times New Roman"/>
              </a:rPr>
              <a:t>]</a:t>
            </a:r>
            <a:r>
              <a:rPr lang="en-US" b="1" i="1" dirty="0" smtClean="0">
                <a:latin typeface="Times New Roman"/>
                <a:cs typeface="Times New Roman"/>
              </a:rPr>
              <a:t> = </a:t>
            </a:r>
            <a:r>
              <a:rPr lang="en-US" b="1" dirty="0" err="1">
                <a:solidFill>
                  <a:srgbClr val="000000"/>
                </a:solidFill>
                <a:latin typeface="Times New Roman"/>
                <a:cs typeface="Times New Roman"/>
              </a:rPr>
              <a:t>E</a:t>
            </a:r>
            <a:r>
              <a:rPr lang="en-US" b="1" baseline="-25000" dirty="0" err="1">
                <a:solidFill>
                  <a:srgbClr val="000000"/>
                </a:solidFill>
                <a:latin typeface="Times New Roman"/>
                <a:cs typeface="Times New Roman"/>
              </a:rPr>
              <a:t>v~F</a:t>
            </a:r>
            <a:r>
              <a:rPr lang="en-US" b="1" dirty="0">
                <a:solidFill>
                  <a:srgbClr val="000000"/>
                </a:solidFill>
                <a:latin typeface="Times New Roman"/>
                <a:cs typeface="Times New Roman"/>
              </a:rPr>
              <a:t> [</a:t>
            </a:r>
            <a:r>
              <a:rPr lang="en-US" b="1" i="1" dirty="0" smtClean="0">
                <a:latin typeface="Times New Roman"/>
                <a:cs typeface="Times New Roman"/>
              </a:rPr>
              <a:t>max</a:t>
            </a:r>
            <a:r>
              <a:rPr lang="en-US" b="1" i="1" baseline="-25000" dirty="0" smtClean="0">
                <a:latin typeface="Times New Roman"/>
                <a:cs typeface="Times New Roman"/>
              </a:rPr>
              <a:t>i </a:t>
            </a:r>
            <a:r>
              <a:rPr lang="en-US" b="1" i="1" dirty="0" err="1">
                <a:latin typeface="Times New Roman"/>
                <a:cs typeface="Times New Roman"/>
              </a:rPr>
              <a:t>φ</a:t>
            </a:r>
            <a:r>
              <a:rPr lang="en-US" b="1" i="1" baseline="-25000" dirty="0" err="1">
                <a:latin typeface="Times New Roman"/>
                <a:cs typeface="Times New Roman"/>
              </a:rPr>
              <a:t>i</a:t>
            </a:r>
            <a:r>
              <a:rPr lang="en-US" b="1" i="1" dirty="0">
                <a:latin typeface="Times New Roman"/>
                <a:cs typeface="Times New Roman"/>
              </a:rPr>
              <a:t>(v</a:t>
            </a:r>
            <a:r>
              <a:rPr lang="en-US" b="1" i="1" baseline="-25000" dirty="0">
                <a:latin typeface="Times New Roman"/>
                <a:cs typeface="Times New Roman"/>
              </a:rPr>
              <a:t>i</a:t>
            </a:r>
            <a:r>
              <a:rPr lang="en-US" b="1" i="1" dirty="0">
                <a:latin typeface="Times New Roman"/>
                <a:cs typeface="Times New Roman"/>
              </a:rPr>
              <a:t>)</a:t>
            </a:r>
            <a:r>
              <a:rPr lang="en-US" b="1" i="1" baseline="30000" dirty="0" smtClean="0">
                <a:latin typeface="Times New Roman"/>
                <a:cs typeface="Times New Roman"/>
              </a:rPr>
              <a:t>+</a:t>
            </a:r>
            <a:r>
              <a:rPr lang="en-US" b="1" dirty="0" smtClean="0">
                <a:latin typeface="Times New Roman"/>
                <a:cs typeface="Times New Roman"/>
              </a:rPr>
              <a:t>]</a:t>
            </a:r>
            <a:r>
              <a:rPr lang="en-US" b="1" i="1" baseline="30000" dirty="0" smtClean="0">
                <a:latin typeface="Times New Roman"/>
                <a:cs typeface="Times New Roman"/>
              </a:rPr>
              <a:t>  </a:t>
            </a:r>
            <a:r>
              <a:rPr lang="en-US" dirty="0" smtClean="0">
                <a:latin typeface="Times New Roman"/>
                <a:cs typeface="Times New Roman"/>
              </a:rPr>
              <a:t>(the expected prize of the prophet)</a:t>
            </a:r>
            <a:endParaRPr lang="en-US" dirty="0">
              <a:solidFill>
                <a:srgbClr val="FF6600"/>
              </a:solidFill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Times New Roman"/>
                <a:cs typeface="Times New Roman"/>
              </a:rPr>
              <a:t>Remember the following mechanism </a:t>
            </a:r>
            <a:r>
              <a:rPr lang="en-US" b="1" dirty="0" smtClean="0">
                <a:solidFill>
                  <a:srgbClr val="008000"/>
                </a:solidFill>
                <a:latin typeface="Times New Roman"/>
                <a:cs typeface="Times New Roman"/>
              </a:rPr>
              <a:t>RM</a:t>
            </a:r>
            <a:r>
              <a:rPr lang="en-US" dirty="0" smtClean="0">
                <a:latin typeface="Times New Roman"/>
                <a:cs typeface="Times New Roman"/>
              </a:rPr>
              <a:t> we learned in Lecture 6.</a:t>
            </a:r>
            <a:endParaRPr lang="en-US" dirty="0">
              <a:latin typeface="Times New Roman"/>
              <a:cs typeface="Times New Roman"/>
            </a:endParaRP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latin typeface="Times New Roman"/>
                <a:cs typeface="Times New Roman"/>
              </a:rPr>
              <a:t>Choose </a:t>
            </a:r>
            <a:r>
              <a:rPr lang="en-US" b="1" i="1" dirty="0">
                <a:latin typeface="Times New Roman"/>
                <a:cs typeface="Times New Roman"/>
              </a:rPr>
              <a:t>t</a:t>
            </a:r>
            <a:r>
              <a:rPr lang="en-US" dirty="0">
                <a:latin typeface="Times New Roman"/>
                <a:cs typeface="Times New Roman"/>
              </a:rPr>
              <a:t> such that </a:t>
            </a:r>
            <a:r>
              <a:rPr lang="en-US" b="1" dirty="0" err="1">
                <a:latin typeface="Times New Roman"/>
                <a:cs typeface="Times New Roman"/>
              </a:rPr>
              <a:t>Pr</a:t>
            </a:r>
            <a:r>
              <a:rPr lang="en-US" b="1" dirty="0">
                <a:latin typeface="Times New Roman"/>
                <a:cs typeface="Times New Roman"/>
              </a:rPr>
              <a:t>[</a:t>
            </a:r>
            <a:r>
              <a:rPr lang="en-US" b="1" dirty="0" smtClean="0">
                <a:latin typeface="Times New Roman"/>
                <a:cs typeface="Times New Roman"/>
              </a:rPr>
              <a:t>max</a:t>
            </a:r>
            <a:r>
              <a:rPr lang="en-US" b="1" baseline="-25000" dirty="0" smtClean="0">
                <a:latin typeface="Times New Roman"/>
                <a:cs typeface="Times New Roman"/>
              </a:rPr>
              <a:t>i</a:t>
            </a:r>
            <a:r>
              <a:rPr lang="en-US" b="1" dirty="0" smtClean="0">
                <a:latin typeface="Times New Roman"/>
                <a:cs typeface="Times New Roman"/>
              </a:rPr>
              <a:t> </a:t>
            </a:r>
            <a:r>
              <a:rPr lang="en-US" b="1" i="1" dirty="0" err="1">
                <a:latin typeface="Times New Roman"/>
                <a:cs typeface="Times New Roman"/>
              </a:rPr>
              <a:t>φ</a:t>
            </a:r>
            <a:r>
              <a:rPr lang="en-US" b="1" i="1" baseline="-25000" dirty="0" err="1">
                <a:latin typeface="Times New Roman"/>
                <a:cs typeface="Times New Roman"/>
              </a:rPr>
              <a:t>i</a:t>
            </a:r>
            <a:r>
              <a:rPr lang="en-US" b="1" i="1" dirty="0">
                <a:latin typeface="Times New Roman"/>
                <a:cs typeface="Times New Roman"/>
              </a:rPr>
              <a:t> (v</a:t>
            </a:r>
            <a:r>
              <a:rPr lang="en-US" b="1" i="1" baseline="-25000" dirty="0">
                <a:latin typeface="Times New Roman"/>
                <a:cs typeface="Times New Roman"/>
              </a:rPr>
              <a:t>i</a:t>
            </a:r>
            <a:r>
              <a:rPr lang="en-US" b="1" i="1" dirty="0" smtClean="0">
                <a:latin typeface="Times New Roman"/>
                <a:cs typeface="Times New Roman"/>
              </a:rPr>
              <a:t>)</a:t>
            </a:r>
            <a:r>
              <a:rPr lang="en-US" b="1" baseline="30000" dirty="0" smtClean="0">
                <a:latin typeface="Times New Roman"/>
                <a:cs typeface="Times New Roman"/>
              </a:rPr>
              <a:t>+</a:t>
            </a:r>
            <a:r>
              <a:rPr lang="en-US" b="1" dirty="0" smtClean="0">
                <a:latin typeface="Times New Roman"/>
                <a:cs typeface="Times New Roman"/>
              </a:rPr>
              <a:t> ≥ </a:t>
            </a:r>
            <a:r>
              <a:rPr lang="en-US" b="1" i="1" dirty="0" smtClean="0">
                <a:latin typeface="Times New Roman"/>
                <a:cs typeface="Times New Roman"/>
              </a:rPr>
              <a:t>t</a:t>
            </a:r>
            <a:r>
              <a:rPr lang="en-US" b="1" dirty="0" smtClean="0">
                <a:latin typeface="Times New Roman"/>
                <a:cs typeface="Times New Roman"/>
              </a:rPr>
              <a:t>] = ½ </a:t>
            </a:r>
            <a:r>
              <a:rPr lang="en-US" dirty="0" smtClean="0">
                <a:latin typeface="Times New Roman"/>
                <a:cs typeface="Times New Roman"/>
              </a:rPr>
              <a:t>.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Set a reserve price </a:t>
            </a:r>
            <a:r>
              <a:rPr lang="en-US" b="1" i="1" dirty="0" err="1">
                <a:solidFill>
                  <a:srgbClr val="000000"/>
                </a:solidFill>
                <a:latin typeface="Times New Roman"/>
                <a:cs typeface="Times New Roman"/>
              </a:rPr>
              <a:t>r</a:t>
            </a:r>
            <a:r>
              <a:rPr lang="en-US" b="1" i="1" baseline="-25000" dirty="0" err="1">
                <a:solidFill>
                  <a:srgbClr val="000000"/>
                </a:solidFill>
                <a:latin typeface="Times New Roman"/>
                <a:cs typeface="Times New Roman"/>
              </a:rPr>
              <a:t>i</a:t>
            </a:r>
            <a:r>
              <a:rPr lang="en-US" b="1" i="1" dirty="0">
                <a:solidFill>
                  <a:srgbClr val="000000"/>
                </a:solidFill>
                <a:latin typeface="Times New Roman"/>
                <a:cs typeface="Times New Roman"/>
              </a:rPr>
              <a:t> =</a:t>
            </a:r>
            <a:r>
              <a:rPr lang="en-US" b="1" i="1" dirty="0">
                <a:latin typeface="Times New Roman"/>
                <a:cs typeface="Times New Roman"/>
              </a:rPr>
              <a:t>φ</a:t>
            </a:r>
            <a:r>
              <a:rPr lang="en-US" b="1" i="1" baseline="-25000" dirty="0">
                <a:latin typeface="Times New Roman"/>
                <a:cs typeface="Times New Roman"/>
              </a:rPr>
              <a:t>i</a:t>
            </a:r>
            <a:r>
              <a:rPr lang="en-US" b="1" i="1" baseline="30000" dirty="0">
                <a:latin typeface="Times New Roman"/>
                <a:cs typeface="Times New Roman"/>
              </a:rPr>
              <a:t>-1</a:t>
            </a:r>
            <a:r>
              <a:rPr lang="en-US" b="1" i="1" dirty="0">
                <a:latin typeface="Times New Roman"/>
                <a:cs typeface="Times New Roman"/>
              </a:rPr>
              <a:t> (t) </a:t>
            </a:r>
            <a:r>
              <a:rPr lang="en-US" dirty="0">
                <a:latin typeface="Times New Roman"/>
                <a:cs typeface="Times New Roman"/>
              </a:rPr>
              <a:t>for each bidder </a:t>
            </a:r>
            <a:r>
              <a:rPr lang="en-US" b="1" i="1" dirty="0" err="1">
                <a:latin typeface="Times New Roman"/>
                <a:cs typeface="Times New Roman"/>
              </a:rPr>
              <a:t>i</a:t>
            </a:r>
            <a:r>
              <a:rPr lang="en-US" dirty="0">
                <a:latin typeface="Times New Roman"/>
                <a:cs typeface="Times New Roman"/>
              </a:rPr>
              <a:t> with the </a:t>
            </a:r>
            <a:r>
              <a:rPr lang="en-US" b="1" i="1" dirty="0">
                <a:latin typeface="Times New Roman"/>
                <a:cs typeface="Times New Roman"/>
              </a:rPr>
              <a:t>t</a:t>
            </a:r>
            <a:r>
              <a:rPr lang="en-US" dirty="0">
                <a:latin typeface="Times New Roman"/>
                <a:cs typeface="Times New Roman"/>
              </a:rPr>
              <a:t> defined above.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Give the item to the highest bidder that meets her reserve price (if any)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.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Charge the payments according to Myerson’s Lemma.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+mj-lt"/>
              <a:buAutoNum type="arabicPeriod"/>
            </a:pPr>
            <a:endParaRPr lang="en-US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By prophet inequality: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b="1" dirty="0">
                <a:solidFill>
                  <a:srgbClr val="000000"/>
                </a:solidFill>
                <a:latin typeface="Times New Roman"/>
                <a:cs typeface="Times New Roman"/>
              </a:rPr>
              <a:t>	</a:t>
            </a:r>
            <a:r>
              <a:rPr lang="en-US" b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ARev</a:t>
            </a:r>
            <a:r>
              <a:rPr lang="en-US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(RM) = </a:t>
            </a:r>
            <a:r>
              <a:rPr lang="en-US" b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E</a:t>
            </a:r>
            <a:r>
              <a:rPr lang="en-US" b="1" baseline="-250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v</a:t>
            </a:r>
            <a:r>
              <a:rPr lang="en-US" b="1" baseline="-25000" dirty="0" err="1">
                <a:solidFill>
                  <a:srgbClr val="000000"/>
                </a:solidFill>
                <a:latin typeface="Times New Roman"/>
                <a:cs typeface="Times New Roman"/>
              </a:rPr>
              <a:t>~F</a:t>
            </a:r>
            <a:r>
              <a:rPr lang="en-US" b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[</a:t>
            </a:r>
            <a:r>
              <a:rPr lang="en-US" b="1" dirty="0" err="1" smtClean="0">
                <a:latin typeface="Times New Roman"/>
                <a:cs typeface="Times New Roman"/>
              </a:rPr>
              <a:t>Σ</a:t>
            </a:r>
            <a:r>
              <a:rPr lang="en-US" b="1" i="1" baseline="-25000" dirty="0" err="1" smtClean="0">
                <a:latin typeface="Times New Roman"/>
                <a:cs typeface="Times New Roman"/>
              </a:rPr>
              <a:t>i</a:t>
            </a:r>
            <a:r>
              <a:rPr lang="en-US" b="1" i="1" baseline="-25000" dirty="0" smtClean="0">
                <a:latin typeface="Times New Roman"/>
                <a:cs typeface="Times New Roman"/>
              </a:rPr>
              <a:t> </a:t>
            </a:r>
            <a:r>
              <a:rPr lang="en-US" b="1" i="1" dirty="0">
                <a:latin typeface="Times New Roman"/>
                <a:cs typeface="Times New Roman"/>
              </a:rPr>
              <a:t>x</a:t>
            </a:r>
            <a:r>
              <a:rPr lang="en-US" b="1" i="1" baseline="-25000" dirty="0">
                <a:latin typeface="Times New Roman"/>
                <a:cs typeface="Times New Roman"/>
              </a:rPr>
              <a:t>i</a:t>
            </a:r>
            <a:r>
              <a:rPr lang="en-US" b="1" i="1" dirty="0">
                <a:latin typeface="Times New Roman"/>
                <a:cs typeface="Times New Roman"/>
              </a:rPr>
              <a:t>(v) </a:t>
            </a:r>
            <a:r>
              <a:rPr lang="en-US" b="1" i="1" dirty="0" err="1">
                <a:latin typeface="Times New Roman"/>
                <a:cs typeface="Times New Roman"/>
              </a:rPr>
              <a:t>φ</a:t>
            </a:r>
            <a:r>
              <a:rPr lang="en-US" b="1" i="1" baseline="-25000" dirty="0" err="1">
                <a:latin typeface="Times New Roman"/>
                <a:cs typeface="Times New Roman"/>
              </a:rPr>
              <a:t>i</a:t>
            </a:r>
            <a:r>
              <a:rPr lang="en-US" b="1" i="1" dirty="0">
                <a:latin typeface="Times New Roman"/>
                <a:cs typeface="Times New Roman"/>
              </a:rPr>
              <a:t> (v</a:t>
            </a:r>
            <a:r>
              <a:rPr lang="en-US" b="1" i="1" baseline="-25000" dirty="0">
                <a:latin typeface="Times New Roman"/>
                <a:cs typeface="Times New Roman"/>
              </a:rPr>
              <a:t>i</a:t>
            </a:r>
            <a:r>
              <a:rPr lang="en-US" b="1" i="1" dirty="0">
                <a:latin typeface="Times New Roman"/>
                <a:cs typeface="Times New Roman"/>
              </a:rPr>
              <a:t>)</a:t>
            </a:r>
            <a:r>
              <a:rPr lang="en-US" b="1" dirty="0">
                <a:latin typeface="Times New Roman"/>
                <a:cs typeface="Times New Roman"/>
              </a:rPr>
              <a:t>]</a:t>
            </a:r>
            <a:r>
              <a:rPr lang="en-US" b="1" i="1" dirty="0">
                <a:latin typeface="Times New Roman"/>
                <a:cs typeface="Times New Roman"/>
              </a:rPr>
              <a:t> ≥ ½ </a:t>
            </a:r>
            <a:r>
              <a:rPr lang="en-US" b="1" dirty="0" err="1">
                <a:solidFill>
                  <a:srgbClr val="000000"/>
                </a:solidFill>
                <a:latin typeface="Times New Roman"/>
                <a:cs typeface="Times New Roman"/>
              </a:rPr>
              <a:t>E</a:t>
            </a:r>
            <a:r>
              <a:rPr lang="en-US" b="1" baseline="-25000" dirty="0" err="1">
                <a:solidFill>
                  <a:srgbClr val="000000"/>
                </a:solidFill>
                <a:latin typeface="Times New Roman"/>
                <a:cs typeface="Times New Roman"/>
              </a:rPr>
              <a:t>v~F</a:t>
            </a:r>
            <a:r>
              <a:rPr lang="en-US" b="1" dirty="0">
                <a:solidFill>
                  <a:srgbClr val="000000"/>
                </a:solidFill>
                <a:latin typeface="Times New Roman"/>
                <a:cs typeface="Times New Roman"/>
              </a:rPr>
              <a:t> [</a:t>
            </a:r>
            <a:r>
              <a:rPr lang="en-US" b="1" i="1" dirty="0">
                <a:latin typeface="Times New Roman"/>
                <a:cs typeface="Times New Roman"/>
              </a:rPr>
              <a:t>max</a:t>
            </a:r>
            <a:r>
              <a:rPr lang="en-US" b="1" i="1" baseline="-25000" dirty="0">
                <a:latin typeface="Times New Roman"/>
                <a:cs typeface="Times New Roman"/>
              </a:rPr>
              <a:t>i </a:t>
            </a:r>
            <a:r>
              <a:rPr lang="en-US" b="1" i="1" dirty="0" err="1">
                <a:latin typeface="Times New Roman"/>
                <a:cs typeface="Times New Roman"/>
              </a:rPr>
              <a:t>φ</a:t>
            </a:r>
            <a:r>
              <a:rPr lang="en-US" b="1" i="1" baseline="-25000" dirty="0" err="1">
                <a:latin typeface="Times New Roman"/>
                <a:cs typeface="Times New Roman"/>
              </a:rPr>
              <a:t>i</a:t>
            </a:r>
            <a:r>
              <a:rPr lang="en-US" b="1" i="1" dirty="0">
                <a:latin typeface="Times New Roman"/>
                <a:cs typeface="Times New Roman"/>
              </a:rPr>
              <a:t>(v</a:t>
            </a:r>
            <a:r>
              <a:rPr lang="en-US" b="1" i="1" baseline="-25000" dirty="0">
                <a:latin typeface="Times New Roman"/>
                <a:cs typeface="Times New Roman"/>
              </a:rPr>
              <a:t>i</a:t>
            </a:r>
            <a:r>
              <a:rPr lang="en-US" b="1" i="1" dirty="0">
                <a:latin typeface="Times New Roman"/>
                <a:cs typeface="Times New Roman"/>
              </a:rPr>
              <a:t>)</a:t>
            </a:r>
            <a:r>
              <a:rPr lang="en-US" b="1" i="1" baseline="30000" dirty="0">
                <a:latin typeface="Times New Roman"/>
                <a:cs typeface="Times New Roman"/>
              </a:rPr>
              <a:t>+</a:t>
            </a:r>
            <a:r>
              <a:rPr lang="en-US" b="1" dirty="0">
                <a:latin typeface="Times New Roman"/>
                <a:cs typeface="Times New Roman"/>
              </a:rPr>
              <a:t>]</a:t>
            </a:r>
            <a:r>
              <a:rPr lang="en-US" b="1" i="1" baseline="30000" dirty="0">
                <a:latin typeface="Times New Roman"/>
                <a:cs typeface="Times New Roman"/>
              </a:rPr>
              <a:t> </a:t>
            </a:r>
            <a:r>
              <a:rPr lang="en-US" b="1" i="1" dirty="0" smtClean="0">
                <a:latin typeface="Times New Roman"/>
                <a:cs typeface="Times New Roman"/>
              </a:rPr>
              <a:t>= ½ </a:t>
            </a:r>
            <a:r>
              <a:rPr lang="en-US" b="1" i="1" dirty="0" err="1" smtClean="0">
                <a:latin typeface="Times New Roman"/>
                <a:cs typeface="Times New Roman"/>
              </a:rPr>
              <a:t>ARev</a:t>
            </a:r>
            <a:r>
              <a:rPr lang="en-US" b="1" i="1" dirty="0" smtClean="0">
                <a:latin typeface="Times New Roman"/>
                <a:cs typeface="Times New Roman"/>
              </a:rPr>
              <a:t>(Myerson)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b="1" i="1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Times New Roman"/>
                <a:cs typeface="Times New Roman"/>
              </a:rPr>
              <a:t>Let’s use the revenue of RM as the benchmark.</a:t>
            </a:r>
            <a:endParaRPr lang="en-US" dirty="0">
              <a:latin typeface="Times New Roman"/>
              <a:cs typeface="Times New Roman"/>
            </a:endParaRPr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en-US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+mj-lt"/>
              <a:buAutoNum type="arabicPeriod"/>
            </a:pPr>
            <a:endParaRPr lang="en-US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5810132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96900" y="808335"/>
            <a:ext cx="473083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An overview of </a:t>
            </a:r>
            <a:r>
              <a:rPr lang="en-US" sz="2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today’s class</a:t>
            </a:r>
            <a:endParaRPr lang="en-US" sz="2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447800" y="1828800"/>
            <a:ext cx="1204118" cy="914400"/>
            <a:chOff x="1459706" y="1270794"/>
            <a:chExt cx="686594" cy="560388"/>
          </a:xfrm>
        </p:grpSpPr>
        <p:cxnSp>
          <p:nvCxnSpPr>
            <p:cNvPr id="8" name="Straight Connector 7"/>
            <p:cNvCxnSpPr/>
            <p:nvPr/>
          </p:nvCxnSpPr>
          <p:spPr bwMode="auto">
            <a:xfrm rot="5400000">
              <a:off x="1181100" y="1549400"/>
              <a:ext cx="5588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E7CA2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" name="Straight Connector 8"/>
            <p:cNvCxnSpPr/>
            <p:nvPr/>
          </p:nvCxnSpPr>
          <p:spPr bwMode="auto">
            <a:xfrm>
              <a:off x="1461294" y="1829594"/>
              <a:ext cx="685006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E7CA2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0" name="TextBox 9"/>
          <p:cNvSpPr txBox="1"/>
          <p:nvPr/>
        </p:nvSpPr>
        <p:spPr>
          <a:xfrm>
            <a:off x="2743200" y="2514600"/>
            <a:ext cx="28824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solidFill>
                  <a:srgbClr val="FFFFFF"/>
                </a:solidFill>
                <a:latin typeface="Times New Roman"/>
                <a:cs typeface="Times New Roman"/>
              </a:rPr>
              <a:t>Myerson’s Auction Recap</a:t>
            </a:r>
            <a:endParaRPr lang="en-US" sz="2000" i="1" dirty="0">
              <a:solidFill>
                <a:srgbClr val="FFFFFF"/>
              </a:solidFill>
              <a:latin typeface="Times New Roman"/>
              <a:cs typeface="Times New Roman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743200" y="3276600"/>
            <a:ext cx="44808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solidFill>
                  <a:srgbClr val="FFFFFF"/>
                </a:solidFill>
                <a:latin typeface="Times New Roman"/>
                <a:cs typeface="Times New Roman"/>
              </a:rPr>
              <a:t>Challenge of Multi-Dimensional Settings</a:t>
            </a:r>
            <a:endParaRPr lang="en-US" sz="2000" i="1" dirty="0">
              <a:solidFill>
                <a:srgbClr val="FFFFFF"/>
              </a:solidFill>
              <a:latin typeface="Times New Roman"/>
              <a:cs typeface="Times New Roman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743200" y="4038600"/>
            <a:ext cx="25145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solidFill>
                  <a:srgbClr val="FFFFFF"/>
                </a:solidFill>
                <a:latin typeface="Times New Roman"/>
                <a:cs typeface="Times New Roman"/>
              </a:rPr>
              <a:t>Unit-Demand Pricing</a:t>
            </a:r>
            <a:endParaRPr lang="en-US" sz="2000" i="1" dirty="0">
              <a:solidFill>
                <a:srgbClr val="FFFFFF"/>
              </a:solidFill>
              <a:latin typeface="Times New Roman"/>
              <a:cs typeface="Times New Roman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447800" y="1829594"/>
            <a:ext cx="1204118" cy="1675606"/>
            <a:chOff x="1459706" y="1270794"/>
            <a:chExt cx="686594" cy="560388"/>
          </a:xfrm>
        </p:grpSpPr>
        <p:cxnSp>
          <p:nvCxnSpPr>
            <p:cNvPr id="14" name="Straight Connector 13"/>
            <p:cNvCxnSpPr/>
            <p:nvPr/>
          </p:nvCxnSpPr>
          <p:spPr bwMode="auto">
            <a:xfrm rot="5400000">
              <a:off x="1181100" y="1549400"/>
              <a:ext cx="5588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E7CA2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>
              <a:off x="1461294" y="1829594"/>
              <a:ext cx="685006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E7CA2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6" name="Group 15"/>
          <p:cNvGrpSpPr/>
          <p:nvPr/>
        </p:nvGrpSpPr>
        <p:grpSpPr>
          <a:xfrm>
            <a:off x="1447800" y="2389982"/>
            <a:ext cx="1204118" cy="1877218"/>
            <a:chOff x="1459706" y="1270794"/>
            <a:chExt cx="686594" cy="560388"/>
          </a:xfrm>
        </p:grpSpPr>
        <p:cxnSp>
          <p:nvCxnSpPr>
            <p:cNvPr id="17" name="Straight Connector 16"/>
            <p:cNvCxnSpPr/>
            <p:nvPr/>
          </p:nvCxnSpPr>
          <p:spPr bwMode="auto">
            <a:xfrm rot="5400000">
              <a:off x="1181100" y="1549400"/>
              <a:ext cx="5588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E7CA2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 bwMode="auto">
            <a:xfrm>
              <a:off x="1461294" y="1829594"/>
              <a:ext cx="685006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E7CA2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590014428"/>
      </p:ext>
    </p:extLst>
  </p:cSld>
  <p:clrMapOvr>
    <a:masterClrMapping/>
  </p:clrMapOvr>
  <p:transition xmlns:p14="http://schemas.microsoft.com/office/powerpoint/2010/main" spd="slow">
    <p:wipe dir="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>
          <a:xfrm>
            <a:off x="990600" y="76200"/>
            <a:ext cx="7700639" cy="762000"/>
          </a:xfrm>
        </p:spPr>
        <p:txBody>
          <a:bodyPr/>
          <a:lstStyle/>
          <a:p>
            <a:r>
              <a:rPr lang="en-US" dirty="0" smtClean="0"/>
              <a:t>Inherent loss of this approach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04800" y="990600"/>
            <a:ext cx="8610600" cy="3123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sz="2400" dirty="0" smtClean="0">
                <a:latin typeface="Times New Roman"/>
                <a:cs typeface="Times New Roman"/>
              </a:rPr>
              <a:t> </a:t>
            </a:r>
            <a:endParaRPr lang="en-US" sz="2400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400" dirty="0" smtClean="0">
                <a:latin typeface="Times New Roman"/>
                <a:cs typeface="Times New Roman"/>
              </a:rPr>
              <a:t>Relaxing the benchmark to be Myerson’s revenue in (b)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sz="240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This step might lose a constant factor already.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sz="240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To get real optimal, a different approach is needed.</a:t>
            </a:r>
            <a:endParaRPr lang="en-US" sz="2400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62325747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Myerson’s Auction Recap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3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990600"/>
            <a:ext cx="8763000" cy="10439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914400" y="1981200"/>
            <a:ext cx="7391400" cy="31906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Comic Sans MS" pitchFamily="66" charset="0"/>
                <a:cs typeface="Arial" pitchFamily="34" charset="0"/>
              </a:rPr>
              <a:t>[Myerson ’</a:t>
            </a:r>
            <a:r>
              <a:rPr lang="en-US" sz="2400" b="1" dirty="0">
                <a:solidFill>
                  <a:schemeClr val="bg1"/>
                </a:solidFill>
                <a:latin typeface="Comic Sans MS" pitchFamily="66" charset="0"/>
                <a:cs typeface="Arial" pitchFamily="34" charset="0"/>
              </a:rPr>
              <a:t>8</a:t>
            </a:r>
            <a:r>
              <a:rPr lang="en-US" sz="2400" b="1" dirty="0" smtClean="0">
                <a:solidFill>
                  <a:schemeClr val="bg1"/>
                </a:solidFill>
                <a:latin typeface="Comic Sans MS" pitchFamily="66" charset="0"/>
                <a:cs typeface="Arial" pitchFamily="34" charset="0"/>
              </a:rPr>
              <a:t>1    ] </a:t>
            </a:r>
            <a:r>
              <a:rPr lang="en-US" sz="2000" dirty="0" smtClean="0">
                <a:solidFill>
                  <a:schemeClr val="bg1"/>
                </a:solidFill>
                <a:latin typeface="Chalkboard"/>
                <a:cs typeface="Chalkboard"/>
              </a:rPr>
              <a:t>For any </a:t>
            </a:r>
            <a:r>
              <a:rPr lang="en-US" sz="2000" dirty="0">
                <a:solidFill>
                  <a:schemeClr val="bg1"/>
                </a:solidFill>
                <a:latin typeface="Chalkboard"/>
                <a:cs typeface="Chalkboard"/>
              </a:rPr>
              <a:t>single</a:t>
            </a:r>
            <a:r>
              <a:rPr lang="en-US" sz="2000" dirty="0" smtClean="0">
                <a:solidFill>
                  <a:schemeClr val="bg1"/>
                </a:solidFill>
                <a:latin typeface="Chalkboard"/>
                <a:cs typeface="Chalkboard"/>
              </a:rPr>
              <a:t>-dimensional environment.</a:t>
            </a:r>
          </a:p>
          <a:p>
            <a:pPr marL="0" lvl="1">
              <a:lnSpc>
                <a:spcPct val="120000"/>
              </a:lnSpc>
              <a:spcBef>
                <a:spcPts val="300"/>
              </a:spcBef>
            </a:pPr>
            <a:r>
              <a:rPr lang="en-US" sz="2000" dirty="0" smtClean="0">
                <a:solidFill>
                  <a:schemeClr val="bg1"/>
                </a:solidFill>
                <a:latin typeface="Comic Sans MS" pitchFamily="66" charset="0"/>
              </a:rPr>
              <a:t>Let F= F</a:t>
            </a:r>
            <a:r>
              <a:rPr lang="en-US" sz="2000" baseline="-25000" dirty="0" smtClean="0">
                <a:solidFill>
                  <a:schemeClr val="bg1"/>
                </a:solidFill>
                <a:latin typeface="Comic Sans MS" pitchFamily="66" charset="0"/>
              </a:rPr>
              <a:t>1</a:t>
            </a:r>
            <a:r>
              <a:rPr lang="en-US" sz="2000" dirty="0" smtClean="0">
                <a:solidFill>
                  <a:schemeClr val="bg1"/>
                </a:solidFill>
                <a:latin typeface="Comic Sans MS" pitchFamily="66" charset="0"/>
              </a:rPr>
              <a:t> ×</a:t>
            </a:r>
            <a:r>
              <a:rPr lang="en-US" sz="2000" baseline="-25000" dirty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Comic Sans MS" pitchFamily="66" charset="0"/>
              </a:rPr>
              <a:t>F</a:t>
            </a:r>
            <a:r>
              <a:rPr lang="en-US" sz="2000" baseline="-25000" dirty="0" smtClean="0">
                <a:solidFill>
                  <a:schemeClr val="bg1"/>
                </a:solidFill>
                <a:latin typeface="Comic Sans MS" pitchFamily="66" charset="0"/>
              </a:rPr>
              <a:t>2</a:t>
            </a:r>
            <a:r>
              <a:rPr lang="en-US" sz="2000" dirty="0" smtClean="0">
                <a:solidFill>
                  <a:schemeClr val="bg1"/>
                </a:solidFill>
                <a:latin typeface="Comic Sans MS" pitchFamily="66" charset="0"/>
              </a:rPr>
              <a:t> × ... × </a:t>
            </a:r>
            <a:r>
              <a:rPr lang="en-US" sz="2000" dirty="0" err="1" smtClean="0">
                <a:solidFill>
                  <a:schemeClr val="bg1"/>
                </a:solidFill>
                <a:latin typeface="Comic Sans MS" pitchFamily="66" charset="0"/>
              </a:rPr>
              <a:t>F</a:t>
            </a:r>
            <a:r>
              <a:rPr lang="en-US" sz="2000" baseline="-25000" dirty="0" err="1" smtClean="0">
                <a:solidFill>
                  <a:schemeClr val="bg1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solidFill>
                  <a:schemeClr val="bg1"/>
                </a:solidFill>
                <a:latin typeface="Comic Sans MS" pitchFamily="66" charset="0"/>
              </a:rPr>
              <a:t> be the joint value distribution, and (</a:t>
            </a:r>
            <a:r>
              <a:rPr lang="en-US" sz="2000" dirty="0" err="1" smtClean="0">
                <a:solidFill>
                  <a:schemeClr val="bg1"/>
                </a:solidFill>
                <a:latin typeface="Comic Sans MS" pitchFamily="66" charset="0"/>
              </a:rPr>
              <a:t>x,p</a:t>
            </a:r>
            <a:r>
              <a:rPr lang="en-US" sz="2000" dirty="0" smtClean="0">
                <a:solidFill>
                  <a:schemeClr val="bg1"/>
                </a:solidFill>
                <a:latin typeface="Comic Sans MS" pitchFamily="66" charset="0"/>
              </a:rPr>
              <a:t>) be a DSIC mechanism. The expected revenue of this mechanism </a:t>
            </a:r>
          </a:p>
          <a:p>
            <a:pPr marL="0" lvl="1" algn="ctr">
              <a:lnSpc>
                <a:spcPct val="120000"/>
              </a:lnSpc>
              <a:spcBef>
                <a:spcPts val="300"/>
              </a:spcBef>
            </a:pPr>
            <a:r>
              <a:rPr lang="en-US" sz="2000" b="1" dirty="0" err="1" smtClean="0">
                <a:solidFill>
                  <a:srgbClr val="FF6600"/>
                </a:solidFill>
                <a:latin typeface="Comic Sans MS" pitchFamily="66" charset="0"/>
              </a:rPr>
              <a:t>E</a:t>
            </a:r>
            <a:r>
              <a:rPr lang="en-US" sz="2000" b="1" baseline="-25000" dirty="0" err="1" smtClean="0">
                <a:solidFill>
                  <a:srgbClr val="FF6600"/>
                </a:solidFill>
                <a:latin typeface="Comic Sans MS" pitchFamily="66" charset="0"/>
              </a:rPr>
              <a:t>v~F</a:t>
            </a:r>
            <a:r>
              <a:rPr lang="en-US" sz="2000" b="1" dirty="0" smtClean="0">
                <a:solidFill>
                  <a:srgbClr val="FF6600"/>
                </a:solidFill>
                <a:latin typeface="Comic Sans MS" pitchFamily="66" charset="0"/>
              </a:rPr>
              <a:t>[</a:t>
            </a:r>
            <a:r>
              <a:rPr lang="en-US" sz="2000" b="1" dirty="0" err="1" smtClean="0">
                <a:solidFill>
                  <a:srgbClr val="FF6600"/>
                </a:solidFill>
                <a:latin typeface="Comic Sans MS" pitchFamily="66" charset="0"/>
              </a:rPr>
              <a:t>Σ</a:t>
            </a:r>
            <a:r>
              <a:rPr lang="en-US" sz="2000" b="1" baseline="-25000" dirty="0" err="1" smtClean="0">
                <a:solidFill>
                  <a:srgbClr val="FF6600"/>
                </a:solidFill>
                <a:latin typeface="Comic Sans MS" pitchFamily="66" charset="0"/>
              </a:rPr>
              <a:t>i</a:t>
            </a:r>
            <a:r>
              <a:rPr lang="en-US" sz="2000" b="1" dirty="0" smtClean="0">
                <a:solidFill>
                  <a:srgbClr val="FF6600"/>
                </a:solidFill>
                <a:latin typeface="Comic Sans MS" pitchFamily="66" charset="0"/>
              </a:rPr>
              <a:t> p</a:t>
            </a:r>
            <a:r>
              <a:rPr lang="en-US" sz="2000" b="1" baseline="-25000" dirty="0" smtClean="0">
                <a:solidFill>
                  <a:srgbClr val="FF6600"/>
                </a:solidFill>
                <a:latin typeface="Comic Sans MS" pitchFamily="66" charset="0"/>
              </a:rPr>
              <a:t>i</a:t>
            </a:r>
            <a:r>
              <a:rPr lang="en-US" sz="2000" b="1" dirty="0" smtClean="0">
                <a:solidFill>
                  <a:srgbClr val="FF6600"/>
                </a:solidFill>
                <a:latin typeface="Comic Sans MS" pitchFamily="66" charset="0"/>
              </a:rPr>
              <a:t>(v)]=</a:t>
            </a:r>
            <a:r>
              <a:rPr lang="en-US" sz="2000" b="1" dirty="0" err="1" smtClean="0">
                <a:solidFill>
                  <a:srgbClr val="FF6600"/>
                </a:solidFill>
                <a:latin typeface="Comic Sans MS" pitchFamily="66" charset="0"/>
              </a:rPr>
              <a:t>E</a:t>
            </a:r>
            <a:r>
              <a:rPr lang="en-US" sz="2000" b="1" baseline="-25000" dirty="0" err="1" smtClean="0">
                <a:solidFill>
                  <a:srgbClr val="FF6600"/>
                </a:solidFill>
                <a:latin typeface="Comic Sans MS" pitchFamily="66" charset="0"/>
              </a:rPr>
              <a:t>v~F</a:t>
            </a:r>
            <a:r>
              <a:rPr lang="en-US" sz="2000" b="1" dirty="0" smtClean="0">
                <a:solidFill>
                  <a:srgbClr val="FF6600"/>
                </a:solidFill>
                <a:latin typeface="Comic Sans MS" pitchFamily="66" charset="0"/>
              </a:rPr>
              <a:t>[</a:t>
            </a:r>
            <a:r>
              <a:rPr lang="en-US" sz="2000" b="1" dirty="0" err="1" smtClean="0">
                <a:solidFill>
                  <a:srgbClr val="FF6600"/>
                </a:solidFill>
                <a:latin typeface="Comic Sans MS" pitchFamily="66" charset="0"/>
              </a:rPr>
              <a:t>Σ</a:t>
            </a:r>
            <a:r>
              <a:rPr lang="en-US" sz="2000" b="1" baseline="-25000" dirty="0" err="1" smtClean="0">
                <a:solidFill>
                  <a:srgbClr val="FF6600"/>
                </a:solidFill>
                <a:latin typeface="Comic Sans MS" pitchFamily="66" charset="0"/>
              </a:rPr>
              <a:t>i</a:t>
            </a:r>
            <a:r>
              <a:rPr lang="en-US" sz="2000" b="1" baseline="-25000" dirty="0" smtClean="0">
                <a:solidFill>
                  <a:srgbClr val="FF6600"/>
                </a:solidFill>
                <a:latin typeface="Comic Sans MS" pitchFamily="66" charset="0"/>
              </a:rPr>
              <a:t> </a:t>
            </a:r>
            <a:r>
              <a:rPr lang="en-US" sz="2000" b="1" dirty="0" smtClean="0">
                <a:solidFill>
                  <a:srgbClr val="FF6600"/>
                </a:solidFill>
                <a:latin typeface="Comic Sans MS" pitchFamily="66" charset="0"/>
              </a:rPr>
              <a:t>x</a:t>
            </a:r>
            <a:r>
              <a:rPr lang="en-US" sz="2000" b="1" baseline="-25000" dirty="0" smtClean="0">
                <a:solidFill>
                  <a:srgbClr val="FF6600"/>
                </a:solidFill>
                <a:latin typeface="Comic Sans MS" pitchFamily="66" charset="0"/>
              </a:rPr>
              <a:t>i</a:t>
            </a:r>
            <a:r>
              <a:rPr lang="en-US" sz="2000" b="1" dirty="0" smtClean="0">
                <a:solidFill>
                  <a:srgbClr val="FF6600"/>
                </a:solidFill>
                <a:latin typeface="Comic Sans MS" pitchFamily="66" charset="0"/>
              </a:rPr>
              <a:t>(v) </a:t>
            </a:r>
            <a:r>
              <a:rPr lang="en-US" sz="2000" b="1" dirty="0" err="1" smtClean="0">
                <a:solidFill>
                  <a:srgbClr val="FF6600"/>
                </a:solidFill>
                <a:latin typeface="Comic Sans MS" pitchFamily="66" charset="0"/>
              </a:rPr>
              <a:t>φ</a:t>
            </a:r>
            <a:r>
              <a:rPr lang="en-US" sz="2000" b="1" baseline="-25000" dirty="0" err="1" smtClean="0">
                <a:solidFill>
                  <a:srgbClr val="FF6600"/>
                </a:solidFill>
                <a:latin typeface="Comic Sans MS" pitchFamily="66" charset="0"/>
              </a:rPr>
              <a:t>i</a:t>
            </a:r>
            <a:r>
              <a:rPr lang="en-US" sz="2000" b="1" dirty="0" smtClean="0">
                <a:solidFill>
                  <a:srgbClr val="FF6600"/>
                </a:solidFill>
                <a:latin typeface="Comic Sans MS" pitchFamily="66" charset="0"/>
              </a:rPr>
              <a:t> (v</a:t>
            </a:r>
            <a:r>
              <a:rPr lang="en-US" sz="2000" b="1" baseline="-25000" dirty="0" smtClean="0">
                <a:solidFill>
                  <a:srgbClr val="FF6600"/>
                </a:solidFill>
                <a:latin typeface="Comic Sans MS" pitchFamily="66" charset="0"/>
              </a:rPr>
              <a:t>i</a:t>
            </a:r>
            <a:r>
              <a:rPr lang="en-US" sz="2000" b="1" dirty="0" smtClean="0">
                <a:solidFill>
                  <a:srgbClr val="FF6600"/>
                </a:solidFill>
                <a:latin typeface="Comic Sans MS" pitchFamily="66" charset="0"/>
              </a:rPr>
              <a:t>)], </a:t>
            </a:r>
          </a:p>
          <a:p>
            <a:pPr marL="0" lvl="1" algn="ctr">
              <a:lnSpc>
                <a:spcPct val="120000"/>
              </a:lnSpc>
              <a:spcBef>
                <a:spcPts val="300"/>
              </a:spcBef>
            </a:pPr>
            <a:endParaRPr lang="en-US" sz="2000" b="1" dirty="0" smtClean="0">
              <a:solidFill>
                <a:srgbClr val="FF6600"/>
              </a:solidFill>
              <a:latin typeface="Comic Sans MS" pitchFamily="66" charset="0"/>
            </a:endParaRPr>
          </a:p>
          <a:p>
            <a:pPr marL="0" lvl="1">
              <a:lnSpc>
                <a:spcPct val="120000"/>
              </a:lnSpc>
              <a:spcBef>
                <a:spcPts val="300"/>
              </a:spcBef>
            </a:pPr>
            <a:r>
              <a:rPr lang="en-US" sz="2000" dirty="0" smtClean="0">
                <a:solidFill>
                  <a:schemeClr val="bg1"/>
                </a:solidFill>
                <a:latin typeface="Comic Sans MS" pitchFamily="66" charset="0"/>
              </a:rPr>
              <a:t>where </a:t>
            </a:r>
            <a:r>
              <a:rPr lang="en-US" sz="2000" dirty="0" err="1" smtClean="0">
                <a:solidFill>
                  <a:srgbClr val="FF6600"/>
                </a:solidFill>
                <a:latin typeface="Comic Sans MS" pitchFamily="66" charset="0"/>
              </a:rPr>
              <a:t>φ</a:t>
            </a:r>
            <a:r>
              <a:rPr lang="en-US" sz="2000" baseline="-25000" dirty="0" err="1" smtClean="0">
                <a:solidFill>
                  <a:srgbClr val="FF6600"/>
                </a:solidFill>
                <a:latin typeface="Comic Sans MS" pitchFamily="66" charset="0"/>
              </a:rPr>
              <a:t>i</a:t>
            </a:r>
            <a:r>
              <a:rPr lang="en-US" sz="2000" dirty="0" smtClean="0">
                <a:solidFill>
                  <a:srgbClr val="FF6600"/>
                </a:solidFill>
                <a:latin typeface="Comic Sans MS" pitchFamily="66" charset="0"/>
              </a:rPr>
              <a:t> (v</a:t>
            </a:r>
            <a:r>
              <a:rPr lang="en-US" sz="2000" baseline="-25000" dirty="0" smtClean="0">
                <a:solidFill>
                  <a:srgbClr val="FF6600"/>
                </a:solidFill>
                <a:latin typeface="Comic Sans MS" pitchFamily="66" charset="0"/>
              </a:rPr>
              <a:t>i</a:t>
            </a:r>
            <a:r>
              <a:rPr lang="en-US" sz="2000" dirty="0" smtClean="0">
                <a:solidFill>
                  <a:srgbClr val="FF6600"/>
                </a:solidFill>
                <a:latin typeface="Comic Sans MS" pitchFamily="66" charset="0"/>
              </a:rPr>
              <a:t>) := v</a:t>
            </a:r>
            <a:r>
              <a:rPr lang="en-US" sz="2000" baseline="-25000" dirty="0" smtClean="0">
                <a:solidFill>
                  <a:srgbClr val="FF6600"/>
                </a:solidFill>
                <a:latin typeface="Comic Sans MS" pitchFamily="66" charset="0"/>
              </a:rPr>
              <a:t>i</a:t>
            </a:r>
            <a:r>
              <a:rPr lang="en-US" sz="2000" dirty="0" smtClean="0">
                <a:solidFill>
                  <a:srgbClr val="FF6600"/>
                </a:solidFill>
                <a:latin typeface="Comic Sans MS" pitchFamily="66" charset="0"/>
              </a:rPr>
              <a:t>- (1-F</a:t>
            </a:r>
            <a:r>
              <a:rPr lang="en-US" sz="2000" baseline="-25000" dirty="0" smtClean="0">
                <a:solidFill>
                  <a:srgbClr val="FF6600"/>
                </a:solidFill>
                <a:latin typeface="Comic Sans MS" pitchFamily="66" charset="0"/>
              </a:rPr>
              <a:t>i</a:t>
            </a:r>
            <a:r>
              <a:rPr lang="en-US" sz="2000" dirty="0" smtClean="0">
                <a:solidFill>
                  <a:srgbClr val="FF6600"/>
                </a:solidFill>
                <a:latin typeface="Comic Sans MS" pitchFamily="66" charset="0"/>
              </a:rPr>
              <a:t>(v</a:t>
            </a:r>
            <a:r>
              <a:rPr lang="en-US" sz="2000" baseline="-25000" dirty="0" smtClean="0">
                <a:solidFill>
                  <a:srgbClr val="FF6600"/>
                </a:solidFill>
                <a:latin typeface="Comic Sans MS" pitchFamily="66" charset="0"/>
              </a:rPr>
              <a:t>i</a:t>
            </a:r>
            <a:r>
              <a:rPr lang="en-US" sz="2000" dirty="0" smtClean="0">
                <a:solidFill>
                  <a:srgbClr val="FF6600"/>
                </a:solidFill>
                <a:latin typeface="Comic Sans MS" pitchFamily="66" charset="0"/>
              </a:rPr>
              <a:t>))/f</a:t>
            </a:r>
            <a:r>
              <a:rPr lang="en-US" sz="2000" baseline="-25000" dirty="0" smtClean="0">
                <a:solidFill>
                  <a:srgbClr val="FF6600"/>
                </a:solidFill>
                <a:latin typeface="Comic Sans MS" pitchFamily="66" charset="0"/>
              </a:rPr>
              <a:t>i</a:t>
            </a:r>
            <a:r>
              <a:rPr lang="en-US" sz="2000" dirty="0" smtClean="0">
                <a:solidFill>
                  <a:srgbClr val="FF6600"/>
                </a:solidFill>
                <a:latin typeface="Comic Sans MS" pitchFamily="66" charset="0"/>
              </a:rPr>
              <a:t>(v</a:t>
            </a:r>
            <a:r>
              <a:rPr lang="en-US" sz="2000" baseline="-25000" dirty="0" smtClean="0">
                <a:solidFill>
                  <a:srgbClr val="FF6600"/>
                </a:solidFill>
                <a:latin typeface="Comic Sans MS" pitchFamily="66" charset="0"/>
              </a:rPr>
              <a:t>i</a:t>
            </a:r>
            <a:r>
              <a:rPr lang="en-US" sz="2000" dirty="0" smtClean="0">
                <a:solidFill>
                  <a:srgbClr val="FF6600"/>
                </a:solidFill>
                <a:latin typeface="Comic Sans MS" pitchFamily="66" charset="0"/>
              </a:rPr>
              <a:t>) </a:t>
            </a:r>
            <a:r>
              <a:rPr lang="en-US" sz="2000" dirty="0" smtClean="0">
                <a:solidFill>
                  <a:schemeClr val="bg1"/>
                </a:solidFill>
                <a:latin typeface="Comic Sans MS" pitchFamily="66" charset="0"/>
              </a:rPr>
              <a:t>is called bidder i’s virtual value (f</a:t>
            </a:r>
            <a:r>
              <a:rPr lang="en-US" sz="2000" baseline="-25000" dirty="0" smtClean="0">
                <a:solidFill>
                  <a:schemeClr val="bg1"/>
                </a:solidFill>
                <a:latin typeface="Comic Sans MS" pitchFamily="66" charset="0"/>
              </a:rPr>
              <a:t>i</a:t>
            </a:r>
            <a:r>
              <a:rPr lang="en-US" sz="2000" dirty="0" smtClean="0">
                <a:solidFill>
                  <a:schemeClr val="bg1"/>
                </a:solidFill>
                <a:latin typeface="Comic Sans MS" pitchFamily="66" charset="0"/>
              </a:rPr>
              <a:t> is the density function for F</a:t>
            </a:r>
            <a:r>
              <a:rPr lang="en-US" sz="2000" baseline="-25000" dirty="0" smtClean="0">
                <a:solidFill>
                  <a:schemeClr val="bg1"/>
                </a:solidFill>
                <a:latin typeface="Comic Sans MS" pitchFamily="66" charset="0"/>
              </a:rPr>
              <a:t>i</a:t>
            </a:r>
            <a:r>
              <a:rPr lang="en-US" sz="2000" dirty="0" smtClean="0">
                <a:solidFill>
                  <a:schemeClr val="bg1"/>
                </a:solidFill>
                <a:latin typeface="Comic Sans MS" pitchFamily="66" charset="0"/>
              </a:rPr>
              <a:t>).</a:t>
            </a:r>
            <a:endParaRPr lang="en-US" sz="2000" b="1" i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971800" y="2057400"/>
            <a:ext cx="384048" cy="38859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69386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mv="urn:schemas-microsoft-com:mac:vml" xmlns="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ounded Rectangle 42"/>
          <p:cNvSpPr/>
          <p:nvPr/>
        </p:nvSpPr>
        <p:spPr>
          <a:xfrm>
            <a:off x="381000" y="1295400"/>
            <a:ext cx="3962400" cy="5105400"/>
          </a:xfrm>
          <a:prstGeom prst="roundRect">
            <a:avLst>
              <a:gd name="adj" fmla="val 3473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oup 20"/>
          <p:cNvGrpSpPr/>
          <p:nvPr/>
        </p:nvGrpSpPr>
        <p:grpSpPr>
          <a:xfrm>
            <a:off x="2590800" y="1828800"/>
            <a:ext cx="3840163" cy="2987040"/>
            <a:chOff x="5181600" y="3581400"/>
            <a:chExt cx="3840163" cy="2987040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40038"/>
            <a:stretch/>
          </p:blipFill>
          <p:spPr bwMode="auto">
            <a:xfrm>
              <a:off x="5181600" y="3581400"/>
              <a:ext cx="3840163" cy="298704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12568" y="3733800"/>
              <a:ext cx="3578225" cy="2146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14691" name="Down Arrow Callout 114690"/>
          <p:cNvSpPr/>
          <p:nvPr/>
        </p:nvSpPr>
        <p:spPr>
          <a:xfrm>
            <a:off x="5105400" y="2209800"/>
            <a:ext cx="3429000" cy="1447800"/>
          </a:xfrm>
          <a:prstGeom prst="downArrowCallout">
            <a:avLst>
              <a:gd name="adj1" fmla="val 14208"/>
              <a:gd name="adj2" fmla="val 16906"/>
              <a:gd name="adj3" fmla="val 10971"/>
              <a:gd name="adj4" fmla="val 81164"/>
            </a:avLst>
          </a:prstGeom>
          <a:solidFill>
            <a:schemeClr val="bg1">
              <a:lumMod val="95000"/>
            </a:schemeClr>
          </a:solidFill>
          <a:ln w="19050">
            <a:solidFill>
              <a:srgbClr val="92D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04801" y="1524000"/>
            <a:ext cx="3886199" cy="4724400"/>
          </a:xfrm>
        </p:spPr>
        <p:txBody>
          <a:bodyPr>
            <a:normAutofit lnSpcReduction="10000"/>
          </a:bodyPr>
          <a:lstStyle/>
          <a:p>
            <a:pPr lvl="1">
              <a:lnSpc>
                <a:spcPct val="130000"/>
              </a:lnSpc>
              <a:spcAft>
                <a:spcPts val="0"/>
              </a:spcAft>
            </a:pP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Bidders report their values;</a:t>
            </a:r>
          </a:p>
          <a:p>
            <a:pPr lvl="1">
              <a:lnSpc>
                <a:spcPct val="130000"/>
              </a:lnSpc>
              <a:spcAft>
                <a:spcPts val="0"/>
              </a:spcAft>
            </a:pP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The reported values are </a:t>
            </a:r>
            <a:r>
              <a:rPr lang="en-US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transformed</a:t>
            </a:r>
            <a:r>
              <a:rPr lang="en-US" dirty="0" smtClean="0">
                <a:solidFill>
                  <a:srgbClr val="00B400"/>
                </a:solidFill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into </a:t>
            </a:r>
            <a:r>
              <a:rPr lang="en-US" sz="2000" b="1" i="1" dirty="0" smtClean="0">
                <a:solidFill>
                  <a:srgbClr val="3366FF"/>
                </a:solidFill>
                <a:latin typeface="Times New Roman"/>
                <a:cs typeface="Times New Roman"/>
              </a:rPr>
              <a:t>virtual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-values;</a:t>
            </a:r>
          </a:p>
          <a:p>
            <a:pPr lvl="1">
              <a:lnSpc>
                <a:spcPct val="130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t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he virtual-welfare maximizing allocation is chosen.</a:t>
            </a:r>
          </a:p>
          <a:p>
            <a:pPr lvl="1">
              <a:lnSpc>
                <a:spcPct val="130000"/>
              </a:lnSpc>
              <a:spcAft>
                <a:spcPts val="0"/>
              </a:spcAft>
            </a:pP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Charge the payments according to </a:t>
            </a:r>
            <a:r>
              <a:rPr lang="en-US" b="1" dirty="0" smtClean="0">
                <a:solidFill>
                  <a:srgbClr val="3366FF"/>
                </a:solidFill>
                <a:latin typeface="Times New Roman"/>
                <a:cs typeface="Times New Roman"/>
              </a:rPr>
              <a:t>Myerson’s Lemma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.</a:t>
            </a:r>
            <a:endParaRPr lang="en-US" dirty="0">
              <a:solidFill>
                <a:srgbClr val="00B400"/>
              </a:solidFill>
              <a:latin typeface="Times New Roman"/>
              <a:cs typeface="Times New Roman"/>
            </a:endParaRPr>
          </a:p>
          <a:p>
            <a:pPr lvl="1">
              <a:lnSpc>
                <a:spcPct val="130000"/>
              </a:lnSpc>
              <a:spcAft>
                <a:spcPts val="0"/>
              </a:spcAft>
            </a:pPr>
            <a:r>
              <a:rPr lang="en-US" sz="2000" b="1" i="1" dirty="0" smtClean="0">
                <a:solidFill>
                  <a:srgbClr val="008000"/>
                </a:solidFill>
                <a:latin typeface="Times New Roman"/>
                <a:cs typeface="Times New Roman"/>
              </a:rPr>
              <a:t>Transformation</a:t>
            </a:r>
            <a:r>
              <a:rPr lang="en-US" b="1" i="1" dirty="0" smtClean="0">
                <a:solidFill>
                  <a:srgbClr val="00B400"/>
                </a:solidFill>
                <a:latin typeface="Times New Roman"/>
                <a:cs typeface="Times New Roman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= depends on the distributions; </a:t>
            </a:r>
            <a:r>
              <a:rPr lang="en-US" sz="2000" b="1" i="1" dirty="0" smtClean="0">
                <a:solidFill>
                  <a:srgbClr val="3366FF"/>
                </a:solidFill>
                <a:latin typeface="Times New Roman"/>
                <a:cs typeface="Times New Roman"/>
              </a:rPr>
              <a:t>deterministic</a:t>
            </a:r>
            <a:r>
              <a:rPr lang="en-US" sz="2000" b="1" dirty="0" smtClean="0">
                <a:solidFill>
                  <a:srgbClr val="3366FF"/>
                </a:solidFill>
                <a:latin typeface="Times New Roman"/>
                <a:cs typeface="Times New Roman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function (the virtual value function);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/>
                <a:cs typeface="Times New Roman"/>
              </a:rPr>
              <a:t>Myerson’s </a:t>
            </a:r>
            <a:r>
              <a:rPr lang="en-US" smtClean="0">
                <a:latin typeface="Times New Roman"/>
                <a:cs typeface="Times New Roman"/>
              </a:rPr>
              <a:t>Auction Recap</a:t>
            </a:r>
            <a:endParaRPr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half" idx="13"/>
          </p:nvPr>
        </p:nvSpPr>
        <p:spPr>
          <a:xfrm>
            <a:off x="4953000" y="2362200"/>
            <a:ext cx="3505200" cy="1066800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Char char="v"/>
            </a:pPr>
            <a:r>
              <a:rPr lang="en-US" sz="21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Myerson’s auction looks like the following</a:t>
            </a:r>
          </a:p>
          <a:p>
            <a:pPr algn="ctr">
              <a:buFont typeface="Wingdings" pitchFamily="2" charset="2"/>
              <a:buChar char="v"/>
            </a:pPr>
            <a:endParaRPr lang="en-US" sz="21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cxnSp>
        <p:nvCxnSpPr>
          <p:cNvPr id="24" name="Elbow Connector 23"/>
          <p:cNvCxnSpPr/>
          <p:nvPr/>
        </p:nvCxnSpPr>
        <p:spPr>
          <a:xfrm rot="16200000" flipV="1">
            <a:off x="4122422" y="-579120"/>
            <a:ext cx="914400" cy="4663440"/>
          </a:xfrm>
          <a:prstGeom prst="bentConnector3">
            <a:avLst>
              <a:gd name="adj1" fmla="val 129398"/>
            </a:avLst>
          </a:prstGeom>
          <a:ln w="28575">
            <a:solidFill>
              <a:srgbClr val="92D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6002847"/>
      </p:ext>
    </p:extLst>
  </p:cSld>
  <p:clrMapOvr>
    <a:masterClrMapping/>
  </p:clrMapOvr>
  <p:transition xmlns:p14="http://schemas.microsoft.com/office/powerpoint/2010/main" spd="med">
    <p:push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7.40741E-7 L 0.25677 0.25995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830" y="129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4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5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5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5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5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114691" grpId="0" animBg="1"/>
      <p:bldP spid="20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>
          <a:xfrm>
            <a:off x="990600" y="76200"/>
            <a:ext cx="7700639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Nice Properties of Myerson’s Auction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228600" y="990600"/>
            <a:ext cx="8458200" cy="51326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sz="1600" dirty="0" smtClean="0">
                <a:latin typeface="Times New Roman"/>
                <a:cs typeface="Times New Roman"/>
              </a:rPr>
              <a:t> </a:t>
            </a:r>
            <a:endParaRPr lang="en-US" sz="2000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000" b="1" dirty="0" smtClean="0">
                <a:solidFill>
                  <a:srgbClr val="3366FF"/>
                </a:solidFill>
                <a:latin typeface="Times New Roman"/>
                <a:cs typeface="Times New Roman"/>
              </a:rPr>
              <a:t>DSIC</a:t>
            </a:r>
            <a:r>
              <a:rPr lang="en-US" sz="2000" dirty="0" smtClean="0">
                <a:latin typeface="Times New Roman"/>
                <a:cs typeface="Times New Roman"/>
              </a:rPr>
              <a:t>, but optimal among all Bayesian Incentive Compatible (BIC) mechanisms!</a:t>
            </a:r>
            <a:endParaRPr lang="en-US" sz="2000" b="1" i="1" baseline="-25000" dirty="0" smtClean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sz="2000" b="1" i="1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000" b="1" dirty="0" smtClean="0">
                <a:solidFill>
                  <a:srgbClr val="3366FF"/>
                </a:solidFill>
                <a:latin typeface="Times New Roman"/>
                <a:cs typeface="Times New Roman"/>
              </a:rPr>
              <a:t>Deterministic</a:t>
            </a:r>
            <a:r>
              <a:rPr lang="en-US" sz="2000" dirty="0" smtClean="0">
                <a:latin typeface="Times New Roman"/>
                <a:cs typeface="Times New Roman"/>
              </a:rPr>
              <a:t>, but optimal among all possibly randomized mechanisms!</a:t>
            </a:r>
            <a:endParaRPr lang="en-US" sz="2000" b="1" dirty="0">
              <a:solidFill>
                <a:srgbClr val="3366FF"/>
              </a:solidFill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sz="2000" dirty="0" smtClean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000" b="1" dirty="0" smtClean="0">
                <a:solidFill>
                  <a:srgbClr val="FF6600"/>
                </a:solidFill>
                <a:latin typeface="Times New Roman"/>
                <a:cs typeface="Times New Roman"/>
              </a:rPr>
              <a:t>Central open problem </a:t>
            </a:r>
            <a:r>
              <a:rPr lang="en-US" sz="2000" dirty="0" smtClean="0">
                <a:latin typeface="Times New Roman"/>
                <a:cs typeface="Times New Roman"/>
              </a:rPr>
              <a:t>in Mathematical Economics: How can we extend Myerson’s result to </a:t>
            </a:r>
            <a:r>
              <a:rPr lang="en-US" sz="2000" b="1" dirty="0" smtClean="0">
                <a:solidFill>
                  <a:srgbClr val="FF6600"/>
                </a:solidFill>
                <a:latin typeface="Times New Roman"/>
                <a:cs typeface="Times New Roman"/>
              </a:rPr>
              <a:t>Multi-Dimensional Settings</a:t>
            </a:r>
            <a:r>
              <a:rPr lang="en-US" sz="2000" dirty="0" smtClean="0">
                <a:latin typeface="Times New Roman"/>
                <a:cs typeface="Times New Roman"/>
              </a:rPr>
              <a:t>?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sz="2000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000" b="1" i="1" dirty="0" smtClean="0">
                <a:solidFill>
                  <a:srgbClr val="008000"/>
                </a:solidFill>
                <a:latin typeface="Times New Roman"/>
                <a:cs typeface="Times New Roman"/>
              </a:rPr>
              <a:t>Important</a:t>
            </a:r>
            <a:r>
              <a:rPr lang="en-US" sz="2000" dirty="0" smtClean="0">
                <a:latin typeface="Times New Roman"/>
                <a:cs typeface="Times New Roman"/>
              </a:rPr>
              <a:t> </a:t>
            </a:r>
            <a:r>
              <a:rPr lang="en-US" sz="2000" b="1" i="1" dirty="0" smtClean="0">
                <a:solidFill>
                  <a:srgbClr val="008000"/>
                </a:solidFill>
                <a:latin typeface="Times New Roman"/>
                <a:cs typeface="Times New Roman"/>
              </a:rPr>
              <a:t>progress</a:t>
            </a:r>
            <a:r>
              <a:rPr lang="en-US" sz="2000" dirty="0" smtClean="0">
                <a:latin typeface="Times New Roman"/>
                <a:cs typeface="Times New Roman"/>
              </a:rPr>
              <a:t> in the past a few years. 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sz="2000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000" dirty="0" smtClean="0">
                <a:latin typeface="Times New Roman"/>
                <a:cs typeface="Times New Roman"/>
              </a:rPr>
              <a:t>See the 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Challenges</a:t>
            </a:r>
            <a:r>
              <a:rPr lang="en-US" sz="20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2000" dirty="0" smtClean="0">
                <a:latin typeface="Times New Roman"/>
                <a:cs typeface="Times New Roman"/>
              </a:rPr>
              <a:t>first!</a:t>
            </a:r>
            <a:endParaRPr lang="en-US" sz="2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7585444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2"/>
          <p:cNvSpPr>
            <a:spLocks noGrp="1"/>
          </p:cNvSpPr>
          <p:nvPr>
            <p:ph type="title"/>
          </p:nvPr>
        </p:nvSpPr>
        <p:spPr>
          <a:xfrm>
            <a:off x="2743200" y="4191000"/>
            <a:ext cx="6019800" cy="1362075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altLang="zh-CN" b="0" cap="none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halkduster"/>
                <a:cs typeface="Chalkduster"/>
              </a:rPr>
              <a:t>Challenges in Multi-Dimensional Settings</a:t>
            </a:r>
            <a:endParaRPr lang="en-US" sz="2800" b="0" cap="none" dirty="0">
              <a:solidFill>
                <a:schemeClr val="tx2">
                  <a:lumMod val="60000"/>
                  <a:lumOff val="40000"/>
                </a:schemeClr>
              </a:solidFill>
              <a:latin typeface="Chalkduster"/>
              <a:cs typeface="Chalkduster"/>
            </a:endParaRPr>
          </a:p>
        </p:txBody>
      </p:sp>
    </p:spTree>
    <p:extLst>
      <p:ext uri="{BB962C8B-B14F-4D97-AF65-F5344CB8AC3E}">
        <p14:creationId xmlns:p14="http://schemas.microsoft.com/office/powerpoint/2010/main" val="3952127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hecker/>
      </p:transition>
    </mc:Choice>
    <mc:Fallback xmlns="" xmlns:mv="urn:schemas-microsoft-com:mac:vml">
      <p:transition spd="slow">
        <p:checker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>
          <a:xfrm>
            <a:off x="990600" y="76200"/>
            <a:ext cx="7700639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Example 1: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228600" y="685800"/>
            <a:ext cx="8686800" cy="4763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sz="1600" dirty="0" smtClean="0">
                <a:latin typeface="Times New Roman"/>
                <a:cs typeface="Times New Roman"/>
              </a:rPr>
              <a:t> </a:t>
            </a:r>
            <a:endParaRPr lang="en-US" sz="2000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000" dirty="0" smtClean="0">
                <a:latin typeface="Times New Roman"/>
                <a:cs typeface="Times New Roman"/>
              </a:rPr>
              <a:t>A single buyer, 2 non-identical items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sz="2000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000" dirty="0" smtClean="0">
                <a:latin typeface="Times New Roman"/>
                <a:cs typeface="Times New Roman"/>
              </a:rPr>
              <a:t>Bidder is additive e.g. </a:t>
            </a:r>
            <a:r>
              <a:rPr lang="en-US" sz="2000" b="1" i="1" dirty="0" smtClean="0">
                <a:latin typeface="Times New Roman"/>
                <a:cs typeface="Times New Roman"/>
              </a:rPr>
              <a:t>v({1,2}) = v</a:t>
            </a:r>
            <a:r>
              <a:rPr lang="en-US" sz="2000" b="1" i="1" baseline="-25000" dirty="0" smtClean="0">
                <a:latin typeface="Times New Roman"/>
                <a:cs typeface="Times New Roman"/>
              </a:rPr>
              <a:t>1</a:t>
            </a:r>
            <a:r>
              <a:rPr lang="en-US" sz="2000" b="1" i="1" dirty="0" smtClean="0">
                <a:latin typeface="Times New Roman"/>
                <a:cs typeface="Times New Roman"/>
              </a:rPr>
              <a:t>+v</a:t>
            </a:r>
            <a:r>
              <a:rPr lang="en-US" sz="2000" b="1" i="1" baseline="-25000" dirty="0" smtClean="0">
                <a:latin typeface="Times New Roman"/>
                <a:cs typeface="Times New Roman"/>
              </a:rPr>
              <a:t>2</a:t>
            </a:r>
            <a:r>
              <a:rPr lang="en-US" sz="2000" dirty="0" smtClean="0">
                <a:latin typeface="Times New Roman"/>
                <a:cs typeface="Times New Roman"/>
              </a:rPr>
              <a:t>. 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sz="2000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000" dirty="0" smtClean="0">
                <a:latin typeface="Times New Roman"/>
                <a:cs typeface="Times New Roman"/>
              </a:rPr>
              <a:t>Further simplify the setting, assume </a:t>
            </a:r>
            <a:r>
              <a:rPr lang="en-US" sz="2000" b="1" i="1" dirty="0" smtClean="0">
                <a:latin typeface="Times New Roman"/>
                <a:cs typeface="Times New Roman"/>
              </a:rPr>
              <a:t>v</a:t>
            </a:r>
            <a:r>
              <a:rPr lang="en-US" sz="2000" b="1" i="1" baseline="-25000" dirty="0" smtClean="0">
                <a:latin typeface="Times New Roman"/>
                <a:cs typeface="Times New Roman"/>
              </a:rPr>
              <a:t>1</a:t>
            </a:r>
            <a:r>
              <a:rPr lang="en-US" sz="2000" dirty="0" smtClean="0">
                <a:latin typeface="Times New Roman"/>
                <a:cs typeface="Times New Roman"/>
              </a:rPr>
              <a:t> and </a:t>
            </a:r>
            <a:r>
              <a:rPr lang="en-US" sz="2000" b="1" i="1" dirty="0" smtClean="0">
                <a:latin typeface="Times New Roman"/>
                <a:cs typeface="Times New Roman"/>
              </a:rPr>
              <a:t>v</a:t>
            </a:r>
            <a:r>
              <a:rPr lang="en-US" sz="2000" b="1" i="1" baseline="-25000" dirty="0" smtClean="0">
                <a:latin typeface="Times New Roman"/>
                <a:cs typeface="Times New Roman"/>
              </a:rPr>
              <a:t>2 </a:t>
            </a:r>
            <a:r>
              <a:rPr lang="en-US" sz="2000" dirty="0" smtClean="0">
                <a:latin typeface="Times New Roman"/>
                <a:cs typeface="Times New Roman"/>
              </a:rPr>
              <a:t>are drawn </a:t>
            </a:r>
            <a:r>
              <a:rPr lang="en-US" sz="2000" dirty="0" err="1" smtClean="0">
                <a:solidFill>
                  <a:srgbClr val="008000"/>
                </a:solidFill>
                <a:latin typeface="Times New Roman"/>
                <a:cs typeface="Times New Roman"/>
              </a:rPr>
              <a:t>i.i.d</a:t>
            </a:r>
            <a:r>
              <a:rPr lang="en-US" sz="2000" dirty="0" smtClean="0">
                <a:solidFill>
                  <a:srgbClr val="008000"/>
                </a:solidFill>
                <a:latin typeface="Times New Roman"/>
                <a:cs typeface="Times New Roman"/>
              </a:rPr>
              <a:t>.</a:t>
            </a:r>
            <a:r>
              <a:rPr lang="en-US" sz="2000" dirty="0" smtClean="0">
                <a:latin typeface="Times New Roman"/>
                <a:cs typeface="Times New Roman"/>
              </a:rPr>
              <a:t> from distribution </a:t>
            </a:r>
            <a:r>
              <a:rPr lang="en-US" sz="2000" b="1" i="1" dirty="0" smtClean="0">
                <a:latin typeface="Times New Roman"/>
                <a:cs typeface="Times New Roman"/>
              </a:rPr>
              <a:t>F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smtClean="0">
                <a:latin typeface="Times New Roman"/>
                <a:cs typeface="Times New Roman"/>
              </a:rPr>
              <a:t>= U{1,2} (1 </a:t>
            </a:r>
            <a:r>
              <a:rPr lang="en-US" sz="2000" dirty="0" err="1" smtClean="0">
                <a:latin typeface="Times New Roman"/>
                <a:cs typeface="Times New Roman"/>
              </a:rPr>
              <a:t>w.p</a:t>
            </a:r>
            <a:r>
              <a:rPr lang="en-US" sz="2000" dirty="0" smtClean="0">
                <a:latin typeface="Times New Roman"/>
                <a:cs typeface="Times New Roman"/>
              </a:rPr>
              <a:t>. ½, and 2 </a:t>
            </a:r>
            <a:r>
              <a:rPr lang="en-US" sz="2000" dirty="0" err="1" smtClean="0">
                <a:latin typeface="Times New Roman"/>
                <a:cs typeface="Times New Roman"/>
              </a:rPr>
              <a:t>w.p</a:t>
            </a:r>
            <a:r>
              <a:rPr lang="en-US" sz="2000" dirty="0" smtClean="0">
                <a:latin typeface="Times New Roman"/>
                <a:cs typeface="Times New Roman"/>
              </a:rPr>
              <a:t>. ½).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sz="2000" b="1" i="1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000" dirty="0" smtClean="0">
                <a:latin typeface="Times New Roman"/>
                <a:cs typeface="Times New Roman"/>
              </a:rPr>
              <a:t>What’s the optimal auction here?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sz="2000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000" dirty="0" smtClean="0">
                <a:latin typeface="Times New Roman"/>
                <a:cs typeface="Times New Roman"/>
              </a:rPr>
              <a:t>Natural attempt: How about sell both items using Myerson’s auction separately?</a:t>
            </a:r>
            <a:endParaRPr lang="en-US" sz="2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5144448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>
          <a:xfrm>
            <a:off x="990600" y="76200"/>
            <a:ext cx="7700639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Example 1: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228600" y="685800"/>
            <a:ext cx="8686800" cy="52865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sz="1600" dirty="0" smtClean="0">
                <a:latin typeface="Times New Roman"/>
                <a:cs typeface="Times New Roman"/>
              </a:rPr>
              <a:t> </a:t>
            </a:r>
            <a:endParaRPr lang="en-US" sz="2000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000" dirty="0" smtClean="0">
                <a:latin typeface="Times New Roman"/>
                <a:cs typeface="Times New Roman"/>
              </a:rPr>
              <a:t>Selling each item separately with Myerson’s auction has expected revenue $2.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sz="2000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000" dirty="0" smtClean="0">
                <a:latin typeface="Times New Roman"/>
                <a:cs typeface="Times New Roman"/>
              </a:rPr>
              <a:t>Any other mechanism you might want to try?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sz="2000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000" dirty="0" smtClean="0">
                <a:latin typeface="Times New Roman"/>
                <a:cs typeface="Times New Roman"/>
              </a:rPr>
              <a:t>How about bundling the two items and offer it at </a:t>
            </a:r>
            <a:r>
              <a:rPr lang="en-US" sz="2000" dirty="0" smtClean="0">
                <a:latin typeface="Times New Roman"/>
                <a:cs typeface="Times New Roman"/>
              </a:rPr>
              <a:t>$</a:t>
            </a:r>
            <a:r>
              <a:rPr lang="en-US" sz="2000" dirty="0" smtClean="0">
                <a:latin typeface="Times New Roman"/>
                <a:cs typeface="Times New Roman"/>
              </a:rPr>
              <a:t>3?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sz="2000" b="1" i="1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000" dirty="0" smtClean="0">
                <a:latin typeface="Times New Roman"/>
                <a:cs typeface="Times New Roman"/>
              </a:rPr>
              <a:t>What is the expected revenue?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sz="2000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000" dirty="0" smtClean="0">
                <a:latin typeface="Times New Roman"/>
                <a:cs typeface="Times New Roman"/>
              </a:rPr>
              <a:t>Revenue = 3 × </a:t>
            </a:r>
            <a:r>
              <a:rPr lang="en-US" sz="2000" dirty="0" err="1" smtClean="0">
                <a:latin typeface="Times New Roman"/>
                <a:cs typeface="Times New Roman"/>
              </a:rPr>
              <a:t>Pr</a:t>
            </a:r>
            <a:r>
              <a:rPr lang="en-US" sz="2000" dirty="0" smtClean="0">
                <a:latin typeface="Times New Roman"/>
                <a:cs typeface="Times New Roman"/>
              </a:rPr>
              <a:t>[</a:t>
            </a:r>
            <a:r>
              <a:rPr lang="en-US" sz="2000" b="1" i="1" dirty="0" smtClean="0">
                <a:latin typeface="Times New Roman"/>
                <a:cs typeface="Times New Roman"/>
              </a:rPr>
              <a:t>v</a:t>
            </a:r>
            <a:r>
              <a:rPr lang="en-US" sz="2000" b="1" i="1" baseline="-25000" dirty="0" smtClean="0">
                <a:latin typeface="Times New Roman"/>
                <a:cs typeface="Times New Roman"/>
              </a:rPr>
              <a:t>1</a:t>
            </a:r>
            <a:r>
              <a:rPr lang="en-US" sz="2000" b="1" i="1" dirty="0">
                <a:latin typeface="Times New Roman"/>
                <a:cs typeface="Times New Roman"/>
              </a:rPr>
              <a:t>+</a:t>
            </a:r>
            <a:r>
              <a:rPr lang="en-US" sz="2000" b="1" i="1" dirty="0" smtClean="0">
                <a:latin typeface="Times New Roman"/>
                <a:cs typeface="Times New Roman"/>
              </a:rPr>
              <a:t>v</a:t>
            </a:r>
            <a:r>
              <a:rPr lang="en-US" sz="2000" b="1" i="1" baseline="-25000" dirty="0" smtClean="0">
                <a:latin typeface="Times New Roman"/>
                <a:cs typeface="Times New Roman"/>
              </a:rPr>
              <a:t>2 </a:t>
            </a:r>
            <a:r>
              <a:rPr lang="en-US" sz="2000" b="1" i="1" dirty="0" smtClean="0">
                <a:latin typeface="Times New Roman"/>
                <a:cs typeface="Times New Roman"/>
              </a:rPr>
              <a:t>≥ 3</a:t>
            </a:r>
            <a:r>
              <a:rPr lang="en-US" sz="2000" dirty="0" smtClean="0">
                <a:latin typeface="Times New Roman"/>
                <a:cs typeface="Times New Roman"/>
              </a:rPr>
              <a:t>] = 3 × ¾ = </a:t>
            </a:r>
            <a:r>
              <a:rPr lang="en-US" sz="2000" dirty="0" smtClean="0">
                <a:solidFill>
                  <a:srgbClr val="008000"/>
                </a:solidFill>
                <a:latin typeface="Times New Roman"/>
                <a:cs typeface="Times New Roman"/>
              </a:rPr>
              <a:t>9/4</a:t>
            </a:r>
            <a:r>
              <a:rPr lang="en-US" sz="2000" dirty="0" smtClean="0">
                <a:latin typeface="Times New Roman"/>
                <a:cs typeface="Times New Roman"/>
              </a:rPr>
              <a:t> &gt; </a:t>
            </a:r>
            <a:r>
              <a:rPr lang="en-US" sz="2000" dirty="0" smtClean="0">
                <a:solidFill>
                  <a:srgbClr val="FF6600"/>
                </a:solidFill>
                <a:latin typeface="Times New Roman"/>
                <a:cs typeface="Times New Roman"/>
              </a:rPr>
              <a:t>2</a:t>
            </a:r>
            <a:r>
              <a:rPr lang="en-US" sz="2000" dirty="0" smtClean="0">
                <a:latin typeface="Times New Roman"/>
                <a:cs typeface="Times New Roman"/>
              </a:rPr>
              <a:t>!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en-US" sz="2000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000" b="1" i="1" dirty="0" smtClean="0">
                <a:solidFill>
                  <a:srgbClr val="3366FF"/>
                </a:solidFill>
                <a:latin typeface="Times New Roman"/>
                <a:cs typeface="Times New Roman"/>
              </a:rPr>
              <a:t>Lesson 1: Bundling Helps!!!</a:t>
            </a:r>
            <a:endParaRPr lang="en-US" sz="2000" b="1" i="1" dirty="0">
              <a:solidFill>
                <a:srgbClr val="3366FF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05204517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>
          <a:xfrm>
            <a:off x="990600" y="76200"/>
            <a:ext cx="7700639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Example 1: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228600" y="685800"/>
            <a:ext cx="8686800" cy="58713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sz="1600" dirty="0" smtClean="0">
                <a:latin typeface="Times New Roman"/>
                <a:cs typeface="Times New Roman"/>
              </a:rPr>
              <a:t> </a:t>
            </a:r>
            <a:endParaRPr lang="en-US" sz="2000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000" dirty="0" smtClean="0">
                <a:latin typeface="Times New Roman"/>
                <a:cs typeface="Times New Roman"/>
              </a:rPr>
              <a:t>The effect of bundling becomes more </a:t>
            </a:r>
            <a:r>
              <a:rPr lang="en-US" sz="2000" b="1" dirty="0" smtClean="0">
                <a:solidFill>
                  <a:srgbClr val="008000"/>
                </a:solidFill>
                <a:latin typeface="Times New Roman"/>
                <a:cs typeface="Times New Roman"/>
              </a:rPr>
              <a:t>obvious</a:t>
            </a:r>
            <a:r>
              <a:rPr lang="en-US" sz="2000" dirty="0" smtClean="0">
                <a:latin typeface="Times New Roman"/>
                <a:cs typeface="Times New Roman"/>
              </a:rPr>
              <a:t> when the number of items is large.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sz="2000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000" dirty="0" smtClean="0">
                <a:latin typeface="Times New Roman"/>
                <a:cs typeface="Times New Roman"/>
              </a:rPr>
              <a:t>Since they are </a:t>
            </a:r>
            <a:r>
              <a:rPr lang="en-US" sz="2000" dirty="0" err="1" smtClean="0">
                <a:latin typeface="Times New Roman"/>
                <a:cs typeface="Times New Roman"/>
              </a:rPr>
              <a:t>i.i.d</a:t>
            </a:r>
            <a:r>
              <a:rPr lang="en-US" sz="2000" dirty="0" smtClean="0">
                <a:latin typeface="Times New Roman"/>
                <a:cs typeface="Times New Roman"/>
              </a:rPr>
              <a:t>., by the </a:t>
            </a:r>
            <a:r>
              <a:rPr lang="en-US" sz="2000" b="1" dirty="0" smtClean="0">
                <a:latin typeface="Times New Roman"/>
                <a:cs typeface="Times New Roman"/>
              </a:rPr>
              <a:t>central limit theorem </a:t>
            </a:r>
            <a:r>
              <a:rPr lang="en-US" sz="2000" dirty="0" smtClean="0">
                <a:latin typeface="Times New Roman"/>
                <a:cs typeface="Times New Roman"/>
              </a:rPr>
              <a:t>(or </a:t>
            </a:r>
            <a:r>
              <a:rPr lang="en-US" sz="2000" dirty="0" err="1" smtClean="0">
                <a:latin typeface="Times New Roman"/>
                <a:cs typeface="Times New Roman"/>
              </a:rPr>
              <a:t>Chernoff</a:t>
            </a:r>
            <a:r>
              <a:rPr lang="en-US" sz="2000" dirty="0" smtClean="0">
                <a:latin typeface="Times New Roman"/>
                <a:cs typeface="Times New Roman"/>
              </a:rPr>
              <a:t> bound) you know the bidder’s value for the grand bundle (contains everything) will be a </a:t>
            </a:r>
            <a:r>
              <a:rPr lang="en-US" sz="2000" b="1" i="1" dirty="0" smtClean="0">
                <a:solidFill>
                  <a:srgbClr val="008000"/>
                </a:solidFill>
                <a:latin typeface="Times New Roman"/>
                <a:cs typeface="Times New Roman"/>
              </a:rPr>
              <a:t>Gaussian distribution</a:t>
            </a:r>
            <a:r>
              <a:rPr lang="en-US" sz="2000" dirty="0" smtClean="0">
                <a:latin typeface="Times New Roman"/>
                <a:cs typeface="Times New Roman"/>
              </a:rPr>
              <a:t>.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sz="2000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000" dirty="0" smtClean="0">
                <a:latin typeface="Times New Roman"/>
                <a:cs typeface="Times New Roman"/>
              </a:rPr>
              <a:t>The </a:t>
            </a:r>
            <a:r>
              <a:rPr lang="en-US" sz="2000" b="1" i="1" dirty="0" smtClean="0">
                <a:latin typeface="Times New Roman"/>
                <a:cs typeface="Times New Roman"/>
              </a:rPr>
              <a:t>variance</a:t>
            </a:r>
            <a:r>
              <a:rPr lang="en-US" sz="2000" dirty="0" smtClean="0">
                <a:latin typeface="Times New Roman"/>
                <a:cs typeface="Times New Roman"/>
              </a:rPr>
              <a:t> of this distribution decreases </a:t>
            </a:r>
            <a:r>
              <a:rPr lang="en-US" sz="2000" b="1" i="1" dirty="0" smtClean="0">
                <a:solidFill>
                  <a:srgbClr val="008000"/>
                </a:solidFill>
                <a:latin typeface="Times New Roman"/>
                <a:cs typeface="Times New Roman"/>
              </a:rPr>
              <a:t>quickly</a:t>
            </a:r>
            <a:r>
              <a:rPr lang="en-US" sz="2000" dirty="0" smtClean="0">
                <a:latin typeface="Times New Roman"/>
                <a:cs typeface="Times New Roman"/>
              </a:rPr>
              <a:t>.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sz="2000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000" dirty="0" smtClean="0">
                <a:latin typeface="Times New Roman"/>
                <a:cs typeface="Times New Roman"/>
              </a:rPr>
              <a:t>If set the price slightly lower than the expected value, then the bidder will buy the grand bundle </a:t>
            </a:r>
            <a:r>
              <a:rPr lang="en-US" sz="2000" dirty="0" err="1" smtClean="0">
                <a:latin typeface="Times New Roman"/>
                <a:cs typeface="Times New Roman"/>
              </a:rPr>
              <a:t>w.p</a:t>
            </a:r>
            <a:r>
              <a:rPr lang="en-US" sz="2000" dirty="0" smtClean="0">
                <a:latin typeface="Times New Roman"/>
                <a:cs typeface="Times New Roman"/>
              </a:rPr>
              <a:t>. almost 1. Thus, </a:t>
            </a:r>
            <a:r>
              <a:rPr lang="en-US" sz="2000" b="1" dirty="0" smtClean="0">
                <a:latin typeface="Times New Roman"/>
                <a:cs typeface="Times New Roman"/>
              </a:rPr>
              <a:t>revenue is almost the expected value!</a:t>
            </a:r>
            <a:endParaRPr lang="en-US" sz="2000" dirty="0" smtClean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sz="2000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000" dirty="0" smtClean="0">
                <a:latin typeface="Times New Roman"/>
                <a:cs typeface="Times New Roman"/>
              </a:rPr>
              <a:t>This is the best you could </a:t>
            </a:r>
            <a:r>
              <a:rPr lang="en-US" sz="2000" dirty="0" smtClean="0">
                <a:latin typeface="Times New Roman"/>
                <a:cs typeface="Times New Roman"/>
              </a:rPr>
              <a:t>hope </a:t>
            </a:r>
            <a:r>
              <a:rPr lang="en-US" sz="2000" dirty="0" smtClean="0">
                <a:latin typeface="Times New Roman"/>
                <a:cs typeface="Times New Roman"/>
              </a:rPr>
              <a:t>for.</a:t>
            </a:r>
            <a:endParaRPr lang="en-US" sz="2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55309664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18572</TotalTime>
  <Words>1367</Words>
  <Application>Microsoft Macintosh PowerPoint</Application>
  <PresentationFormat>On-screen Show (4:3)</PresentationFormat>
  <Paragraphs>230</Paragraphs>
  <Slides>20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COMP/MATH 553 Algorithmic Game Theory Lecture 9: Revenue Maximization in Multi-Dimensional Settings</vt:lpstr>
      <vt:lpstr>PowerPoint Presentation</vt:lpstr>
      <vt:lpstr>Myerson’s Auction Recap</vt:lpstr>
      <vt:lpstr>Myerson’s Auction Recap</vt:lpstr>
      <vt:lpstr>Nice Properties of Myerson’s Auction</vt:lpstr>
      <vt:lpstr>Challenges in Multi-Dimensional Settings</vt:lpstr>
      <vt:lpstr>Example 1:</vt:lpstr>
      <vt:lpstr>Example 1:</vt:lpstr>
      <vt:lpstr>Example 1:</vt:lpstr>
      <vt:lpstr>Example 2:</vt:lpstr>
      <vt:lpstr>Example 2:</vt:lpstr>
      <vt:lpstr>Example 3:</vt:lpstr>
      <vt:lpstr>Unit-demand Bidder Pricing Problem</vt:lpstr>
      <vt:lpstr>Unit-Demand Bidder Pricing Problem (UPP)</vt:lpstr>
      <vt:lpstr>Our goal for UPP</vt:lpstr>
      <vt:lpstr>What is the Benchmark???</vt:lpstr>
      <vt:lpstr>Two Scenarios</vt:lpstr>
      <vt:lpstr>Benchmark</vt:lpstr>
      <vt:lpstr>An even simpler benchmark</vt:lpstr>
      <vt:lpstr>Inherent loss of this approach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Yun Zhan</dc:creator>
  <cp:lastModifiedBy>Yang Cai</cp:lastModifiedBy>
  <cp:revision>1130</cp:revision>
  <dcterms:created xsi:type="dcterms:W3CDTF">2014-06-09T21:14:15Z</dcterms:created>
  <dcterms:modified xsi:type="dcterms:W3CDTF">2014-10-01T18:56:24Z</dcterms:modified>
</cp:coreProperties>
</file>