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49" r:id="rId3"/>
    <p:sldId id="593" r:id="rId4"/>
    <p:sldId id="594" r:id="rId5"/>
    <p:sldId id="595" r:id="rId6"/>
    <p:sldId id="581" r:id="rId7"/>
    <p:sldId id="582" r:id="rId8"/>
    <p:sldId id="596" r:id="rId9"/>
    <p:sldId id="597" r:id="rId10"/>
    <p:sldId id="598" r:id="rId11"/>
    <p:sldId id="599" r:id="rId12"/>
    <p:sldId id="600" r:id="rId13"/>
    <p:sldId id="601" r:id="rId14"/>
    <p:sldId id="602" r:id="rId15"/>
    <p:sldId id="603" r:id="rId16"/>
    <p:sldId id="604" r:id="rId17"/>
    <p:sldId id="605" r:id="rId18"/>
    <p:sldId id="607" r:id="rId19"/>
    <p:sldId id="608" r:id="rId20"/>
    <p:sldId id="609" r:id="rId21"/>
    <p:sldId id="610" r:id="rId22"/>
    <p:sldId id="611" r:id="rId23"/>
    <p:sldId id="61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9" autoAdjust="0"/>
    <p:restoredTop sz="90816" autoAdjust="0"/>
  </p:normalViewPr>
  <p:slideViewPr>
    <p:cSldViewPr>
      <p:cViewPr>
        <p:scale>
          <a:sx n="170" d="100"/>
          <a:sy n="170" d="100"/>
        </p:scale>
        <p:origin x="-1672" y="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8: Combinatorial Auctions &amp; Spectrum Auctions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1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Sep 29,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2014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Challenges of Combinatorial Auctions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90600"/>
            <a:ext cx="8153400" cy="5583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How do you optimize social welfare in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ombinatorial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uctions?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VCG!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Unfortunately, several impediments to implementing VCG.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Challenge 1 -- Preference elicitation: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Is direct-revelation sealed-bid auction a good idea?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b="1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No! Each bidder has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b="1" i="1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numbers to specify. When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m=20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means 1 million numbers for every bidder.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044883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Indirect Mechanisms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581047"/>
            <a:ext cx="8153400" cy="6734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Ascending English Auction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one you see in movies!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Many variants, the Japanese variant is easy to argue about.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auction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begins at some opening price, which is publicly displayed and increases at a steady rate.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Each bidder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either chooses “in” or “out,” and once a bidder drops out it cannot return. The winner is the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last bidder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in, and the sale price is the price at which the second-to-last bidder dropped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out.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Each bidder has a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dominant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strategy: stay till the price is higher than her value.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Apply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revelation principle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on this auction, you get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Vickrey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auction.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834796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Indirect Mechanisms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49129"/>
            <a:ext cx="8153400" cy="4918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We’ll discuss the auction formats used in practice for the spectrum auctions.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Main question: can indirect mechanism achieve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non-trivial welfare guarantees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 lot of work has been done on this front.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Short answer: depends on </a:t>
            </a: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the bidders’ valuation functions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 simple valuations, “yes”; for complex valuations, “no”.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120888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Challenges of Combinatorial Auctions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90600"/>
            <a:ext cx="8153400" cy="3690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Challenge 2: Is welfare maximization tractable?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Not always. E.g. Maximizing welfare for Single-minded bidders is NP-Hard.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Doesn’t matter what auction format is used.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This is hard to check in practice either.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604245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Challenges of Combinatorial Auctions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762000"/>
            <a:ext cx="8458200" cy="599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Challenge 3: Even if we can run VCG, it can have bad revenue and incentive properties, despite being DSIC.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Example: 2 bidders and 2 items, A and B.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Bidder 1 only wants both items: v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(AB) = 1 and is 0 otherwise.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Bidder 2 wants only item A: v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AB)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v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(A)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1 and is 0 otherwise.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VCG gives both items to 1 and charges him 1.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Suppose now there is a third bidder who only wants item B: v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AB) =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(B) = 1 and is 0 otherwise.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VCG gives A to 1 and B to 2, but charges them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!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Can you see a problem?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Vulnerable to collusion and false-name bidding. Not a problem for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Vickrey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606581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Challenges of Combinatorial Auctions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762000"/>
            <a:ext cx="8458200" cy="5506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Challenge 4: indirect mechanisms are usually iterative, which offers new opportunities for strategic behavior.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Example: bidders use the low-order digits of their bids to send messages to other bidders.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#378 license, spectrum use rights in Rochester, MN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US West and Macleod are battling for it.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US West retaliate by bidding on many other licenses in which Macleod were the standing high bidder.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Macleod won back all these licenses but had to pay a higher price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US West set all bids to be multiples of 1000 plus 378!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959193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Spectrum Auctions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4960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Selling </a:t>
            </a:r>
            <a:r>
              <a:rPr lang="en-US" dirty="0"/>
              <a:t>I</a:t>
            </a:r>
            <a:r>
              <a:rPr lang="en-US" dirty="0" smtClean="0"/>
              <a:t>tems Separately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429391"/>
            <a:ext cx="8458200" cy="6657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Indirect mechanisms. Have relax both DSIC and welfare maximization.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Obvious mechanism to try is to sell the items separately, for each, use some single-item auction.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Main take away is: for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substitutes </a:t>
            </a:r>
            <a:r>
              <a:rPr lang="en-US" dirty="0" smtClean="0">
                <a:latin typeface="Times New Roman"/>
                <a:cs typeface="Times New Roman"/>
              </a:rPr>
              <a:t>this works quite well (if the auction is designed carefully), but not for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complements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substitutes: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v(AB) ≤ v(A) + v(B)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omplements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v(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AB) &gt; 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v(A) + v(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B)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Welfare maximization is computationally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tractable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when the items are substitutes and true valuations are known. But it’s still </a:t>
            </a: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intractable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for complements.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In real life the items are a mixture of substitutes and complements. When the problem is “mostly substitutes”, then selling items separately could have good performance.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581958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/>
              <a:t>Selling Items Separately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609600"/>
            <a:ext cx="8458200" cy="5250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Rookie mistake 1: Run the single-item auctions sequentially, one at a time.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Imagine the items are identical and you have k copies.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DSIC mechanism gives the top k bidders each a copy of the item and charge them the (k+1)-</a:t>
            </a:r>
            <a:r>
              <a:rPr lang="en-US" dirty="0" err="1" smtClean="0">
                <a:latin typeface="Times New Roman"/>
                <a:cs typeface="Times New Roman"/>
              </a:rPr>
              <a:t>th</a:t>
            </a:r>
            <a:r>
              <a:rPr lang="en-US" dirty="0" smtClean="0">
                <a:latin typeface="Times New Roman"/>
                <a:cs typeface="Times New Roman"/>
              </a:rPr>
              <a:t> highest bidder’s bid.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What if you run it sequentially? Say k=2.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you are the highest bidder will you bid truthfully for the first item?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Everyone will do the same reasoning, in the end the outcome is unpredictable.</a:t>
            </a:r>
          </a:p>
        </p:txBody>
      </p:sp>
    </p:spTree>
    <p:extLst>
      <p:ext uri="{BB962C8B-B14F-4D97-AF65-F5344CB8AC3E}">
        <p14:creationId xmlns:p14="http://schemas.microsoft.com/office/powerpoint/2010/main" val="210320728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/>
              <a:t>Selling Items Separately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609600"/>
            <a:ext cx="8458200" cy="5915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 March 2000, Switzerland auctioned off 3 blocks of spectrum via a sequence of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Vickrey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auctions.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first two were identical items , 28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Mhz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blocks, and sold for 121 million and 134 million Swiss francs.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 the third auction, the item is a larger 56 MHz block. The price was only 55 million.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This is clearly far from equilibrium.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Not close to optimal welfare and low revenue as well.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Lesson learned: holding the single-item auction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simultaneously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rather than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sequentially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89328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6900" y="808335"/>
            <a:ext cx="4730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An overview of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today’s class</a:t>
            </a:r>
            <a:endParaRPr lang="en-US" sz="2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743200" y="2514600"/>
            <a:ext cx="387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solidFill>
                  <a:srgbClr val="FFFFFF"/>
                </a:solidFill>
                <a:latin typeface="Times New Roman"/>
                <a:cs typeface="Times New Roman"/>
              </a:rPr>
              <a:t>Vickrey</a:t>
            </a:r>
            <a:r>
              <a:rPr lang="en-US" sz="2000" i="1" dirty="0">
                <a:solidFill>
                  <a:srgbClr val="FFFFFF"/>
                </a:solidFill>
                <a:latin typeface="Times New Roman"/>
                <a:cs typeface="Times New Roman"/>
              </a:rPr>
              <a:t>-Clarke-Groves Mechanism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2738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Combinatorial Auctions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038600"/>
            <a:ext cx="3492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Case Study: Spectrum Auctions</a:t>
            </a:r>
            <a:endParaRPr lang="en-US" sz="20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7CA2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/>
              <a:t>Selling Items Separately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609600"/>
            <a:ext cx="8458200" cy="6069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Rookie mistake 2: Use sealed-bid single-item auctions.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Imagine the items are identical and each bidder wants only one of them.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Two reasonable things to do: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AutoNum type="arabicParenBoth"/>
            </a:pPr>
            <a:r>
              <a:rPr lang="en-US" dirty="0" smtClean="0">
                <a:latin typeface="Times New Roman"/>
                <a:cs typeface="Times New Roman"/>
              </a:rPr>
              <a:t>pick one item and go for it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AutoNum type="arabicParenBoth"/>
            </a:pPr>
            <a:r>
              <a:rPr lang="en-US" dirty="0" smtClean="0">
                <a:latin typeface="Times New Roman"/>
                <a:cs typeface="Times New Roman"/>
              </a:rPr>
              <a:t>bid less aggressively on multiple items and hope </a:t>
            </a:r>
            <a:r>
              <a:rPr lang="en-US" dirty="0" err="1" smtClean="0">
                <a:latin typeface="Times New Roman"/>
                <a:cs typeface="Times New Roman"/>
              </a:rPr>
              <a:t>toget</a:t>
            </a:r>
            <a:r>
              <a:rPr lang="en-US" dirty="0" smtClean="0">
                <a:latin typeface="Times New Roman"/>
                <a:cs typeface="Times New Roman"/>
              </a:rPr>
              <a:t> one with a bargain price and not winning to many extra ones.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AutoNum type="arabicParenBoth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But which one to use? Tradeoff between winning too few and twinning too many.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difficulty of bidding and coordinating gives low welfare and revenue sometimes.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Assume 3 bidders competing for two identical item, and each wants only one.</a:t>
            </a:r>
          </a:p>
        </p:txBody>
      </p:sp>
    </p:spTree>
    <p:extLst>
      <p:ext uri="{BB962C8B-B14F-4D97-AF65-F5344CB8AC3E}">
        <p14:creationId xmlns:p14="http://schemas.microsoft.com/office/powerpoint/2010/main" val="394660567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Selling Items Separately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609600"/>
            <a:ext cx="8458200" cy="6093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In 1990, New Zealand government auctioned </a:t>
            </a:r>
            <a:r>
              <a:rPr lang="en-US" dirty="0">
                <a:latin typeface="Times New Roman"/>
                <a:cs typeface="Times New Roman"/>
              </a:rPr>
              <a:t>off essentially identical licenses for </a:t>
            </a:r>
            <a:r>
              <a:rPr lang="en-US" dirty="0" smtClean="0">
                <a:latin typeface="Times New Roman"/>
                <a:cs typeface="Times New Roman"/>
              </a:rPr>
              <a:t>television </a:t>
            </a:r>
            <a:r>
              <a:rPr lang="en-US" dirty="0">
                <a:latin typeface="Times New Roman"/>
                <a:cs typeface="Times New Roman"/>
              </a:rPr>
              <a:t>broadcasting using simultaneous (sealed-bid) </a:t>
            </a:r>
            <a:r>
              <a:rPr lang="en-US" dirty="0" err="1">
                <a:latin typeface="Times New Roman"/>
                <a:cs typeface="Times New Roman"/>
              </a:rPr>
              <a:t>Vickrey</a:t>
            </a:r>
            <a:r>
              <a:rPr lang="en-US" dirty="0">
                <a:latin typeface="Times New Roman"/>
                <a:cs typeface="Times New Roman"/>
              </a:rPr>
              <a:t> auctions. </a:t>
            </a:r>
            <a:endParaRPr lang="en-US" dirty="0" smtClean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The revenue in the 1990 New Zealand auction was only $36 million, a paltry fraction of the projected $250 </a:t>
            </a:r>
            <a:r>
              <a:rPr lang="en-US" dirty="0" smtClean="0">
                <a:latin typeface="Times New Roman"/>
                <a:cs typeface="Times New Roman"/>
              </a:rPr>
              <a:t>million.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Times New Roman"/>
                <a:cs typeface="Times New Roman"/>
              </a:rPr>
              <a:t>On one license, the high bid was $100,000 while the second-highest bid (and selling price) was $6! On another, the high bid was $7 million and the second-highest was $5,000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high bids were made public ... Every one can see how much money was left on the table ...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They later switched to first-price auction, same problem remains,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ut at least less evident to the public ...</a:t>
            </a:r>
          </a:p>
        </p:txBody>
      </p:sp>
    </p:spTree>
    <p:extLst>
      <p:ext uri="{BB962C8B-B14F-4D97-AF65-F5344CB8AC3E}">
        <p14:creationId xmlns:p14="http://schemas.microsoft.com/office/powerpoint/2010/main" val="158929164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Simultaneous Ascending Auctions (SAAs)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08305"/>
            <a:ext cx="8458200" cy="4610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Over the last 20 years, </a:t>
            </a:r>
            <a:r>
              <a:rPr lang="en-US" b="1" i="1" dirty="0">
                <a:solidFill>
                  <a:srgbClr val="008000"/>
                </a:solidFill>
                <a:latin typeface="Times New Roman"/>
                <a:cs typeface="Times New Roman"/>
              </a:rPr>
              <a:t>s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imultaneous </a:t>
            </a:r>
            <a:r>
              <a:rPr lang="en-US" b="1" i="1" dirty="0">
                <a:solidFill>
                  <a:srgbClr val="008000"/>
                </a:solidFill>
                <a:latin typeface="Times New Roman"/>
                <a:cs typeface="Times New Roman"/>
              </a:rPr>
              <a:t>ascending auctions </a:t>
            </a:r>
            <a:r>
              <a:rPr lang="en-US" dirty="0">
                <a:latin typeface="Times New Roman"/>
                <a:cs typeface="Times New Roman"/>
              </a:rPr>
              <a:t>(SAAs) form the basis of most spectrum </a:t>
            </a:r>
            <a:r>
              <a:rPr lang="en-US" dirty="0" smtClean="0">
                <a:latin typeface="Times New Roman"/>
                <a:cs typeface="Times New Roman"/>
              </a:rPr>
              <a:t>auctions.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Conceptually, it’s a bunch of single-item English auctions running in parallel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in the same room.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Each round, each bidder place a new bid on any subset of items that she wants, subject to an </a:t>
            </a:r>
            <a:r>
              <a:rPr lang="en-US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activity rule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i="1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Basically the rule says: the number of items you bid on should decrease over time as prices rise.</a:t>
            </a:r>
          </a:p>
        </p:txBody>
      </p:sp>
    </p:spTree>
    <p:extLst>
      <p:ext uri="{BB962C8B-B14F-4D97-AF65-F5344CB8AC3E}">
        <p14:creationId xmlns:p14="http://schemas.microsoft.com/office/powerpoint/2010/main" val="175032060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Simultaneous Ascending Auctions (SAAs)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08305"/>
            <a:ext cx="8458200" cy="443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Big advantage: </a:t>
            </a:r>
            <a:r>
              <a:rPr lang="en-US" i="1" dirty="0" smtClean="0">
                <a:latin typeface="Times New Roman"/>
                <a:cs typeface="Times New Roman"/>
              </a:rPr>
              <a:t>price discovery.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This allows bidders to do mid-course correction.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Think about the three bidders two item case.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i="1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Another advantage: value discovery.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Finding out valuations might be expensive. Only need to determine the value on a need-to-know basis.</a:t>
            </a:r>
          </a:p>
        </p:txBody>
      </p:sp>
    </p:spTree>
    <p:extLst>
      <p:ext uri="{BB962C8B-B14F-4D97-AF65-F5344CB8AC3E}">
        <p14:creationId xmlns:p14="http://schemas.microsoft.com/office/powerpoint/2010/main" val="384098911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VCG Mechanism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752600"/>
            <a:ext cx="7696200" cy="3385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[The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Vickrey</a:t>
            </a:r>
            <a:r>
              <a:rPr lang="en-US" altLang="zh-CN" sz="2400" b="1" dirty="0">
                <a:solidFill>
                  <a:schemeClr val="bg1"/>
                </a:solidFill>
                <a:latin typeface="Comic Sans MS"/>
                <a:cs typeface="Comic Sans MS"/>
              </a:rPr>
              <a:t>-Clarke-</a:t>
            </a:r>
            <a:r>
              <a:rPr lang="en-US" altLang="zh-CN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Groves 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VCG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) Mechanism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]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In every general mechanism design environment, there is a 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DSIC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mechanism that maximizes the social welfare. In particular the allocation rule is</a:t>
            </a:r>
          </a:p>
          <a:p>
            <a:pPr marL="0" lvl="1"/>
            <a:r>
              <a:rPr lang="en-US" sz="2000" b="1" i="1" dirty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000" b="1" i="1" smtClean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000" b="1" i="1" smtClean="0">
                <a:solidFill>
                  <a:srgbClr val="FFFF00"/>
                </a:solidFill>
                <a:latin typeface="Chalkboard"/>
                <a:cs typeface="Chalkboard"/>
              </a:rPr>
              <a:t>x(</a:t>
            </a:r>
            <a:r>
              <a:rPr lang="en-US" sz="2000" b="1" i="1" dirty="0" smtClean="0">
                <a:solidFill>
                  <a:srgbClr val="FFFF00"/>
                </a:solidFill>
                <a:latin typeface="Chalkboard"/>
                <a:cs typeface="Chalkboard"/>
              </a:rPr>
              <a:t>b) =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   (1)</a:t>
            </a:r>
            <a:r>
              <a:rPr lang="en-US" b="1" i="1" dirty="0">
                <a:solidFill>
                  <a:schemeClr val="bg1"/>
                </a:solidFill>
                <a:latin typeface="Comic Sans MS"/>
                <a:cs typeface="Comic Sans MS"/>
              </a:rPr>
              <a:t>;</a:t>
            </a:r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dirty="0">
                <a:solidFill>
                  <a:schemeClr val="bg1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nd the payment rule is</a:t>
            </a:r>
          </a:p>
          <a:p>
            <a:pPr marL="0" lvl="1"/>
            <a:r>
              <a:rPr lang="en-US" b="1" i="1" dirty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(b) = </a:t>
            </a:r>
            <a:r>
              <a:rPr lang="en-US" b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j≠i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–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≠i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*)   (2)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,</a:t>
            </a:r>
          </a:p>
          <a:p>
            <a:pPr marL="0" lvl="1"/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where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 =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b</a:t>
            </a:r>
            <a:r>
              <a:rPr lang="en-US" b="1" i="1" baseline="-25000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</a:t>
            </a:r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is the outcome chosen in (1)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.</a:t>
            </a:r>
            <a:endParaRPr lang="en-US" b="1" i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endParaRPr lang="en-US" sz="2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1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of the VCG mechanism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838200"/>
            <a:ext cx="8763000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DSIC</a:t>
            </a:r>
            <a:r>
              <a:rPr lang="en-US" sz="20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mechanism that </a:t>
            </a:r>
            <a:r>
              <a:rPr lang="en-US" sz="20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optimizes social welfare </a:t>
            </a:r>
            <a:r>
              <a:rPr lang="en-US" sz="2000" dirty="0" smtClean="0">
                <a:latin typeface="Times New Roman"/>
                <a:cs typeface="Times New Roman"/>
              </a:rPr>
              <a:t>for </a:t>
            </a:r>
            <a:r>
              <a:rPr lang="en-US" sz="2000" b="1" i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any</a:t>
            </a:r>
            <a:r>
              <a:rPr lang="en-US" sz="2000" dirty="0" smtClean="0">
                <a:latin typeface="Times New Roman"/>
                <a:cs typeface="Times New Roman"/>
              </a:rPr>
              <a:t> mechanism design problem 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However, sometimes </a:t>
            </a:r>
            <a:r>
              <a:rPr lang="en-US" sz="2000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impractical</a:t>
            </a:r>
            <a:r>
              <a:rPr lang="en-US" sz="2000" dirty="0" smtClean="0">
                <a:latin typeface="Times New Roman"/>
                <a:cs typeface="Times New Roman"/>
              </a:rPr>
              <a:t>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Times New Roman"/>
                <a:cs typeface="Times New Roman"/>
              </a:rPr>
              <a:t>How do you find the allocation that maximizes social welfare. If </a:t>
            </a:r>
            <a:r>
              <a:rPr lang="en-US" sz="2000" dirty="0" err="1" smtClean="0">
                <a:latin typeface="Times New Roman"/>
                <a:cs typeface="Times New Roman"/>
              </a:rPr>
              <a:t>Ω</a:t>
            </a:r>
            <a:r>
              <a:rPr lang="en-US" sz="2000" dirty="0" smtClean="0">
                <a:latin typeface="Times New Roman"/>
                <a:cs typeface="Times New Roman"/>
              </a:rPr>
              <a:t> is really large, what do you do?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m items, n bidders, each bidder wants only one item.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m items, n bidders, each bidder is single-minded (only like a particular set of items).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>
                <a:latin typeface="Times New Roman"/>
                <a:cs typeface="Times New Roman"/>
              </a:rPr>
              <a:t>m items, n bidders, each bidder </a:t>
            </a:r>
            <a:r>
              <a:rPr lang="en-US" dirty="0" smtClean="0">
                <a:latin typeface="Times New Roman"/>
                <a:cs typeface="Times New Roman"/>
              </a:rPr>
              <a:t> can take any set of items.</a:t>
            </a:r>
          </a:p>
        </p:txBody>
      </p:sp>
    </p:spTree>
    <p:extLst>
      <p:ext uri="{BB962C8B-B14F-4D97-AF65-F5344CB8AC3E}">
        <p14:creationId xmlns:p14="http://schemas.microsoft.com/office/powerpoint/2010/main" val="241092242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of the VCG mechanism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143000"/>
            <a:ext cx="8763000" cy="3280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Sometimes Computational intractable.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If you use approximation alg., the mechanism is no longer DSIC.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Serves as a useful benchmark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 more practical approaches!</a:t>
            </a:r>
          </a:p>
        </p:txBody>
      </p:sp>
    </p:spTree>
    <p:extLst>
      <p:ext uri="{BB962C8B-B14F-4D97-AF65-F5344CB8AC3E}">
        <p14:creationId xmlns:p14="http://schemas.microsoft.com/office/powerpoint/2010/main" val="45367688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Combinatorial Auctions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7621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Combinatorial Auctions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8153400" cy="3613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Important</a:t>
            </a:r>
            <a:r>
              <a:rPr lang="en-US" dirty="0" smtClean="0">
                <a:latin typeface="Times New Roman"/>
                <a:cs typeface="Times New Roman"/>
              </a:rPr>
              <a:t> in practice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err="1" smtClean="0">
                <a:latin typeface="Times New Roman"/>
                <a:cs typeface="Times New Roman"/>
              </a:rPr>
              <a:t>spetrum</a:t>
            </a:r>
            <a:r>
              <a:rPr lang="en-US" dirty="0" smtClean="0">
                <a:latin typeface="Times New Roman"/>
                <a:cs typeface="Times New Roman"/>
              </a:rPr>
              <a:t> auctions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allocating </a:t>
            </a:r>
            <a:r>
              <a:rPr lang="en-US" dirty="0" err="1">
                <a:latin typeface="Times New Roman"/>
                <a:cs typeface="Times New Roman"/>
              </a:rPr>
              <a:t>take-off</a:t>
            </a:r>
            <a:r>
              <a:rPr lang="en-US" dirty="0">
                <a:latin typeface="Times New Roman"/>
                <a:cs typeface="Times New Roman"/>
              </a:rPr>
              <a:t> and landing slots at </a:t>
            </a:r>
            <a:r>
              <a:rPr lang="en-US" dirty="0" smtClean="0">
                <a:latin typeface="Times New Roman"/>
                <a:cs typeface="Times New Roman"/>
              </a:rPr>
              <a:t>airports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Notoriously hard </a:t>
            </a:r>
            <a:r>
              <a:rPr lang="en-US" dirty="0" smtClean="0">
                <a:latin typeface="Times New Roman"/>
                <a:cs typeface="Times New Roman"/>
              </a:rPr>
              <a:t>in both theory and practice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In </a:t>
            </a:r>
            <a:r>
              <a:rPr lang="en-US" dirty="0">
                <a:latin typeface="Times New Roman"/>
                <a:cs typeface="Times New Roman"/>
              </a:rPr>
              <a:t>theory, many impossibility results for what can be </a:t>
            </a:r>
            <a:r>
              <a:rPr lang="en-US" dirty="0" smtClean="0">
                <a:latin typeface="Times New Roman"/>
                <a:cs typeface="Times New Roman"/>
              </a:rPr>
              <a:t>done with </a:t>
            </a:r>
            <a:r>
              <a:rPr lang="en-US" dirty="0">
                <a:latin typeface="Times New Roman"/>
                <a:cs typeface="Times New Roman"/>
              </a:rPr>
              <a:t>reasonable communication and </a:t>
            </a:r>
            <a:r>
              <a:rPr lang="en-US" dirty="0" smtClean="0">
                <a:latin typeface="Times New Roman"/>
                <a:cs typeface="Times New Roman"/>
              </a:rPr>
              <a:t>computation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In practice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smtClean="0">
                <a:latin typeface="Times New Roman"/>
                <a:cs typeface="Times New Roman"/>
              </a:rPr>
              <a:t>badly designed </a:t>
            </a:r>
            <a:r>
              <a:rPr lang="en-US" dirty="0">
                <a:latin typeface="Times New Roman"/>
                <a:cs typeface="Times New Roman"/>
              </a:rPr>
              <a:t>combinatorial auctions with serious </a:t>
            </a:r>
            <a:r>
              <a:rPr lang="en-US" dirty="0" smtClean="0">
                <a:latin typeface="Times New Roman"/>
                <a:cs typeface="Times New Roman"/>
              </a:rPr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364749929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Combinatorial Auctions (set-up)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143000"/>
            <a:ext cx="8153400" cy="4355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n</a:t>
            </a: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 bidders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For example, Bell, Rogers,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Telus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several regional providers.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There is a set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of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m</a:t>
            </a: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 non-identical items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For example, a license for broadcasting at a certain frequency in a given region.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 outcome is a n-dimensional vector (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S</a:t>
            </a:r>
            <a:r>
              <a:rPr lang="en-US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..., </a:t>
            </a:r>
            <a:r>
              <a:rPr lang="en-US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b="1" i="1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), with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</a:t>
            </a:r>
            <a:r>
              <a:rPr lang="en-US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denoting the set of items allocated to bidder </a:t>
            </a:r>
            <a:r>
              <a:rPr lang="en-US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(her bundle). All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’s are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disjoint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There are </a:t>
            </a:r>
            <a:r>
              <a:rPr lang="en-US" b="1" i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(n+1)</a:t>
            </a:r>
            <a:r>
              <a:rPr lang="en-US" b="1" i="1" baseline="30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m</a:t>
            </a:r>
            <a:r>
              <a:rPr lang="en-US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outcomes!!!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818533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/>
              <a:t>Combinatorial Auctions (set-up)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90600"/>
            <a:ext cx="8153400" cy="509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Each bidder could value every different outcome differently, but we simplify it a bit here.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has a private value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(S)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for each subset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of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Each bidder needs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b="1" i="1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numbers to specify her valuation.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en-US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Ø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= 0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(S) ≤ 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(T)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if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 is a subset of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(free disposal)</a:t>
            </a:r>
            <a:endParaRPr lang="en-US" b="1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Could make other assumptions on the valuation function. Usually simplifies the auction design problem. Talk about it later.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welfare of an outcome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, S</a:t>
            </a:r>
            <a:r>
              <a:rPr lang="en-US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, ..., </a:t>
            </a:r>
            <a:r>
              <a:rPr lang="en-US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b="1" i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is </a:t>
            </a:r>
            <a:r>
              <a:rPr lang="en-US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Σ</a:t>
            </a:r>
            <a:r>
              <a:rPr lang="en-US" b="1" i="1" baseline="-25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b="1" i="1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b="1" i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98033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19276</TotalTime>
  <Words>1819</Words>
  <Application>Microsoft Macintosh PowerPoint</Application>
  <PresentationFormat>On-screen Show (4:3)</PresentationFormat>
  <Paragraphs>237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COMP/MATH 553 Algorithmic Game Theory Lecture 8: Combinatorial Auctions &amp; Spectrum Auctions</vt:lpstr>
      <vt:lpstr>PowerPoint Presentation</vt:lpstr>
      <vt:lpstr>The VCG Mechanism</vt:lpstr>
      <vt:lpstr>Discussion of the VCG mechanism</vt:lpstr>
      <vt:lpstr>Discussion of the VCG mechanism</vt:lpstr>
      <vt:lpstr>Combinatorial Auctions</vt:lpstr>
      <vt:lpstr>Combinatorial Auctions</vt:lpstr>
      <vt:lpstr>Combinatorial Auctions (set-up)</vt:lpstr>
      <vt:lpstr>Combinatorial Auctions (set-up)</vt:lpstr>
      <vt:lpstr>Challenges of Combinatorial Auctions</vt:lpstr>
      <vt:lpstr>Indirect Mechanisms</vt:lpstr>
      <vt:lpstr>Indirect Mechanisms</vt:lpstr>
      <vt:lpstr>Challenges of Combinatorial Auctions</vt:lpstr>
      <vt:lpstr>Challenges of Combinatorial Auctions</vt:lpstr>
      <vt:lpstr>Challenges of Combinatorial Auctions</vt:lpstr>
      <vt:lpstr>Spectrum Auctions</vt:lpstr>
      <vt:lpstr>Selling Items Separately</vt:lpstr>
      <vt:lpstr>Selling Items Separately</vt:lpstr>
      <vt:lpstr>Selling Items Separately</vt:lpstr>
      <vt:lpstr>Selling Items Separately</vt:lpstr>
      <vt:lpstr>Selling Items Separately</vt:lpstr>
      <vt:lpstr>Simultaneous Ascending Auctions (SAAs)</vt:lpstr>
      <vt:lpstr>Simultaneous Ascending Auctions (SAAs)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</cp:lastModifiedBy>
  <cp:revision>1157</cp:revision>
  <dcterms:created xsi:type="dcterms:W3CDTF">2014-06-09T21:14:15Z</dcterms:created>
  <dcterms:modified xsi:type="dcterms:W3CDTF">2014-09-30T00:01:04Z</dcterms:modified>
</cp:coreProperties>
</file>