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549" r:id="rId3"/>
    <p:sldId id="593" r:id="rId4"/>
    <p:sldId id="594" r:id="rId5"/>
    <p:sldId id="595" r:id="rId6"/>
    <p:sldId id="581" r:id="rId7"/>
    <p:sldId id="582" r:id="rId8"/>
    <p:sldId id="596" r:id="rId9"/>
    <p:sldId id="597" r:id="rId10"/>
    <p:sldId id="598" r:id="rId11"/>
    <p:sldId id="599" r:id="rId12"/>
    <p:sldId id="600" r:id="rId13"/>
    <p:sldId id="601" r:id="rId14"/>
    <p:sldId id="602" r:id="rId15"/>
    <p:sldId id="603" r:id="rId16"/>
    <p:sldId id="604" r:id="rId17"/>
    <p:sldId id="605" r:id="rId18"/>
    <p:sldId id="607" r:id="rId19"/>
    <p:sldId id="608" r:id="rId20"/>
    <p:sldId id="609" r:id="rId21"/>
    <p:sldId id="610" r:id="rId22"/>
    <p:sldId id="611" r:id="rId23"/>
    <p:sldId id="61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A24"/>
    <a:srgbClr val="FF6600"/>
    <a:srgbClr val="FFCC66"/>
    <a:srgbClr val="00FFFF"/>
    <a:srgbClr val="66FFFF"/>
    <a:srgbClr val="CCFFFF"/>
    <a:srgbClr val="FFAE6B"/>
    <a:srgbClr val="FFFF99"/>
    <a:srgbClr val="2A6B1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59" autoAdjust="0"/>
    <p:restoredTop sz="90816" autoAdjust="0"/>
  </p:normalViewPr>
  <p:slideViewPr>
    <p:cSldViewPr>
      <p:cViewPr>
        <p:scale>
          <a:sx n="170" d="100"/>
          <a:sy n="170" d="100"/>
        </p:scale>
        <p:origin x="-1672" y="2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39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F4598-5B58-49B2-9E8D-D8BD7D27CF27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8007F-645B-4508-972D-09B93A6F7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7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261CB-B478-48D1-A038-689B24DB15F4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F7F74-8035-4756-8F95-506704FC2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35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70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1D23-BD60-3B41-9E2B-72878C4F4C76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59B1-C31B-434D-AF92-9E52CA7629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50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3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4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1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1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13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657725"/>
            <a:ext cx="5751512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2995613"/>
            <a:ext cx="57515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61892" y="3716846"/>
            <a:ext cx="1669862" cy="1904445"/>
            <a:chOff x="1199353" y="1735245"/>
            <a:chExt cx="1669862" cy="1904445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4511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5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196550" cy="53340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8001000" y="228600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0942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1054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8406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" y="0"/>
            <a:ext cx="709085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9" y="1981200"/>
            <a:ext cx="909685" cy="5486400"/>
          </a:xfrm>
        </p:spPr>
        <p:txBody>
          <a:bodyPr vert="eaVert">
            <a:normAutofit/>
          </a:bodyPr>
          <a:lstStyle>
            <a:lvl1pPr algn="l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16240"/>
            <a:ext cx="7272750" cy="5860760"/>
          </a:xfrm>
        </p:spPr>
        <p:txBody>
          <a:bodyPr>
            <a:normAutofit/>
          </a:bodyPr>
          <a:lstStyle>
            <a:lvl1pPr marL="548640" indent="-54864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30179" y="199319"/>
            <a:ext cx="753207" cy="765355"/>
            <a:chOff x="1683798" y="1735245"/>
            <a:chExt cx="1185417" cy="12051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015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7315200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1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00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571999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76399"/>
            <a:ext cx="4155850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34658"/>
            <a:ext cx="40417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3679501" cy="1001844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707488" y="567643"/>
            <a:ext cx="753207" cy="765355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1"/>
            <a:ext cx="4040188" cy="39623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990600"/>
            <a:ext cx="4041775" cy="5264603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800600" cy="1143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3276600" cy="990600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200"/>
            <a:ext cx="3429000" cy="533400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1" y="234658"/>
            <a:ext cx="3809999" cy="67974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2"/>
          </p:nvPr>
        </p:nvSpPr>
        <p:spPr>
          <a:xfrm>
            <a:off x="1162232" y="2286001"/>
            <a:ext cx="3333568" cy="4240017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7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990600"/>
            <a:ext cx="3809999" cy="5593599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9678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187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513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7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1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4343400" y="0"/>
            <a:ext cx="48006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197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288532"/>
            <a:ext cx="6374426" cy="574284"/>
          </a:xfrm>
        </p:spPr>
        <p:txBody>
          <a:bodyPr>
            <a:normAutofit/>
          </a:bodyPr>
          <a:lstStyle>
            <a:lvl1pPr algn="l">
              <a:defRPr sz="2800" b="1" cap="none" spc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260703" y="227466"/>
            <a:ext cx="682799" cy="694148"/>
            <a:chOff x="1683798" y="1735245"/>
            <a:chExt cx="1185417" cy="1205119"/>
          </a:xfrm>
        </p:grpSpPr>
        <p:sp>
          <p:nvSpPr>
            <p:cNvPr id="15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268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018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802" y="136790"/>
            <a:ext cx="2293398" cy="1162050"/>
          </a:xfrm>
        </p:spPr>
        <p:txBody>
          <a:bodyPr anchor="b">
            <a:noAutofit/>
          </a:bodyPr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73050"/>
            <a:ext cx="4800600" cy="5853113"/>
          </a:xfrm>
        </p:spPr>
        <p:txBody>
          <a:bodyPr>
            <a:normAutofit/>
          </a:bodyPr>
          <a:lstStyle>
            <a:lvl1pPr>
              <a:defRPr sz="2000">
                <a:latin typeface="Times New Roman" pitchFamily="18" charset="0"/>
                <a:cs typeface="Times New Roman" pitchFamily="18" charset="0"/>
              </a:defRPr>
            </a:lvl1pPr>
            <a:lvl2pPr>
              <a:defRPr sz="1800">
                <a:latin typeface="Times New Roman" pitchFamily="18" charset="0"/>
                <a:cs typeface="Times New Roman" pitchFamily="18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124200" cy="40687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318984" y="495492"/>
            <a:ext cx="753207" cy="765355"/>
            <a:chOff x="1683798" y="1735245"/>
            <a:chExt cx="1185417" cy="1205119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6630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796419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0859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0108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1143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77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40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3505200" y="4038600"/>
            <a:ext cx="1335890" cy="1523556"/>
            <a:chOff x="1199353" y="1735245"/>
            <a:chExt cx="1669862" cy="1904445"/>
          </a:xfrm>
        </p:grpSpPr>
        <p:sp>
          <p:nvSpPr>
            <p:cNvPr id="20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01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944555" y="3492037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029200" y="4072316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37" name="Group 36"/>
          <p:cNvGrpSpPr>
            <a:grpSpLocks/>
          </p:cNvGrpSpPr>
          <p:nvPr userDrawn="1"/>
        </p:nvGrpSpPr>
        <p:grpSpPr>
          <a:xfrm rot="5400000">
            <a:off x="5445588" y="3165012"/>
            <a:ext cx="6863424" cy="533400"/>
            <a:chOff x="0" y="6675120"/>
            <a:chExt cx="9144000" cy="182880"/>
          </a:xfrm>
          <a:solidFill>
            <a:schemeClr val="bg1">
              <a:lumMod val="65000"/>
            </a:schemeClr>
          </a:solidFill>
        </p:grpSpPr>
        <p:sp>
          <p:nvSpPr>
            <p:cNvPr id="38" name="Rectangle 37"/>
            <p:cNvSpPr/>
            <p:nvPr userDrawn="1"/>
          </p:nvSpPr>
          <p:spPr>
            <a:xfrm>
              <a:off x="0" y="6675120"/>
              <a:ext cx="192024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[1] Broader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 View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 userDrawn="1"/>
          </p:nvSpPr>
          <p:spPr>
            <a:xfrm>
              <a:off x="1981200" y="6675120"/>
              <a:ext cx="256032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[2]  Multi-Dimensional Auction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9"/>
            <p:cNvSpPr/>
            <p:nvPr userDrawn="1"/>
          </p:nvSpPr>
          <p:spPr>
            <a:xfrm>
              <a:off x="4617720" y="6675120"/>
              <a:ext cx="2267712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[3] Price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 Case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 userDrawn="1"/>
          </p:nvSpPr>
          <p:spPr>
            <a:xfrm>
              <a:off x="6949440" y="6675120"/>
              <a:ext cx="219456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[4] Others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147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E6FA-6889-42C0-9BF6-AB2CFA070F97}" type="datetimeFigureOut">
              <a:rPr lang="en-US" smtClean="0"/>
              <a:pPr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6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3" r:id="rId2"/>
    <p:sldLayoutId id="2147483687" r:id="rId3"/>
    <p:sldLayoutId id="2147483661" r:id="rId4"/>
    <p:sldLayoutId id="2147483663" r:id="rId5"/>
    <p:sldLayoutId id="2147483684" r:id="rId6"/>
    <p:sldLayoutId id="2147483681" r:id="rId7"/>
    <p:sldLayoutId id="2147483679" r:id="rId8"/>
    <p:sldLayoutId id="2147483669" r:id="rId9"/>
    <p:sldLayoutId id="2147483682" r:id="rId10"/>
    <p:sldLayoutId id="2147483672" r:id="rId11"/>
    <p:sldLayoutId id="2147483671" r:id="rId12"/>
    <p:sldLayoutId id="2147483660" r:id="rId13"/>
    <p:sldLayoutId id="2147483670" r:id="rId14"/>
    <p:sldLayoutId id="2147483668" r:id="rId15"/>
    <p:sldLayoutId id="2147483680" r:id="rId16"/>
    <p:sldLayoutId id="2147483674" r:id="rId17"/>
    <p:sldLayoutId id="2147483675" r:id="rId18"/>
    <p:sldLayoutId id="2147483651" r:id="rId19"/>
    <p:sldLayoutId id="2147483650" r:id="rId20"/>
    <p:sldLayoutId id="2147483676" r:id="rId21"/>
    <p:sldLayoutId id="2147483664" r:id="rId22"/>
    <p:sldLayoutId id="2147483652" r:id="rId23"/>
    <p:sldLayoutId id="2147483654" r:id="rId24"/>
    <p:sldLayoutId id="2147483653" r:id="rId25"/>
    <p:sldLayoutId id="2147483688" r:id="rId26"/>
    <p:sldLayoutId id="2147483677" r:id="rId27"/>
    <p:sldLayoutId id="2147483685" r:id="rId28"/>
    <p:sldLayoutId id="2147483686" r:id="rId29"/>
    <p:sldLayoutId id="2147483678" r:id="rId30"/>
    <p:sldLayoutId id="2147483662" r:id="rId31"/>
    <p:sldLayoutId id="2147483655" r:id="rId32"/>
    <p:sldLayoutId id="2147483656" r:id="rId33"/>
    <p:sldLayoutId id="2147483657" r:id="rId34"/>
    <p:sldLayoutId id="2147483673" r:id="rId35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209800"/>
            <a:ext cx="6248400" cy="14097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COMP/MATH 553 Algorithmic Game Theory</a:t>
            </a:r>
            <a:b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8: Combinatorial Auctions &amp; Spectrum Auctions</a:t>
            </a:r>
            <a:endParaRPr lang="en-US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oup 16"/>
          <p:cNvGrpSpPr/>
          <p:nvPr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矩形 12"/>
            <p:cNvSpPr/>
            <p:nvPr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矩形 9"/>
            <p:cNvSpPr/>
            <p:nvPr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矩形 10"/>
            <p:cNvSpPr/>
            <p:nvPr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1"/>
            <p:cNvSpPr/>
            <p:nvPr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4"/>
            <p:cNvSpPr/>
            <p:nvPr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219200" y="5638800"/>
            <a:ext cx="1460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Yang</a:t>
            </a: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 </a:t>
            </a:r>
            <a:r>
              <a:rPr lang="en-US" altLang="zh-CN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Cai</a:t>
            </a: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4191000"/>
            <a:ext cx="1719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Sep 29,</a:t>
            </a:r>
            <a:r>
              <a:rPr lang="zh-CN" altLang="en-US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2014</a:t>
            </a:r>
            <a:endParaRPr lang="en-US" sz="2400" dirty="0">
              <a:solidFill>
                <a:schemeClr val="bg1"/>
              </a:solidFill>
              <a:latin typeface="Apple Symbols"/>
              <a:cs typeface="Apple Symbols"/>
            </a:endParaRPr>
          </a:p>
        </p:txBody>
      </p:sp>
    </p:spTree>
    <p:extLst>
      <p:ext uri="{BB962C8B-B14F-4D97-AF65-F5344CB8AC3E}">
        <p14:creationId xmlns:p14="http://schemas.microsoft.com/office/powerpoint/2010/main" val="425280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Challenges of Combinatorial Auctions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990600"/>
            <a:ext cx="8153400" cy="5583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How do you optimize social welfare in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ombinatorial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uctions?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VCG!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Unfortunately, several impediments to implementing VCG.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Challenge 1 -- Preference elicitation: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Is direct-revelation sealed-bid auction a good idea?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b="1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No! Each bidder has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b="1" i="1" baseline="30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numbers to specify. When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m=20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means 1 million numbers for every bidder.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044883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Indirect Mechanisms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581047"/>
            <a:ext cx="8153400" cy="6734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Ascending English Auction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 one you see in movies!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Many variants, the Japanese variant is easy to argue about.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 auction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begins at some opening price, which is publicly displayed and increases at a steady rate.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Each bidder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either chooses “in” or “out,” and once a bidder drops out it cannot return. The winner is the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last bidder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in, and the sale price is the price at which the second-to-last bidder dropped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out.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Each bidder has a 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dominant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strategy: stay till the price is higher than her value.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Apply 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revelation principle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on this auction, you get </a:t>
            </a:r>
            <a:r>
              <a:rPr lang="en-US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Vickrey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auction.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834796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Indirect Mechanisms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949129"/>
            <a:ext cx="8153400" cy="4918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We’ll discuss the auction formats used in practice for the spectrum auctions.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Main question: can indirect mechanism achieve 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non-trivial welfare guarantees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A lot of work has been done on this front.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Short answer: depends on </a:t>
            </a:r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the bidders’ valuation functions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For simple valuations, “yes”; for complex valuations, “no”.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1208885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Challenges of Combinatorial Auctions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990600"/>
            <a:ext cx="8153400" cy="3690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Challenge 2: Is welfare maximization tractable?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Not always. E.g. Maximizing welfare for Single-minded bidders is NP-Hard.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Doesn’t matter what auction format is used.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This is hard to check in practice either.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8604245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Challenges of Combinatorial Auctions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762000"/>
            <a:ext cx="8458200" cy="5992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Challenge 3: Even if we can run VCG, it can have bad revenue and incentive properties, despite being DSIC.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Example: 2 bidders and 2 items, A and B.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Bidder 1 only wants both items: v</a:t>
            </a:r>
            <a:r>
              <a:rPr lang="en-US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(AB) = 1 and is 0 otherwise.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Bidder 2 wants only item A: v</a:t>
            </a:r>
            <a:r>
              <a:rPr lang="en-US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AB)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= v</a:t>
            </a:r>
            <a:r>
              <a:rPr lang="en-US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(A)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1 and is 0 otherwise. 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VCG gives both items to 1 and charges him 1.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Suppose now there is a third bidder who only wants item B: v</a:t>
            </a:r>
            <a:r>
              <a:rPr lang="en-US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AB) =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lang="en-US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(B) = 1 and is 0 otherwise.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VCG gives A to 1 and B to 2, but charges them </a:t>
            </a: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!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Can you see a problem?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Vulnerable to collusion and false-name bidding. Not a problem for </a:t>
            </a:r>
            <a:r>
              <a:rPr lang="en-US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Vickrey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6606581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Challenges of Combinatorial Auctions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762000"/>
            <a:ext cx="8458200" cy="5506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Challenge 4: indirect mechanisms are usually iterative, which offers new opportunities for strategic behavior.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Example: bidders use the low-order digits of their bids to send messages to other bidders.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#378 license, spectrum use rights in Rochester, MN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US West and Macleod are battling for it.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US West retaliate by bidding on many other licenses in which Macleod were the standing high bidder.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Macleod won back all these licenses but had to pay a higher price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US West set all bids to be multiples of 1000 plus 378!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959193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6019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Spectrum Auctions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49607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Selling </a:t>
            </a:r>
            <a:r>
              <a:rPr lang="en-US" dirty="0"/>
              <a:t>I</a:t>
            </a:r>
            <a:r>
              <a:rPr lang="en-US" dirty="0" smtClean="0"/>
              <a:t>tems Separately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429391"/>
            <a:ext cx="8458200" cy="6657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Indirect mechanisms. Have relax both DSIC and welfare maximization.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Obvious mechanism to try is to sell the items separately, for each, use some single-item auction.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Main take away is: for </a:t>
            </a:r>
            <a:r>
              <a:rPr lang="en-US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substitutes </a:t>
            </a:r>
            <a:r>
              <a:rPr lang="en-US" dirty="0" smtClean="0">
                <a:latin typeface="Times New Roman"/>
                <a:cs typeface="Times New Roman"/>
              </a:rPr>
              <a:t>this works quite well (if the auction is designed carefully), but not for </a:t>
            </a:r>
            <a:r>
              <a:rPr lang="en-US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complements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substitutes:</a:t>
            </a:r>
            <a:r>
              <a:rPr lang="en-US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v(AB) ≤ v(A) + v(B)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omplements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en-US" b="1" i="1" dirty="0">
                <a:solidFill>
                  <a:srgbClr val="000000"/>
                </a:solidFill>
                <a:latin typeface="Times New Roman"/>
                <a:cs typeface="Times New Roman"/>
              </a:rPr>
              <a:t>v(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AB) &gt; </a:t>
            </a:r>
            <a:r>
              <a:rPr lang="en-US" b="1" i="1" dirty="0">
                <a:solidFill>
                  <a:srgbClr val="000000"/>
                </a:solidFill>
                <a:latin typeface="Times New Roman"/>
                <a:cs typeface="Times New Roman"/>
              </a:rPr>
              <a:t>v(A) + v(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B)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endParaRPr lang="en-US" b="1" i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Welfare maximization is computationally 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tractable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when the items are substitutes and true valuations are known. But it’s still </a:t>
            </a:r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intractable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for complements.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>
                <a:latin typeface="Times New Roman"/>
                <a:cs typeface="Times New Roman"/>
              </a:rPr>
              <a:t>In real life the items are a mixture of substitutes and complements. When the problem is “mostly substitutes”, then selling items separately could have good performance.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3581958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/>
              <a:t>Selling Items Separately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609600"/>
            <a:ext cx="8458200" cy="5250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Rookie mistake 1: Run the single-item auctions sequentially, one at a time.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Imagine the items are identical and you have k copies.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DSIC mechanism gives the top k bidders each a copy of the item and charge them the (k+1)-</a:t>
            </a:r>
            <a:r>
              <a:rPr lang="en-US" dirty="0" err="1" smtClean="0">
                <a:latin typeface="Times New Roman"/>
                <a:cs typeface="Times New Roman"/>
              </a:rPr>
              <a:t>th</a:t>
            </a:r>
            <a:r>
              <a:rPr lang="en-US" dirty="0" smtClean="0">
                <a:latin typeface="Times New Roman"/>
                <a:cs typeface="Times New Roman"/>
              </a:rPr>
              <a:t> highest bidder’s bid.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What if you run it sequentially? Say k=2.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If you are the highest bidder will you bid truthfully for the first item?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Everyone will do the same reasoning, in the end the outcome is unpredictable.</a:t>
            </a:r>
          </a:p>
        </p:txBody>
      </p:sp>
    </p:spTree>
    <p:extLst>
      <p:ext uri="{BB962C8B-B14F-4D97-AF65-F5344CB8AC3E}">
        <p14:creationId xmlns:p14="http://schemas.microsoft.com/office/powerpoint/2010/main" val="210320728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/>
              <a:t>Selling Items Separately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609600"/>
            <a:ext cx="8458200" cy="5915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 March 2000, Switzerland auctioned off 3 blocks of spectrum via a sequence of </a:t>
            </a:r>
            <a:r>
              <a:rPr lang="en-US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Vickrey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auctions.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 first two were identical items , 28 </a:t>
            </a:r>
            <a:r>
              <a:rPr lang="en-US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Mhz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blocks, and sold for 121 million and 134 million Swiss francs.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For the third auction, the item is a larger 56 MHz block. The price was only 55 million.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This is clearly far from equilibrium.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Not close to optimal welfare and low revenue as well.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Lesson learned: holding the single-item auction </a:t>
            </a:r>
            <a:r>
              <a:rPr lang="en-US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simultaneously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rather than </a:t>
            </a:r>
            <a:r>
              <a:rPr lang="en-US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sequentially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989328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6900" y="808335"/>
            <a:ext cx="47308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An overview of </a:t>
            </a:r>
            <a:r>
              <a:rPr lang="en-US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today’s class</a:t>
            </a:r>
            <a:endParaRPr lang="en-US" sz="2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47800" y="1828800"/>
            <a:ext cx="1204118" cy="914400"/>
            <a:chOff x="1459706" y="1270794"/>
            <a:chExt cx="686594" cy="560388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TextBox 9"/>
          <p:cNvSpPr txBox="1"/>
          <p:nvPr/>
        </p:nvSpPr>
        <p:spPr>
          <a:xfrm>
            <a:off x="2743200" y="2514600"/>
            <a:ext cx="387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>
                <a:solidFill>
                  <a:srgbClr val="FFFFFF"/>
                </a:solidFill>
                <a:latin typeface="Times New Roman"/>
                <a:cs typeface="Times New Roman"/>
              </a:rPr>
              <a:t>Vickrey</a:t>
            </a:r>
            <a:r>
              <a:rPr lang="en-US"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-Clarke-Groves Mechanism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3276600"/>
            <a:ext cx="2738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Combinatorial Auctions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4038600"/>
            <a:ext cx="3492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Case Study: Spectrum Auctions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447800" y="1829594"/>
            <a:ext cx="1204118" cy="1675606"/>
            <a:chOff x="1459706" y="1270794"/>
            <a:chExt cx="686594" cy="560388"/>
          </a:xfrm>
        </p:grpSpPr>
        <p:cxnSp>
          <p:nvCxnSpPr>
            <p:cNvPr id="14" name="Straight Connector 13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447800" y="2389982"/>
            <a:ext cx="1204118" cy="1877218"/>
            <a:chOff x="1459706" y="1270794"/>
            <a:chExt cx="686594" cy="560388"/>
          </a:xfrm>
        </p:grpSpPr>
        <p:cxnSp>
          <p:nvCxnSpPr>
            <p:cNvPr id="17" name="Straight Connector 16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90014428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/>
              <a:t>Selling Items Separately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609600"/>
            <a:ext cx="8458200" cy="6069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Rookie mistake 2: Use sealed-bid single-item auctions.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Imagine the items are identical and each bidder wants only one of them.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Two reasonable things to do: 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AutoNum type="arabicParenBoth"/>
            </a:pPr>
            <a:r>
              <a:rPr lang="en-US" dirty="0" smtClean="0">
                <a:latin typeface="Times New Roman"/>
                <a:cs typeface="Times New Roman"/>
              </a:rPr>
              <a:t>pick one item and go for it 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AutoNum type="arabicParenBoth"/>
            </a:pPr>
            <a:r>
              <a:rPr lang="en-US" dirty="0" smtClean="0">
                <a:latin typeface="Times New Roman"/>
                <a:cs typeface="Times New Roman"/>
              </a:rPr>
              <a:t>bid less aggressively on multiple items and hope </a:t>
            </a:r>
            <a:r>
              <a:rPr lang="en-US" dirty="0" err="1" smtClean="0">
                <a:latin typeface="Times New Roman"/>
                <a:cs typeface="Times New Roman"/>
              </a:rPr>
              <a:t>toget</a:t>
            </a:r>
            <a:r>
              <a:rPr lang="en-US" dirty="0" smtClean="0">
                <a:latin typeface="Times New Roman"/>
                <a:cs typeface="Times New Roman"/>
              </a:rPr>
              <a:t> one with a bargain price and not winning to many extra ones.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AutoNum type="arabicParenBoth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But which one to use? Tradeoff between winning too few and twinning too many.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 difficulty of bidding and coordinating gives low welfare and revenue sometimes.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Assume 3 bidders competing for two identical item, and each wants only one.</a:t>
            </a:r>
          </a:p>
        </p:txBody>
      </p:sp>
    </p:spTree>
    <p:extLst>
      <p:ext uri="{BB962C8B-B14F-4D97-AF65-F5344CB8AC3E}">
        <p14:creationId xmlns:p14="http://schemas.microsoft.com/office/powerpoint/2010/main" val="394660567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Selling Items Separately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609600"/>
            <a:ext cx="8458200" cy="6093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In 1990, New Zealand government auctioned </a:t>
            </a:r>
            <a:r>
              <a:rPr lang="en-US" dirty="0">
                <a:latin typeface="Times New Roman"/>
                <a:cs typeface="Times New Roman"/>
              </a:rPr>
              <a:t>off essentially identical licenses for </a:t>
            </a:r>
            <a:r>
              <a:rPr lang="en-US" dirty="0" smtClean="0">
                <a:latin typeface="Times New Roman"/>
                <a:cs typeface="Times New Roman"/>
              </a:rPr>
              <a:t>television </a:t>
            </a:r>
            <a:r>
              <a:rPr lang="en-US" dirty="0">
                <a:latin typeface="Times New Roman"/>
                <a:cs typeface="Times New Roman"/>
              </a:rPr>
              <a:t>broadcasting using simultaneous (sealed-bid) </a:t>
            </a:r>
            <a:r>
              <a:rPr lang="en-US" dirty="0" err="1">
                <a:latin typeface="Times New Roman"/>
                <a:cs typeface="Times New Roman"/>
              </a:rPr>
              <a:t>Vickrey</a:t>
            </a:r>
            <a:r>
              <a:rPr lang="en-US" dirty="0">
                <a:latin typeface="Times New Roman"/>
                <a:cs typeface="Times New Roman"/>
              </a:rPr>
              <a:t> auctions. </a:t>
            </a:r>
            <a:endParaRPr lang="en-US" dirty="0" smtClean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>
                <a:latin typeface="Times New Roman"/>
                <a:cs typeface="Times New Roman"/>
              </a:rPr>
              <a:t>The revenue in the 1990 New Zealand auction was only $36 million, a paltry fraction of the projected $250 </a:t>
            </a:r>
            <a:r>
              <a:rPr lang="en-US" dirty="0" smtClean="0">
                <a:latin typeface="Times New Roman"/>
                <a:cs typeface="Times New Roman"/>
              </a:rPr>
              <a:t>million.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>
                <a:latin typeface="Times New Roman"/>
                <a:cs typeface="Times New Roman"/>
              </a:rPr>
              <a:t>On one license, the high bid was $100,000 while the second-highest bid (and selling price) was $6! On another, the high bid was $7 million and the second-highest was $5,000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 high bids were made public ... Every one can see how much money was left on the table ...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They later switched to first-price auction, same problem remains,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ut at least less evident to the public ...</a:t>
            </a:r>
          </a:p>
        </p:txBody>
      </p:sp>
    </p:spTree>
    <p:extLst>
      <p:ext uri="{BB962C8B-B14F-4D97-AF65-F5344CB8AC3E}">
        <p14:creationId xmlns:p14="http://schemas.microsoft.com/office/powerpoint/2010/main" val="158929164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Simultaneous Ascending Auctions (SAAs)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208305"/>
            <a:ext cx="8458200" cy="4610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Over the last 20 years, </a:t>
            </a:r>
            <a:r>
              <a:rPr lang="en-US" b="1" i="1" dirty="0">
                <a:solidFill>
                  <a:srgbClr val="008000"/>
                </a:solidFill>
                <a:latin typeface="Times New Roman"/>
                <a:cs typeface="Times New Roman"/>
              </a:rPr>
              <a:t>s</a:t>
            </a:r>
            <a:r>
              <a:rPr lang="en-US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imultaneous </a:t>
            </a:r>
            <a:r>
              <a:rPr lang="en-US" b="1" i="1" dirty="0">
                <a:solidFill>
                  <a:srgbClr val="008000"/>
                </a:solidFill>
                <a:latin typeface="Times New Roman"/>
                <a:cs typeface="Times New Roman"/>
              </a:rPr>
              <a:t>ascending auctions </a:t>
            </a:r>
            <a:r>
              <a:rPr lang="en-US" dirty="0">
                <a:latin typeface="Times New Roman"/>
                <a:cs typeface="Times New Roman"/>
              </a:rPr>
              <a:t>(SAAs) form the basis of most spectrum </a:t>
            </a:r>
            <a:r>
              <a:rPr lang="en-US" dirty="0" smtClean="0">
                <a:latin typeface="Times New Roman"/>
                <a:cs typeface="Times New Roman"/>
              </a:rPr>
              <a:t>auctions.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Conceptually, it’s a bunch of single-item English auctions running in parallel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in the same room.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Each round, each bidder place a new bid on any subset of items that she wants, subject to an </a:t>
            </a:r>
            <a:r>
              <a:rPr lang="en-US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activity rule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i="1" dirty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Basically the rule says: the number of items you bid on should decrease over time as prices rise.</a:t>
            </a:r>
          </a:p>
        </p:txBody>
      </p:sp>
    </p:spTree>
    <p:extLst>
      <p:ext uri="{BB962C8B-B14F-4D97-AF65-F5344CB8AC3E}">
        <p14:creationId xmlns:p14="http://schemas.microsoft.com/office/powerpoint/2010/main" val="175032060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Simultaneous Ascending Auctions (SAAs)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208305"/>
            <a:ext cx="8458200" cy="4431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Big advantage: </a:t>
            </a:r>
            <a:r>
              <a:rPr lang="en-US" i="1" dirty="0" smtClean="0">
                <a:latin typeface="Times New Roman"/>
                <a:cs typeface="Times New Roman"/>
              </a:rPr>
              <a:t>price discovery.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This allows bidders to do mid-course correction.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Think about the three bidders two item case.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i="1" dirty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Another advantage: value discovery.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Finding out valuations might be expensive. Only need to determine the value on a need-to-know basis.</a:t>
            </a:r>
          </a:p>
        </p:txBody>
      </p:sp>
    </p:spTree>
    <p:extLst>
      <p:ext uri="{BB962C8B-B14F-4D97-AF65-F5344CB8AC3E}">
        <p14:creationId xmlns:p14="http://schemas.microsoft.com/office/powerpoint/2010/main" val="384098911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The VCG Mechanism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763000" cy="1043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1752600"/>
            <a:ext cx="7696200" cy="3385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[The </a:t>
            </a:r>
            <a:r>
              <a:rPr lang="en-US" altLang="zh-CN" sz="2400" b="1" dirty="0" err="1" smtClean="0">
                <a:solidFill>
                  <a:schemeClr val="bg1"/>
                </a:solidFill>
                <a:latin typeface="Comic Sans MS"/>
                <a:cs typeface="Comic Sans MS"/>
              </a:rPr>
              <a:t>Vickrey</a:t>
            </a:r>
            <a:r>
              <a:rPr lang="en-US" altLang="zh-CN" sz="2400" b="1" dirty="0">
                <a:solidFill>
                  <a:schemeClr val="bg1"/>
                </a:solidFill>
                <a:latin typeface="Comic Sans MS"/>
                <a:cs typeface="Comic Sans MS"/>
              </a:rPr>
              <a:t>-Clarke-</a:t>
            </a:r>
            <a:r>
              <a:rPr lang="en-US" altLang="zh-CN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Groves </a:t>
            </a:r>
            <a:r>
              <a:rPr lang="en-US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FFFF00"/>
                </a:solidFill>
                <a:latin typeface="Comic Sans MS"/>
                <a:cs typeface="Comic Sans MS"/>
              </a:rPr>
              <a:t>VCG</a:t>
            </a:r>
            <a:r>
              <a:rPr lang="en-US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) Mechanism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]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In every general mechanism design environment, there is a </a:t>
            </a:r>
            <a:r>
              <a:rPr lang="en-US" sz="2000" dirty="0" smtClean="0">
                <a:solidFill>
                  <a:srgbClr val="FFFF00"/>
                </a:solidFill>
                <a:latin typeface="Chalkboard"/>
                <a:cs typeface="Chalkboard"/>
              </a:rPr>
              <a:t>DSIC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 mechanism that maximizes the social welfare. In particular the allocation rule is</a:t>
            </a:r>
          </a:p>
          <a:p>
            <a:pPr marL="0" lvl="1"/>
            <a:r>
              <a:rPr lang="en-US" sz="2000" b="1" i="1" dirty="0">
                <a:solidFill>
                  <a:schemeClr val="bg1"/>
                </a:solidFill>
                <a:latin typeface="Chalkboard"/>
                <a:cs typeface="Chalkboard"/>
              </a:rPr>
              <a:t>	</a:t>
            </a:r>
            <a:r>
              <a:rPr lang="en-US" sz="2000" b="1" i="1" smtClean="0">
                <a:solidFill>
                  <a:schemeClr val="bg1"/>
                </a:solidFill>
                <a:latin typeface="Chalkboard"/>
                <a:cs typeface="Chalkboard"/>
              </a:rPr>
              <a:t>	</a:t>
            </a:r>
            <a:r>
              <a:rPr lang="en-US" sz="2000" b="1" i="1" smtClean="0">
                <a:solidFill>
                  <a:srgbClr val="FFFF00"/>
                </a:solidFill>
                <a:latin typeface="Chalkboard"/>
                <a:cs typeface="Chalkboard"/>
              </a:rPr>
              <a:t>x(</a:t>
            </a:r>
            <a:r>
              <a:rPr lang="en-US" sz="2000" b="1" i="1" dirty="0" smtClean="0">
                <a:solidFill>
                  <a:srgbClr val="FFFF00"/>
                </a:solidFill>
                <a:latin typeface="Chalkboard"/>
                <a:cs typeface="Chalkboard"/>
              </a:rPr>
              <a:t>b) =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arg</a:t>
            </a:r>
            <a:r>
              <a:rPr lang="en-US" b="1" dirty="0" err="1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    (1)</a:t>
            </a:r>
            <a:r>
              <a:rPr lang="en-US" b="1" i="1" dirty="0">
                <a:solidFill>
                  <a:schemeClr val="bg1"/>
                </a:solidFill>
                <a:latin typeface="Comic Sans MS"/>
                <a:cs typeface="Comic Sans MS"/>
              </a:rPr>
              <a:t>;</a:t>
            </a:r>
            <a:endParaRPr lang="en-US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endParaRPr lang="en-US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r>
              <a:rPr lang="en-US" dirty="0">
                <a:solidFill>
                  <a:schemeClr val="bg1"/>
                </a:solidFill>
                <a:latin typeface="Comic Sans MS"/>
                <a:cs typeface="Comic Sans MS"/>
              </a:rPr>
              <a:t>a</a:t>
            </a:r>
            <a:r>
              <a:rPr lang="en-US" dirty="0" smtClean="0">
                <a:solidFill>
                  <a:schemeClr val="bg1"/>
                </a:solidFill>
                <a:latin typeface="Comic Sans MS"/>
                <a:cs typeface="Comic Sans MS"/>
              </a:rPr>
              <a:t>nd the payment rule is</a:t>
            </a:r>
          </a:p>
          <a:p>
            <a:pPr marL="0" lvl="1"/>
            <a:r>
              <a:rPr lang="en-US" b="1" i="1" dirty="0">
                <a:solidFill>
                  <a:schemeClr val="bg1"/>
                </a:solidFill>
                <a:latin typeface="Comic Sans MS"/>
                <a:cs typeface="Comic Sans MS"/>
              </a:rPr>
              <a:t>	</a:t>
            </a:r>
            <a:r>
              <a:rPr lang="en-US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	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p</a:t>
            </a:r>
            <a:r>
              <a:rPr lang="en-US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(b) = </a:t>
            </a:r>
            <a:r>
              <a:rPr lang="en-US" b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j≠i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 –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≠i</a:t>
            </a:r>
            <a:r>
              <a:rPr lang="en-US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*)   (2)</a:t>
            </a:r>
            <a:r>
              <a:rPr lang="en-US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,</a:t>
            </a:r>
          </a:p>
          <a:p>
            <a:pPr marL="0" lvl="1"/>
            <a:endParaRPr lang="en-US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r>
              <a:rPr lang="en-US" dirty="0" smtClean="0">
                <a:solidFill>
                  <a:schemeClr val="bg1"/>
                </a:solidFill>
                <a:latin typeface="Comic Sans MS"/>
                <a:cs typeface="Comic Sans MS"/>
              </a:rPr>
              <a:t>where</a:t>
            </a:r>
            <a:r>
              <a:rPr lang="en-US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* =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arg</a:t>
            </a:r>
            <a:r>
              <a:rPr lang="en-US" b="1" dirty="0" err="1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 b</a:t>
            </a:r>
            <a:r>
              <a:rPr lang="en-US" b="1" i="1" baseline="-25000" dirty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 </a:t>
            </a:r>
            <a:r>
              <a:rPr lang="en-US" dirty="0" smtClean="0">
                <a:solidFill>
                  <a:schemeClr val="bg1"/>
                </a:solidFill>
                <a:latin typeface="Comic Sans MS"/>
                <a:cs typeface="Comic Sans MS"/>
              </a:rPr>
              <a:t>is the outcome chosen in (1)</a:t>
            </a:r>
            <a:r>
              <a:rPr lang="en-US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.</a:t>
            </a:r>
            <a:endParaRPr lang="en-US" b="1" i="1" dirty="0">
              <a:solidFill>
                <a:schemeClr val="bg1"/>
              </a:solidFill>
              <a:latin typeface="Comic Sans MS"/>
              <a:cs typeface="Comic Sans MS"/>
            </a:endParaRPr>
          </a:p>
          <a:p>
            <a:endParaRPr lang="en-US" sz="2000" b="1" i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81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4572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Discussion of the VCG mechanism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838200"/>
            <a:ext cx="8763000" cy="461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b="1" i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DSIC</a:t>
            </a:r>
            <a:r>
              <a:rPr lang="en-US" sz="2000" dirty="0" smtClean="0">
                <a:solidFill>
                  <a:srgbClr val="3366FF"/>
                </a:solidFill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mechanism that </a:t>
            </a:r>
            <a:r>
              <a:rPr lang="en-US" sz="2000" b="1" i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optimizes social welfare </a:t>
            </a:r>
            <a:r>
              <a:rPr lang="en-US" sz="2000" dirty="0" smtClean="0">
                <a:latin typeface="Times New Roman"/>
                <a:cs typeface="Times New Roman"/>
              </a:rPr>
              <a:t>for </a:t>
            </a:r>
            <a:r>
              <a:rPr lang="en-US" sz="2000" b="1" i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any</a:t>
            </a:r>
            <a:r>
              <a:rPr lang="en-US" sz="2000" dirty="0" smtClean="0">
                <a:latin typeface="Times New Roman"/>
                <a:cs typeface="Times New Roman"/>
              </a:rPr>
              <a:t> mechanism design problem !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However, sometimes </a:t>
            </a:r>
            <a:r>
              <a:rPr lang="en-US" sz="20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impractical</a:t>
            </a:r>
            <a:r>
              <a:rPr lang="en-US" sz="2000" dirty="0" smtClean="0">
                <a:latin typeface="Times New Roman"/>
                <a:cs typeface="Times New Roman"/>
              </a:rPr>
              <a:t>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How do you find the allocation that maximizes social welfare. If </a:t>
            </a:r>
            <a:r>
              <a:rPr lang="en-US" sz="2000" dirty="0" err="1" smtClean="0">
                <a:latin typeface="Times New Roman"/>
                <a:cs typeface="Times New Roman"/>
              </a:rPr>
              <a:t>Ω</a:t>
            </a:r>
            <a:r>
              <a:rPr lang="en-US" sz="2000" dirty="0" smtClean="0">
                <a:latin typeface="Times New Roman"/>
                <a:cs typeface="Times New Roman"/>
              </a:rPr>
              <a:t> is really large, what do you do?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m items, n bidders, each bidder wants only one item. 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m items, n bidders, each bidder is single-minded (only like a particular set of items).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>
                <a:latin typeface="Times New Roman"/>
                <a:cs typeface="Times New Roman"/>
              </a:rPr>
              <a:t>m items, n bidders, each bidder </a:t>
            </a:r>
            <a:r>
              <a:rPr lang="en-US" dirty="0" smtClean="0">
                <a:latin typeface="Times New Roman"/>
                <a:cs typeface="Times New Roman"/>
              </a:rPr>
              <a:t> can take any set of items.</a:t>
            </a:r>
          </a:p>
        </p:txBody>
      </p:sp>
    </p:spTree>
    <p:extLst>
      <p:ext uri="{BB962C8B-B14F-4D97-AF65-F5344CB8AC3E}">
        <p14:creationId xmlns:p14="http://schemas.microsoft.com/office/powerpoint/2010/main" val="241092242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4572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Discussion of the VCG mechanism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1143000"/>
            <a:ext cx="8763000" cy="3280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Sometimes Computational intractable.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If you use approximation alg., the mechanism is no longer DSIC.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Serves as a useful benchmark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for more practical approaches!</a:t>
            </a:r>
          </a:p>
        </p:txBody>
      </p:sp>
    </p:spTree>
    <p:extLst>
      <p:ext uri="{BB962C8B-B14F-4D97-AF65-F5344CB8AC3E}">
        <p14:creationId xmlns:p14="http://schemas.microsoft.com/office/powerpoint/2010/main" val="45367688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6019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Combinatorial Auctions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27621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Combinatorial Auctions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295400"/>
            <a:ext cx="8153400" cy="3613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Important</a:t>
            </a:r>
            <a:r>
              <a:rPr lang="en-US" dirty="0" smtClean="0">
                <a:latin typeface="Times New Roman"/>
                <a:cs typeface="Times New Roman"/>
              </a:rPr>
              <a:t> in practice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err="1" smtClean="0">
                <a:latin typeface="Times New Roman"/>
                <a:cs typeface="Times New Roman"/>
              </a:rPr>
              <a:t>spetrum</a:t>
            </a:r>
            <a:r>
              <a:rPr lang="en-US" dirty="0" smtClean="0">
                <a:latin typeface="Times New Roman"/>
                <a:cs typeface="Times New Roman"/>
              </a:rPr>
              <a:t> auctions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allocating </a:t>
            </a:r>
            <a:r>
              <a:rPr lang="en-US" dirty="0" err="1">
                <a:latin typeface="Times New Roman"/>
                <a:cs typeface="Times New Roman"/>
              </a:rPr>
              <a:t>take-off</a:t>
            </a:r>
            <a:r>
              <a:rPr lang="en-US" dirty="0">
                <a:latin typeface="Times New Roman"/>
                <a:cs typeface="Times New Roman"/>
              </a:rPr>
              <a:t> and landing slots at </a:t>
            </a:r>
            <a:r>
              <a:rPr lang="en-US" dirty="0" smtClean="0">
                <a:latin typeface="Times New Roman"/>
                <a:cs typeface="Times New Roman"/>
              </a:rPr>
              <a:t>airports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Notoriously hard </a:t>
            </a:r>
            <a:r>
              <a:rPr lang="en-US" dirty="0" smtClean="0">
                <a:latin typeface="Times New Roman"/>
                <a:cs typeface="Times New Roman"/>
              </a:rPr>
              <a:t>in both theory and practice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In </a:t>
            </a:r>
            <a:r>
              <a:rPr lang="en-US" dirty="0">
                <a:latin typeface="Times New Roman"/>
                <a:cs typeface="Times New Roman"/>
              </a:rPr>
              <a:t>theory, many impossibility results for what can be </a:t>
            </a:r>
            <a:r>
              <a:rPr lang="en-US" dirty="0" smtClean="0">
                <a:latin typeface="Times New Roman"/>
                <a:cs typeface="Times New Roman"/>
              </a:rPr>
              <a:t>done with </a:t>
            </a:r>
            <a:r>
              <a:rPr lang="en-US" dirty="0">
                <a:latin typeface="Times New Roman"/>
                <a:cs typeface="Times New Roman"/>
              </a:rPr>
              <a:t>reasonable communication and </a:t>
            </a:r>
            <a:r>
              <a:rPr lang="en-US" dirty="0" smtClean="0">
                <a:latin typeface="Times New Roman"/>
                <a:cs typeface="Times New Roman"/>
              </a:rPr>
              <a:t>computation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In practice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smtClean="0">
                <a:latin typeface="Times New Roman"/>
                <a:cs typeface="Times New Roman"/>
              </a:rPr>
              <a:t>badly designed </a:t>
            </a:r>
            <a:r>
              <a:rPr lang="en-US" dirty="0">
                <a:latin typeface="Times New Roman"/>
                <a:cs typeface="Times New Roman"/>
              </a:rPr>
              <a:t>combinatorial auctions with serious </a:t>
            </a:r>
            <a:r>
              <a:rPr lang="en-US" dirty="0" smtClean="0">
                <a:latin typeface="Times New Roman"/>
                <a:cs typeface="Times New Roman"/>
              </a:rPr>
              <a:t>consequences</a:t>
            </a:r>
          </a:p>
        </p:txBody>
      </p:sp>
    </p:spTree>
    <p:extLst>
      <p:ext uri="{BB962C8B-B14F-4D97-AF65-F5344CB8AC3E}">
        <p14:creationId xmlns:p14="http://schemas.microsoft.com/office/powerpoint/2010/main" val="364749929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Combinatorial Auctions (set-up)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143000"/>
            <a:ext cx="8153400" cy="4355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n</a:t>
            </a:r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 bidders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. For example, Bell, Rogers, </a:t>
            </a:r>
            <a:r>
              <a:rPr lang="en-US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Telus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 several regional providers.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There is a set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of </a:t>
            </a:r>
            <a:r>
              <a:rPr lang="en-US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m</a:t>
            </a:r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 non-identical items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. For example, a license for broadcasting at a certain frequency in a given region.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 outcome is a n-dimensional vector (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lang="en-US" b="1" i="1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S</a:t>
            </a:r>
            <a:r>
              <a:rPr lang="en-US" b="1" i="1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..., </a:t>
            </a:r>
            <a:r>
              <a:rPr lang="en-US" b="1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lang="en-US" b="1" i="1" baseline="-25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), with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S</a:t>
            </a:r>
            <a:r>
              <a:rPr lang="en-US" b="1" i="1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denoting the set of items allocated to bidder </a:t>
            </a:r>
            <a:r>
              <a:rPr lang="en-US" b="1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(her bundle). All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lang="en-US" b="1" i="1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’s are </a:t>
            </a:r>
            <a:r>
              <a:rPr lang="en-US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disjoint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!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There are </a:t>
            </a:r>
            <a:r>
              <a:rPr lang="en-US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(n+1)</a:t>
            </a:r>
            <a:r>
              <a:rPr lang="en-US" b="1" i="1" baseline="30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outcomes!!!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818533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Combinatorial Auctions (set-up)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990600"/>
            <a:ext cx="8153400" cy="5096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Each bidder could value every different outcome differently, but we simplify it a bit here.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has a private value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lang="en-US" b="1" i="1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(S)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for each subset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of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. Each bidder needs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b="1" i="1" baseline="30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numbers to specify her valuation.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lang="en-US" b="1" i="1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(</a:t>
            </a:r>
            <a:r>
              <a:rPr lang="en-US" b="1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Ø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= 0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b="1" i="1" dirty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lang="en-US" b="1" i="1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(S) ≤ </a:t>
            </a:r>
            <a:r>
              <a:rPr lang="en-US" b="1" i="1" dirty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lang="en-US" b="1" i="1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(T)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if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is a subset of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. (free disposal)</a:t>
            </a:r>
            <a:endParaRPr lang="en-US" b="1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Could make other assumptions on the valuation function. Usually simplifies the auction design problem. Talk about it later.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 welfare of an outcome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b="1" i="1" dirty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lang="en-US" b="1" i="1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b="1" i="1" dirty="0">
                <a:solidFill>
                  <a:srgbClr val="000000"/>
                </a:solidFill>
                <a:latin typeface="Times New Roman"/>
                <a:cs typeface="Times New Roman"/>
              </a:rPr>
              <a:t>, S</a:t>
            </a:r>
            <a:r>
              <a:rPr lang="en-US" b="1" i="1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b="1" i="1" dirty="0">
                <a:solidFill>
                  <a:srgbClr val="000000"/>
                </a:solidFill>
                <a:latin typeface="Times New Roman"/>
                <a:cs typeface="Times New Roman"/>
              </a:rPr>
              <a:t>, ..., </a:t>
            </a:r>
            <a:r>
              <a:rPr lang="en-US" b="1" i="1" dirty="0" err="1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lang="en-US" b="1" i="1" baseline="-25000" dirty="0" err="1">
                <a:solidFill>
                  <a:srgbClr val="000000"/>
                </a:solidFill>
                <a:latin typeface="Times New Roman"/>
                <a:cs typeface="Times New Roman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is </a:t>
            </a:r>
            <a:r>
              <a:rPr lang="en-US" b="1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Σ</a:t>
            </a:r>
            <a:r>
              <a:rPr lang="en-US" b="1" i="1" baseline="-25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lang="en-US" b="1" i="1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b="1" i="1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lang="en-US" b="1" i="1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endParaRPr lang="en-US" b="1" i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298033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19276</TotalTime>
  <Words>1819</Words>
  <Application>Microsoft Macintosh PowerPoint</Application>
  <PresentationFormat>On-screen Show (4:3)</PresentationFormat>
  <Paragraphs>237</Paragraphs>
  <Slides>23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COMP/MATH 553 Algorithmic Game Theory Lecture 8: Combinatorial Auctions &amp; Spectrum Auctions</vt:lpstr>
      <vt:lpstr>PowerPoint Presentation</vt:lpstr>
      <vt:lpstr>The VCG Mechanism</vt:lpstr>
      <vt:lpstr>Discussion of the VCG mechanism</vt:lpstr>
      <vt:lpstr>Discussion of the VCG mechanism</vt:lpstr>
      <vt:lpstr>Combinatorial Auctions</vt:lpstr>
      <vt:lpstr>Combinatorial Auctions</vt:lpstr>
      <vt:lpstr>Combinatorial Auctions (set-up)</vt:lpstr>
      <vt:lpstr>Combinatorial Auctions (set-up)</vt:lpstr>
      <vt:lpstr>Challenges of Combinatorial Auctions</vt:lpstr>
      <vt:lpstr>Indirect Mechanisms</vt:lpstr>
      <vt:lpstr>Indirect Mechanisms</vt:lpstr>
      <vt:lpstr>Challenges of Combinatorial Auctions</vt:lpstr>
      <vt:lpstr>Challenges of Combinatorial Auctions</vt:lpstr>
      <vt:lpstr>Challenges of Combinatorial Auctions</vt:lpstr>
      <vt:lpstr>Spectrum Auctions</vt:lpstr>
      <vt:lpstr>Selling Items Separately</vt:lpstr>
      <vt:lpstr>Selling Items Separately</vt:lpstr>
      <vt:lpstr>Selling Items Separately</vt:lpstr>
      <vt:lpstr>Selling Items Separately</vt:lpstr>
      <vt:lpstr>Selling Items Separately</vt:lpstr>
      <vt:lpstr>Simultaneous Ascending Auctions (SAAs)</vt:lpstr>
      <vt:lpstr>Simultaneous Ascending Auctions (SAAs)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 Zhan</dc:creator>
  <cp:lastModifiedBy>Yang Cai</cp:lastModifiedBy>
  <cp:revision>1157</cp:revision>
  <dcterms:created xsi:type="dcterms:W3CDTF">2014-06-09T21:14:15Z</dcterms:created>
  <dcterms:modified xsi:type="dcterms:W3CDTF">2014-09-30T00:01:04Z</dcterms:modified>
</cp:coreProperties>
</file>