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549" r:id="rId3"/>
    <p:sldId id="581" r:id="rId4"/>
    <p:sldId id="582" r:id="rId5"/>
    <p:sldId id="560" r:id="rId6"/>
    <p:sldId id="583" r:id="rId7"/>
    <p:sldId id="585" r:id="rId8"/>
    <p:sldId id="584" r:id="rId9"/>
    <p:sldId id="586" r:id="rId10"/>
    <p:sldId id="587" r:id="rId11"/>
    <p:sldId id="588" r:id="rId12"/>
    <p:sldId id="589" r:id="rId13"/>
    <p:sldId id="590" r:id="rId14"/>
    <p:sldId id="591" r:id="rId15"/>
    <p:sldId id="59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A24"/>
    <a:srgbClr val="FF6600"/>
    <a:srgbClr val="FFCC66"/>
    <a:srgbClr val="00FFFF"/>
    <a:srgbClr val="66FFFF"/>
    <a:srgbClr val="CCFFFF"/>
    <a:srgbClr val="FFAE6B"/>
    <a:srgbClr val="FFFF99"/>
    <a:srgbClr val="2A6B1F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59" autoAdjust="0"/>
    <p:restoredTop sz="90816" autoAdjust="0"/>
  </p:normalViewPr>
  <p:slideViewPr>
    <p:cSldViewPr>
      <p:cViewPr>
        <p:scale>
          <a:sx n="110" d="100"/>
          <a:sy n="110" d="100"/>
        </p:scale>
        <p:origin x="-3384" y="-7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-397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FF4598-5B58-49B2-9E8D-D8BD7D27CF2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8007F-645B-4508-972D-09B93A6F7D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57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7261CB-B478-48D1-A038-689B24DB15F4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F7F74-8035-4756-8F95-506704FC2D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35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4FDFD-AEFF-4543-9830-4C3C1365F7C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8187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850F59-57B3-3246-A710-651FE289FD6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8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tx1">
                <a:lumMod val="6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8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5353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07001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B1D23-BD60-3B41-9E2B-72878C4F4C76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CB59B1-C31B-434D-AF92-9E52CA7629B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0504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7317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445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>
            <a:grpSpLocks noChangeAspect="1"/>
          </p:cNvGrpSpPr>
          <p:nvPr userDrawn="1"/>
        </p:nvGrpSpPr>
        <p:grpSpPr>
          <a:xfrm>
            <a:off x="3810000" y="4038600"/>
            <a:ext cx="1335890" cy="1523556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486400" y="4237879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4513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1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40137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4657725"/>
            <a:ext cx="5751512" cy="1362075"/>
          </a:xfrm>
        </p:spPr>
        <p:txBody>
          <a:bodyPr anchor="t">
            <a:normAutofit/>
          </a:bodyPr>
          <a:lstStyle>
            <a:lvl1pPr algn="l">
              <a:defRPr sz="3200" b="1" cap="all"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2995613"/>
            <a:ext cx="575151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661892" y="3716846"/>
            <a:ext cx="1669862" cy="1904445"/>
            <a:chOff x="1199353" y="1735245"/>
            <a:chExt cx="1669862" cy="1904445"/>
          </a:xfrm>
        </p:grpSpPr>
        <p:sp>
          <p:nvSpPr>
            <p:cNvPr id="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34511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5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979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219200"/>
            <a:ext cx="7196550" cy="53340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8001000" y="228600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80942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1054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8406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-2" y="0"/>
            <a:ext cx="709085" cy="6858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l"/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699" y="1981200"/>
            <a:ext cx="909685" cy="5486400"/>
          </a:xfrm>
        </p:spPr>
        <p:txBody>
          <a:bodyPr vert="eaVert">
            <a:normAutofit/>
          </a:bodyPr>
          <a:lstStyle>
            <a:lvl1pPr algn="l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616240"/>
            <a:ext cx="7272750" cy="5860760"/>
          </a:xfrm>
        </p:spPr>
        <p:txBody>
          <a:bodyPr>
            <a:normAutofit/>
          </a:bodyPr>
          <a:lstStyle>
            <a:lvl1pPr marL="548640" indent="-54864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3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130179" y="199319"/>
            <a:ext cx="753207" cy="765355"/>
            <a:chOff x="1683798" y="1735245"/>
            <a:chExt cx="1185417" cy="12051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90158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447800" y="76200"/>
            <a:ext cx="7315200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0" name="Group 9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1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648200" y="1295400"/>
            <a:ext cx="4038600" cy="49530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26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290032" y="233563"/>
            <a:ext cx="753207" cy="765355"/>
            <a:chOff x="1683798" y="1735245"/>
            <a:chExt cx="1185417" cy="1205119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447799" y="76200"/>
            <a:ext cx="7700639" cy="762000"/>
          </a:xfrm>
        </p:spPr>
        <p:txBody>
          <a:bodyPr>
            <a:normAutofit/>
          </a:bodyPr>
          <a:lstStyle>
            <a:lvl1pPr algn="l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5009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571999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676399"/>
            <a:ext cx="4155850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34658"/>
            <a:ext cx="40417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3679501" cy="1001844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707488" y="567643"/>
            <a:ext cx="753207" cy="765355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1"/>
            <a:ext cx="4040188" cy="39623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9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990600"/>
            <a:ext cx="4041775" cy="5264603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0" y="0"/>
            <a:ext cx="4800600" cy="1143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3276600" cy="990600"/>
          </a:xfrm>
        </p:spPr>
        <p:txBody>
          <a:bodyPr anchor="b">
            <a:noAutofit/>
          </a:bodyPr>
          <a:lstStyle>
            <a:lvl1pPr algn="l">
              <a:defRPr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600200"/>
            <a:ext cx="3429000" cy="533400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53001" y="234658"/>
            <a:ext cx="3809999" cy="67974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6" name="Content Placeholder 3"/>
          <p:cNvSpPr>
            <a:spLocks noGrp="1"/>
          </p:cNvSpPr>
          <p:nvPr>
            <p:ph sz="half" idx="2"/>
          </p:nvPr>
        </p:nvSpPr>
        <p:spPr>
          <a:xfrm>
            <a:off x="1162232" y="2286001"/>
            <a:ext cx="3333568" cy="4240017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37" name="Content Placeholder 5"/>
          <p:cNvSpPr>
            <a:spLocks noGrp="1"/>
          </p:cNvSpPr>
          <p:nvPr>
            <p:ph sz="quarter" idx="4"/>
          </p:nvPr>
        </p:nvSpPr>
        <p:spPr>
          <a:xfrm>
            <a:off x="4953001" y="990600"/>
            <a:ext cx="3809999" cy="5593599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822316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96781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41878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C000"/>
                </a:solidFill>
              </a:endParaRPr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5133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7_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772833" cy="1617226"/>
          </a:xfrm>
        </p:spPr>
        <p:txBody>
          <a:bodyPr>
            <a:normAutofit/>
          </a:bodyPr>
          <a:lstStyle>
            <a:lvl1pPr algn="l">
              <a:defRPr lang="en-US" sz="2800" b="0" kern="120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Black" pitchFamily="34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19400" y="3610166"/>
            <a:ext cx="5029200" cy="762000"/>
          </a:xfrm>
        </p:spPr>
        <p:txBody>
          <a:bodyPr>
            <a:normAutofit/>
          </a:bodyPr>
          <a:lstStyle>
            <a:lvl1pPr marL="0" indent="0" algn="l">
              <a:buNone/>
              <a:defRPr lang="en-US" sz="2600" b="1" kern="1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5E6FA-6889-42C0-9BF6-AB2CFA070F9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16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 userDrawn="1"/>
        </p:nvSpPr>
        <p:spPr>
          <a:xfrm>
            <a:off x="4343400" y="0"/>
            <a:ext cx="48006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1" y="0"/>
            <a:ext cx="3855016" cy="1200738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65000"/>
                  <a:lumOff val="3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673" y="1676400"/>
            <a:ext cx="3864298" cy="498475"/>
          </a:xfrm>
        </p:spPr>
        <p:txBody>
          <a:bodyPr anchor="b">
            <a:noAutofit/>
          </a:bodyPr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178" y="2286000"/>
            <a:ext cx="3750748" cy="4267199"/>
          </a:xfrm>
        </p:spPr>
        <p:txBody>
          <a:bodyPr/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43400" y="228600"/>
            <a:ext cx="4498975" cy="639762"/>
          </a:xfrm>
        </p:spPr>
        <p:txBody>
          <a:bodyPr anchor="b"/>
          <a:lstStyle>
            <a:lvl1pPr marL="342900" indent="-342900">
              <a:lnSpc>
                <a:spcPct val="120000"/>
              </a:lnSpc>
              <a:buFont typeface="Wingdings" pitchFamily="2" charset="2"/>
              <a:buChar char="v"/>
              <a:defRPr sz="2000" b="1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43400" y="990600"/>
            <a:ext cx="4498975" cy="5562600"/>
          </a:xfrm>
        </p:spPr>
        <p:txBody>
          <a:bodyPr>
            <a:normAutofit/>
          </a:bodyPr>
          <a:lstStyle>
            <a:lvl1pPr marL="457200" indent="-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q"/>
              <a:defRPr sz="2000">
                <a:latin typeface="Times New Roman" pitchFamily="18" charset="0"/>
                <a:cs typeface="Times New Roman" pitchFamily="18" charset="0"/>
              </a:defRPr>
            </a:lvl1pPr>
            <a:lvl2pPr marL="742950" indent="-285750">
              <a:lnSpc>
                <a:spcPct val="120000"/>
              </a:lnSpc>
              <a:buFont typeface="Wingdings" pitchFamily="2" charset="2"/>
              <a:buChar char="§"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defRPr>
            </a:lvl2pPr>
            <a:lvl3pPr>
              <a:lnSpc>
                <a:spcPct val="12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20000"/>
              </a:lnSpc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152401" y="76200"/>
            <a:ext cx="3108959" cy="1001844"/>
          </a:xfrm>
        </p:spPr>
        <p:txBody>
          <a:bodyPr anchor="b">
            <a:noAutofit/>
          </a:bodyPr>
          <a:lstStyle>
            <a:lvl1pPr algn="l">
              <a:defRPr sz="24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1" name="Group 10"/>
          <p:cNvGrpSpPr>
            <a:grpSpLocks noChangeAspect="1"/>
          </p:cNvGrpSpPr>
          <p:nvPr userDrawn="1"/>
        </p:nvGrpSpPr>
        <p:grpSpPr>
          <a:xfrm>
            <a:off x="3299006" y="609600"/>
            <a:ext cx="629920" cy="640080"/>
            <a:chOff x="1683798" y="1735245"/>
            <a:chExt cx="1185417" cy="1205119"/>
          </a:xfrm>
        </p:grpSpPr>
        <p:sp>
          <p:nvSpPr>
            <p:cNvPr id="12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71197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288532"/>
            <a:ext cx="6374426" cy="574284"/>
          </a:xfrm>
        </p:spPr>
        <p:txBody>
          <a:bodyPr>
            <a:normAutofit/>
          </a:bodyPr>
          <a:lstStyle>
            <a:lvl1pPr algn="l">
              <a:defRPr sz="2800" b="1" cap="none" spc="0">
                <a:ln w="17780" cmpd="sng">
                  <a:noFill/>
                  <a:prstDash val="solid"/>
                  <a:miter lim="800000"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4" name="Group 13"/>
          <p:cNvGrpSpPr>
            <a:grpSpLocks noChangeAspect="1"/>
          </p:cNvGrpSpPr>
          <p:nvPr userDrawn="1"/>
        </p:nvGrpSpPr>
        <p:grpSpPr>
          <a:xfrm>
            <a:off x="260703" y="227466"/>
            <a:ext cx="682799" cy="694148"/>
            <a:chOff x="1683798" y="1735245"/>
            <a:chExt cx="1185417" cy="1205119"/>
          </a:xfrm>
        </p:grpSpPr>
        <p:sp>
          <p:nvSpPr>
            <p:cNvPr id="15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2686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1018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1802" y="136790"/>
            <a:ext cx="2293398" cy="1162050"/>
          </a:xfrm>
        </p:spPr>
        <p:txBody>
          <a:bodyPr anchor="b">
            <a:noAutofit/>
          </a:bodyPr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73050"/>
            <a:ext cx="4800600" cy="5853113"/>
          </a:xfrm>
        </p:spPr>
        <p:txBody>
          <a:bodyPr>
            <a:normAutofit/>
          </a:bodyPr>
          <a:lstStyle>
            <a:lvl1pPr>
              <a:defRPr sz="2000">
                <a:latin typeface="Times New Roman" pitchFamily="18" charset="0"/>
                <a:cs typeface="Times New Roman" pitchFamily="18" charset="0"/>
              </a:defRPr>
            </a:lvl1pPr>
            <a:lvl2pPr>
              <a:defRPr sz="1800">
                <a:latin typeface="Times New Roman" pitchFamily="18" charset="0"/>
                <a:cs typeface="Times New Roman" pitchFamily="18" charset="0"/>
              </a:defRPr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057400"/>
            <a:ext cx="3124200" cy="4068763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17" name="Group 16"/>
          <p:cNvGrpSpPr>
            <a:grpSpLocks noChangeAspect="1"/>
          </p:cNvGrpSpPr>
          <p:nvPr userDrawn="1"/>
        </p:nvGrpSpPr>
        <p:grpSpPr>
          <a:xfrm>
            <a:off x="318984" y="495492"/>
            <a:ext cx="753207" cy="765355"/>
            <a:chOff x="1683798" y="1735245"/>
            <a:chExt cx="1185417" cy="1205119"/>
          </a:xfrm>
        </p:grpSpPr>
        <p:sp>
          <p:nvSpPr>
            <p:cNvPr id="18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266305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4796419"/>
            <a:ext cx="5486400" cy="566738"/>
          </a:xfrm>
        </p:spPr>
        <p:txBody>
          <a:bodyPr anchor="b"/>
          <a:lstStyle>
            <a:lvl1pPr algn="l">
              <a:defRPr sz="2000" b="1"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608594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0108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133600" y="1143000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33600" y="5363157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imes New Roman" pitchFamily="18" charset="0"/>
                <a:cs typeface="Times New Roman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grpSp>
        <p:nvGrpSpPr>
          <p:cNvPr id="8" name="Group 7"/>
          <p:cNvGrpSpPr>
            <a:grpSpLocks noChangeAspect="1"/>
          </p:cNvGrpSpPr>
          <p:nvPr userDrawn="1"/>
        </p:nvGrpSpPr>
        <p:grpSpPr>
          <a:xfrm>
            <a:off x="558209" y="4580922"/>
            <a:ext cx="1335888" cy="1523556"/>
            <a:chOff x="1199353" y="1735245"/>
            <a:chExt cx="1669862" cy="1904445"/>
          </a:xfrm>
        </p:grpSpPr>
        <p:sp>
          <p:nvSpPr>
            <p:cNvPr id="9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 userDrawn="1"/>
        </p:nvSpPr>
        <p:spPr>
          <a:xfrm>
            <a:off x="0" y="0"/>
            <a:ext cx="9148439" cy="8382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</a:schemeClr>
              </a:gs>
              <a:gs pos="5300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C000"/>
              </a:solidFill>
            </a:endParaRP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534400" cy="762000"/>
          </a:xfrm>
        </p:spPr>
        <p:txBody>
          <a:bodyPr>
            <a:normAutofit/>
          </a:bodyPr>
          <a:lstStyle>
            <a:lvl1pPr algn="ctr">
              <a:defRPr sz="2800" b="1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777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3048000" y="2667000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48409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383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>
            <a:grpSpLocks noChangeAspect="1"/>
          </p:cNvGrpSpPr>
          <p:nvPr userDrawn="1"/>
        </p:nvGrpSpPr>
        <p:grpSpPr>
          <a:xfrm>
            <a:off x="3505200" y="4038600"/>
            <a:ext cx="1335890" cy="1523556"/>
            <a:chOff x="1199353" y="1735245"/>
            <a:chExt cx="1669862" cy="1904445"/>
          </a:xfrm>
        </p:grpSpPr>
        <p:sp>
          <p:nvSpPr>
            <p:cNvPr id="20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5105400" y="4237879"/>
            <a:ext cx="3581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013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 userDrawn="1"/>
        </p:nvGrpSpPr>
        <p:grpSpPr>
          <a:xfrm>
            <a:off x="2944555" y="3492037"/>
            <a:ext cx="1669862" cy="1904445"/>
            <a:chOff x="1199353" y="1735245"/>
            <a:chExt cx="1669862" cy="1904445"/>
          </a:xfrm>
        </p:grpSpPr>
        <p:sp>
          <p:nvSpPr>
            <p:cNvPr id="21" name="矩形 12"/>
            <p:cNvSpPr/>
            <p:nvPr userDrawn="1"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矩形 9"/>
            <p:cNvSpPr/>
            <p:nvPr userDrawn="1"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矩形 10"/>
            <p:cNvSpPr/>
            <p:nvPr userDrawn="1"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矩形 11"/>
            <p:cNvSpPr/>
            <p:nvPr userDrawn="1"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矩形 13"/>
            <p:cNvSpPr/>
            <p:nvPr userDrawn="1"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矩形 14"/>
            <p:cNvSpPr/>
            <p:nvPr userDrawn="1"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矩形 9"/>
            <p:cNvSpPr/>
            <p:nvPr userDrawn="1"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Text Placeholder 2"/>
          <p:cNvSpPr>
            <a:spLocks noGrp="1"/>
          </p:cNvSpPr>
          <p:nvPr>
            <p:ph type="body" idx="1"/>
          </p:nvPr>
        </p:nvSpPr>
        <p:spPr>
          <a:xfrm>
            <a:off x="5029200" y="4072316"/>
            <a:ext cx="3200400" cy="1388752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37" name="Group 36"/>
          <p:cNvGrpSpPr>
            <a:grpSpLocks/>
          </p:cNvGrpSpPr>
          <p:nvPr userDrawn="1"/>
        </p:nvGrpSpPr>
        <p:grpSpPr>
          <a:xfrm rot="5400000">
            <a:off x="5445588" y="3165012"/>
            <a:ext cx="6863424" cy="533400"/>
            <a:chOff x="0" y="6675120"/>
            <a:chExt cx="9144000" cy="182880"/>
          </a:xfrm>
          <a:solidFill>
            <a:schemeClr val="bg1">
              <a:lumMod val="65000"/>
            </a:schemeClr>
          </a:solidFill>
        </p:grpSpPr>
        <p:sp>
          <p:nvSpPr>
            <p:cNvPr id="38" name="Rectangle 37"/>
            <p:cNvSpPr/>
            <p:nvPr userDrawn="1"/>
          </p:nvSpPr>
          <p:spPr>
            <a:xfrm>
              <a:off x="0" y="6675120"/>
              <a:ext cx="192024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[1] Broader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 View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9" name="Rectangle 38"/>
            <p:cNvSpPr/>
            <p:nvPr userDrawn="1"/>
          </p:nvSpPr>
          <p:spPr>
            <a:xfrm>
              <a:off x="1981200" y="6675120"/>
              <a:ext cx="256032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R="0" lvl="0" indent="0" algn="ctr" fontAlgn="auto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rPr>
                <a:t>[2]  Multi-Dimensional Auction</a:t>
              </a:r>
              <a:endParaRPr 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Rectangle 39"/>
            <p:cNvSpPr/>
            <p:nvPr userDrawn="1"/>
          </p:nvSpPr>
          <p:spPr>
            <a:xfrm>
              <a:off x="4617720" y="6675120"/>
              <a:ext cx="2267712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[3] Price</a:t>
              </a:r>
              <a:r>
                <a:rPr lang="en-US" sz="1200" b="1" baseline="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 Case</a:t>
              </a:r>
              <a:endParaRPr lang="en-US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Rectangle 40"/>
            <p:cNvSpPr/>
            <p:nvPr userDrawn="1"/>
          </p:nvSpPr>
          <p:spPr>
            <a:xfrm>
              <a:off x="6949440" y="6675120"/>
              <a:ext cx="2194560" cy="18288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indent="0" algn="ctr" defTabSz="914400" rtl="0" eaLnBrk="1" fontAlgn="auto" latinLnBrk="0" hangingPunct="1">
                <a:lnSpc>
                  <a:spcPts val="12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Arial" pitchFamily="34" charset="0"/>
                  <a:cs typeface="Arial" pitchFamily="34" charset="0"/>
                </a:rPr>
                <a:t>[4] Others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7147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bg>
      <p:bgPr>
        <a:gradFill flip="none" rotWithShape="1">
          <a:gsLst>
            <a:gs pos="0">
              <a:schemeClr val="tx1">
                <a:lumMod val="65000"/>
                <a:lumOff val="35000"/>
              </a:schemeClr>
            </a:gs>
            <a:gs pos="57000">
              <a:schemeClr val="tx1">
                <a:lumMod val="50000"/>
                <a:lumOff val="5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533400" y="201445"/>
            <a:ext cx="8001000" cy="762000"/>
          </a:xfrm>
        </p:spPr>
        <p:txBody>
          <a:bodyPr>
            <a:normAutofit/>
          </a:bodyPr>
          <a:lstStyle>
            <a:lvl1pPr algn="ctr">
              <a:defRPr sz="2800" b="0" cap="none" spc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638635" y="1219200"/>
            <a:ext cx="8005715" cy="5257800"/>
          </a:xfrm>
        </p:spPr>
        <p:txBody>
          <a:bodyPr>
            <a:normAutofit/>
          </a:bodyPr>
          <a:lstStyle>
            <a:lvl1pPr marL="457200" indent="-457200">
              <a:lnSpc>
                <a:spcPct val="130000"/>
              </a:lnSpc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q"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lnSpc>
                <a:spcPct val="13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 sz="2400">
                <a:solidFill>
                  <a:schemeClr val="bg1"/>
                </a:solidFill>
              </a:defRPr>
            </a:lvl2pPr>
            <a:lvl3pPr>
              <a:lnSpc>
                <a:spcPct val="130000"/>
              </a:lnSpc>
              <a:defRPr sz="2000">
                <a:solidFill>
                  <a:schemeClr val="bg1"/>
                </a:solidFill>
              </a:defRPr>
            </a:lvl3pPr>
            <a:lvl4pPr>
              <a:lnSpc>
                <a:spcPct val="130000"/>
              </a:lnSpc>
              <a:defRPr sz="1800">
                <a:solidFill>
                  <a:schemeClr val="bg1"/>
                </a:solidFill>
              </a:defRPr>
            </a:lvl4pPr>
            <a:lvl5pPr>
              <a:lnSpc>
                <a:spcPct val="130000"/>
              </a:lnSpc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86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0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21.xml"/><Relationship Id="rId22" Type="http://schemas.openxmlformats.org/officeDocument/2006/relationships/slideLayout" Target="../slideLayouts/slideLayout22.xml"/><Relationship Id="rId23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24.xml"/><Relationship Id="rId25" Type="http://schemas.openxmlformats.org/officeDocument/2006/relationships/slideLayout" Target="../slideLayouts/slideLayout25.xml"/><Relationship Id="rId26" Type="http://schemas.openxmlformats.org/officeDocument/2006/relationships/slideLayout" Target="../slideLayouts/slideLayout26.xml"/><Relationship Id="rId27" Type="http://schemas.openxmlformats.org/officeDocument/2006/relationships/slideLayout" Target="../slideLayouts/slideLayout27.xml"/><Relationship Id="rId28" Type="http://schemas.openxmlformats.org/officeDocument/2006/relationships/slideLayout" Target="../slideLayouts/slideLayout28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30" Type="http://schemas.openxmlformats.org/officeDocument/2006/relationships/slideLayout" Target="../slideLayouts/slideLayout30.xml"/><Relationship Id="rId31" Type="http://schemas.openxmlformats.org/officeDocument/2006/relationships/slideLayout" Target="../slideLayouts/slideLayout31.xml"/><Relationship Id="rId32" Type="http://schemas.openxmlformats.org/officeDocument/2006/relationships/slideLayout" Target="../slideLayouts/slideLayout32.xml"/><Relationship Id="rId9" Type="http://schemas.openxmlformats.org/officeDocument/2006/relationships/slideLayout" Target="../slideLayouts/slideLayout9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33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34.xml"/><Relationship Id="rId35" Type="http://schemas.openxmlformats.org/officeDocument/2006/relationships/slideLayout" Target="../slideLayouts/slideLayout35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5059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5E6FA-6889-42C0-9BF6-AB2CFA070F97}" type="datetimeFigureOut">
              <a:rPr lang="en-US" smtClean="0"/>
              <a:pPr/>
              <a:t>9/24/14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BEFE73-4B92-4632-A7F5-4AA05E6BA56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36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3" r:id="rId2"/>
    <p:sldLayoutId id="2147483687" r:id="rId3"/>
    <p:sldLayoutId id="2147483661" r:id="rId4"/>
    <p:sldLayoutId id="2147483663" r:id="rId5"/>
    <p:sldLayoutId id="2147483684" r:id="rId6"/>
    <p:sldLayoutId id="2147483681" r:id="rId7"/>
    <p:sldLayoutId id="2147483679" r:id="rId8"/>
    <p:sldLayoutId id="2147483669" r:id="rId9"/>
    <p:sldLayoutId id="2147483682" r:id="rId10"/>
    <p:sldLayoutId id="2147483672" r:id="rId11"/>
    <p:sldLayoutId id="2147483671" r:id="rId12"/>
    <p:sldLayoutId id="2147483660" r:id="rId13"/>
    <p:sldLayoutId id="2147483670" r:id="rId14"/>
    <p:sldLayoutId id="2147483668" r:id="rId15"/>
    <p:sldLayoutId id="2147483680" r:id="rId16"/>
    <p:sldLayoutId id="2147483674" r:id="rId17"/>
    <p:sldLayoutId id="2147483675" r:id="rId18"/>
    <p:sldLayoutId id="2147483651" r:id="rId19"/>
    <p:sldLayoutId id="2147483650" r:id="rId20"/>
    <p:sldLayoutId id="2147483676" r:id="rId21"/>
    <p:sldLayoutId id="2147483664" r:id="rId22"/>
    <p:sldLayoutId id="2147483652" r:id="rId23"/>
    <p:sldLayoutId id="2147483654" r:id="rId24"/>
    <p:sldLayoutId id="2147483653" r:id="rId25"/>
    <p:sldLayoutId id="2147483688" r:id="rId26"/>
    <p:sldLayoutId id="2147483677" r:id="rId27"/>
    <p:sldLayoutId id="2147483685" r:id="rId28"/>
    <p:sldLayoutId id="2147483686" r:id="rId29"/>
    <p:sldLayoutId id="2147483678" r:id="rId30"/>
    <p:sldLayoutId id="2147483662" r:id="rId31"/>
    <p:sldLayoutId id="2147483655" r:id="rId32"/>
    <p:sldLayoutId id="2147483656" r:id="rId33"/>
    <p:sldLayoutId id="2147483657" r:id="rId34"/>
    <p:sldLayoutId id="2147483673" r:id="rId35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emf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4" Type="http://schemas.openxmlformats.org/officeDocument/2006/relationships/image" Target="../media/image4.jpg"/><Relationship Id="rId5" Type="http://schemas.openxmlformats.org/officeDocument/2006/relationships/image" Target="../media/image5.jpg"/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5600" y="2209800"/>
            <a:ext cx="6248400" cy="14097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COMP/MATH 553 Algorithmic Game Theory</a:t>
            </a:r>
            <a:b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7: Bulow-Klemperer &amp; VCG Mechanism</a:t>
            </a:r>
            <a:endParaRPr lang="en-US" dirty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Group 16"/>
          <p:cNvGrpSpPr/>
          <p:nvPr/>
        </p:nvGrpSpPr>
        <p:grpSpPr>
          <a:xfrm>
            <a:off x="963355" y="2086721"/>
            <a:ext cx="1669862" cy="1904445"/>
            <a:chOff x="1199353" y="1735245"/>
            <a:chExt cx="1669862" cy="190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" name="矩形 12"/>
            <p:cNvSpPr/>
            <p:nvPr/>
          </p:nvSpPr>
          <p:spPr>
            <a:xfrm>
              <a:off x="1750607" y="1735245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isometricLeftDown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矩形 9"/>
            <p:cNvSpPr/>
            <p:nvPr/>
          </p:nvSpPr>
          <p:spPr>
            <a:xfrm>
              <a:off x="1199353" y="3078856"/>
              <a:ext cx="549911" cy="548640"/>
            </a:xfrm>
            <a:prstGeom prst="rect">
              <a:avLst/>
            </a:prstGeom>
            <a:solidFill>
              <a:schemeClr val="tx1">
                <a:lumMod val="75000"/>
              </a:schemeClr>
            </a:solidFill>
            <a:ln>
              <a:noFill/>
            </a:ln>
            <a:effectLst>
              <a:outerShdw blurRad="12700" dist="63500" dir="2700000" algn="ctr" rotWithShape="0">
                <a:srgbClr val="000000">
                  <a:alpha val="40000"/>
                </a:srgb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500001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矩形 10"/>
            <p:cNvSpPr/>
            <p:nvPr/>
          </p:nvSpPr>
          <p:spPr>
            <a:xfrm>
              <a:off x="1683798" y="2391724"/>
              <a:ext cx="548640" cy="5486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矩形 11"/>
            <p:cNvSpPr/>
            <p:nvPr/>
          </p:nvSpPr>
          <p:spPr>
            <a:xfrm>
              <a:off x="1749264" y="3091050"/>
              <a:ext cx="548640" cy="548640"/>
            </a:xfrm>
            <a:prstGeom prst="rect">
              <a:avLst/>
            </a:prstGeom>
            <a:solidFill>
              <a:schemeClr val="bg1">
                <a:lumMod val="50000"/>
                <a:lumOff val="5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275" endPos="40000" dist="101600" dir="5400000" sy="-100000" algn="bl" rotWithShape="0"/>
            </a:effectLst>
            <a:scene3d>
              <a:camera prst="isometricOffAxis1Right"/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矩形 13"/>
            <p:cNvSpPr/>
            <p:nvPr/>
          </p:nvSpPr>
          <p:spPr>
            <a:xfrm>
              <a:off x="2320503" y="2391724"/>
              <a:ext cx="548640" cy="548640"/>
            </a:xfrm>
            <a:prstGeom prst="rect">
              <a:avLst/>
            </a:prstGeom>
            <a:solidFill>
              <a:schemeClr val="tx1">
                <a:lumMod val="50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矩形 14"/>
            <p:cNvSpPr/>
            <p:nvPr/>
          </p:nvSpPr>
          <p:spPr>
            <a:xfrm>
              <a:off x="2298381" y="3091050"/>
              <a:ext cx="548640" cy="548640"/>
            </a:xfrm>
            <a:prstGeom prst="rect">
              <a:avLst/>
            </a:prstGeom>
            <a:solidFill>
              <a:schemeClr val="bg1">
                <a:lumMod val="95000"/>
                <a:lumOff val="5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reflection blurRad="6350" stA="50000" endA="300" endPos="55500" dist="101600" dir="5400000" sy="-100000" algn="bl" rotWithShape="0"/>
            </a:effectLst>
            <a:scene3d>
              <a:camera prst="isometricLeftDown">
                <a:rot lat="1200002" lon="2700000" rev="0"/>
              </a:camera>
              <a:lightRig rig="threePt" dir="t"/>
            </a:scene3d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矩形 9"/>
            <p:cNvSpPr/>
            <p:nvPr/>
          </p:nvSpPr>
          <p:spPr>
            <a:xfrm>
              <a:off x="2320575" y="1735950"/>
              <a:ext cx="548640" cy="548640"/>
            </a:xfrm>
            <a:prstGeom prst="rect">
              <a:avLst/>
            </a:pr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219200" y="5638800"/>
            <a:ext cx="14609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Yang</a:t>
            </a:r>
            <a:r>
              <a:rPr lang="zh-CN" altLang="en-US" sz="28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 </a:t>
            </a:r>
            <a:r>
              <a:rPr lang="en-US" altLang="zh-CN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Times New Roman"/>
              </a:rPr>
              <a:t>Cai</a:t>
            </a:r>
            <a:endParaRPr lang="en-US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Times New Roman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4191000"/>
            <a:ext cx="171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Sep 24,</a:t>
            </a:r>
            <a:r>
              <a:rPr lang="zh-CN" altLang="en-US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 </a:t>
            </a:r>
            <a:r>
              <a:rPr lang="en-US" altLang="zh-CN" sz="2400" dirty="0" smtClean="0">
                <a:solidFill>
                  <a:schemeClr val="bg1"/>
                </a:solidFill>
                <a:latin typeface="Apple Symbols"/>
                <a:cs typeface="Apple Symbols"/>
              </a:rPr>
              <a:t>2014</a:t>
            </a:r>
            <a:endParaRPr lang="en-US" sz="2400" dirty="0">
              <a:solidFill>
                <a:schemeClr val="bg1"/>
              </a:solidFill>
              <a:latin typeface="Apple Symbols"/>
              <a:cs typeface="Apple Symbols"/>
            </a:endParaRPr>
          </a:p>
        </p:txBody>
      </p:sp>
    </p:spTree>
    <p:extLst>
      <p:ext uri="{BB962C8B-B14F-4D97-AF65-F5344CB8AC3E}">
        <p14:creationId xmlns:p14="http://schemas.microsoft.com/office/powerpoint/2010/main" val="425280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you optimize Social Welfare (Non-</a:t>
            </a:r>
            <a:r>
              <a:rPr lang="en-US" dirty="0" err="1" smtClean="0"/>
              <a:t>bayesian</a:t>
            </a:r>
            <a:r>
              <a:rPr lang="en-US" dirty="0" smtClean="0"/>
              <a:t>)?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8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do I mean by optimize social welfare (algorithmically)?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* </a:t>
            </a:r>
            <a:r>
              <a:rPr lang="en-US" b="1" dirty="0" smtClean="0">
                <a:latin typeface="Times New Roman"/>
                <a:cs typeface="Times New Roman"/>
              </a:rPr>
              <a:t>:=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 smtClean="0">
                <a:latin typeface="Times New Roman"/>
                <a:cs typeface="Times New Roman"/>
              </a:rPr>
              <a:t>arg</a:t>
            </a:r>
            <a:r>
              <a:rPr lang="en-US" b="1" dirty="0" err="1" smtClean="0">
                <a:latin typeface="Times New Roman"/>
                <a:cs typeface="Times New Roman"/>
              </a:rPr>
              <a:t>max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b="1" i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 v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(</a:t>
            </a: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b="1" i="1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 do you design a DSIC mechanism that optimizes social welfare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Take </a:t>
            </a:r>
            <a:r>
              <a:rPr lang="en-US" dirty="0" smtClean="0">
                <a:latin typeface="Times New Roman"/>
                <a:cs typeface="Times New Roman"/>
              </a:rPr>
              <a:t>the same two-step approach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Sealed-bid auction. Bidder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submits </a:t>
            </a:r>
            <a:r>
              <a:rPr lang="en-US" b="1" i="1" dirty="0" smtClean="0">
                <a:latin typeface="Times New Roman"/>
                <a:cs typeface="Times New Roman"/>
              </a:rPr>
              <a:t>b</a:t>
            </a:r>
            <a:r>
              <a:rPr lang="en-US" b="1" i="1" baseline="-25000" dirty="0" smtClean="0">
                <a:latin typeface="Times New Roman"/>
                <a:cs typeface="Times New Roman"/>
              </a:rPr>
              <a:t>i </a:t>
            </a:r>
            <a:r>
              <a:rPr lang="en-US" dirty="0" smtClean="0">
                <a:latin typeface="Times New Roman"/>
                <a:cs typeface="Times New Roman"/>
              </a:rPr>
              <a:t>which is indexed by </a:t>
            </a:r>
            <a:r>
              <a:rPr lang="en-US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b="1" i="1" dirty="0" smtClean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Allocation rule is </a:t>
            </a:r>
            <a:r>
              <a:rPr lang="en-US" dirty="0" smtClean="0">
                <a:latin typeface="Times New Roman"/>
                <a:cs typeface="Times New Roman"/>
              </a:rPr>
              <a:t>clear</a:t>
            </a:r>
            <a:r>
              <a:rPr lang="en-US" dirty="0">
                <a:latin typeface="Times New Roman"/>
                <a:cs typeface="Times New Roman"/>
              </a:rPr>
              <a:t>:</a:t>
            </a:r>
            <a:r>
              <a:rPr lang="en-US" dirty="0" smtClean="0">
                <a:latin typeface="Times New Roman"/>
                <a:cs typeface="Times New Roman"/>
              </a:rPr>
              <a:t> assume </a:t>
            </a:r>
            <a:r>
              <a:rPr lang="en-US" b="1" i="1" dirty="0" err="1" smtClean="0">
                <a:latin typeface="Times New Roman"/>
                <a:cs typeface="Times New Roman"/>
              </a:rPr>
              <a:t>b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i</a:t>
            </a:r>
            <a:r>
              <a:rPr lang="en-US" dirty="0" err="1" smtClean="0">
                <a:latin typeface="Times New Roman"/>
                <a:cs typeface="Times New Roman"/>
              </a:rPr>
              <a:t>’s</a:t>
            </a:r>
            <a:r>
              <a:rPr lang="en-US" dirty="0" smtClean="0">
                <a:latin typeface="Times New Roman"/>
                <a:cs typeface="Times New Roman"/>
              </a:rPr>
              <a:t> are </a:t>
            </a:r>
            <a:r>
              <a:rPr lang="en-US" smtClean="0">
                <a:latin typeface="Times New Roman"/>
                <a:cs typeface="Times New Roman"/>
              </a:rPr>
              <a:t>the true values </a:t>
            </a:r>
            <a:r>
              <a:rPr lang="en-US" dirty="0" smtClean="0">
                <a:latin typeface="Times New Roman"/>
                <a:cs typeface="Times New Roman"/>
              </a:rPr>
              <a:t>and choose the outcome that maximizes social welfare.</a:t>
            </a: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single-dimensional settings, once the allocation rule is decided, Myerson’s lemma tells us the unique payment rule.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In multi-dimensional settings, Myerson’s lemma doesn’t apply ... How can you define monotone allocation rule when bids are multi-dimensional?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Similarly, how can we define the payment rule even if we know the allocation rule.</a:t>
            </a:r>
          </a:p>
        </p:txBody>
      </p:sp>
    </p:spTree>
    <p:extLst>
      <p:ext uri="{BB962C8B-B14F-4D97-AF65-F5344CB8AC3E}">
        <p14:creationId xmlns:p14="http://schemas.microsoft.com/office/powerpoint/2010/main" val="216494093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Vickrey</a:t>
            </a: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-Clarke-Groves (VCG) Mechanism 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37106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VCG Mechanism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10439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752600"/>
            <a:ext cx="7696200" cy="3385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In every general mechanism design environment, there is a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In particular the allocation rule is</a:t>
            </a:r>
          </a:p>
          <a:p>
            <a:pPr marL="0" lvl="1"/>
            <a:r>
              <a:rPr lang="en-US" sz="20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smtClean="0">
                <a:solidFill>
                  <a:srgbClr val="FFFF00"/>
                </a:solidFill>
                <a:latin typeface="Chalkboard"/>
                <a:cs typeface="Chalkboard"/>
              </a:rPr>
              <a:t>x(</a:t>
            </a:r>
            <a:r>
              <a:rPr lang="en-US" sz="20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b)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   (1)</a:t>
            </a:r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;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nd the payment rule is</a:t>
            </a:r>
          </a:p>
          <a:p>
            <a:pPr marL="0" lvl="1"/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b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–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  (2)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,</a:t>
            </a: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where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b</a:t>
            </a:r>
            <a:r>
              <a:rPr lang="en-US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is the outcome chosen in (1)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  <a:endParaRPr lang="en-US" b="1" i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724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Understand the payment rule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10668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does the payment rule mean? 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b="1" i="1" dirty="0">
                <a:latin typeface="Times New Roman"/>
                <a:cs typeface="Times New Roman"/>
              </a:rPr>
              <a:t>p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(b) = </a:t>
            </a: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–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</a:t>
            </a:r>
            <a:r>
              <a:rPr lang="en-US" b="1" i="1" dirty="0" smtClean="0">
                <a:latin typeface="Times New Roman"/>
                <a:cs typeface="Times New Roman"/>
              </a:rPr>
              <a:t>)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) </a:t>
            </a:r>
            <a:r>
              <a:rPr lang="en-US" dirty="0" smtClean="0">
                <a:latin typeface="Times New Roman"/>
                <a:cs typeface="Times New Roman"/>
              </a:rPr>
              <a:t>is the optimal social welfare when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not there.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* </a:t>
            </a:r>
            <a:r>
              <a:rPr lang="en-US" dirty="0" smtClean="0">
                <a:latin typeface="Times New Roman"/>
                <a:cs typeface="Times New Roman"/>
              </a:rPr>
              <a:t>is the optimal social welfare outcome, and </a:t>
            </a:r>
            <a:r>
              <a:rPr lang="en-US" b="1" i="1" dirty="0" err="1" smtClean="0">
                <a:latin typeface="Times New Roman"/>
                <a:cs typeface="Times New Roman"/>
              </a:rPr>
              <a:t>Σ</a:t>
            </a:r>
            <a:r>
              <a:rPr lang="en-US" b="1" i="1" baseline="-25000" dirty="0" err="1" smtClean="0">
                <a:latin typeface="Times New Roman"/>
                <a:cs typeface="Times New Roman"/>
              </a:rPr>
              <a:t>j</a:t>
            </a:r>
            <a:r>
              <a:rPr lang="en-US" b="1" i="1" baseline="-25000" dirty="0" err="1">
                <a:latin typeface="Times New Roman"/>
                <a:cs typeface="Times New Roman"/>
              </a:rPr>
              <a:t>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*) </a:t>
            </a:r>
            <a:r>
              <a:rPr lang="en-US" dirty="0" smtClean="0">
                <a:latin typeface="Times New Roman"/>
                <a:cs typeface="Times New Roman"/>
              </a:rPr>
              <a:t>is the welfare from all agents except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So the difference </a:t>
            </a: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–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*) </a:t>
            </a:r>
            <a:r>
              <a:rPr lang="en-US" dirty="0" smtClean="0">
                <a:latin typeface="Times New Roman"/>
                <a:cs typeface="Times New Roman"/>
              </a:rPr>
              <a:t>can be viewed as “the </a:t>
            </a:r>
            <a:r>
              <a:rPr lang="en-US" b="1" i="1" dirty="0">
                <a:solidFill>
                  <a:srgbClr val="FF6600"/>
                </a:solidFill>
                <a:latin typeface="Times New Roman"/>
                <a:cs typeface="Times New Roman"/>
              </a:rPr>
              <a:t>welfare loss</a:t>
            </a:r>
            <a:r>
              <a:rPr lang="en-US" dirty="0">
                <a:latin typeface="Times New Roman"/>
                <a:cs typeface="Times New Roman"/>
              </a:rPr>
              <a:t> inflicted on the other </a:t>
            </a:r>
            <a:r>
              <a:rPr lang="en-US" b="1" i="1" dirty="0">
                <a:latin typeface="Times New Roman"/>
                <a:cs typeface="Times New Roman"/>
              </a:rPr>
              <a:t>n−1</a:t>
            </a:r>
            <a:r>
              <a:rPr lang="en-US" dirty="0">
                <a:latin typeface="Times New Roman"/>
                <a:cs typeface="Times New Roman"/>
              </a:rPr>
              <a:t> agents by </a:t>
            </a:r>
            <a:r>
              <a:rPr lang="en-US" b="1" i="1" dirty="0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’s </a:t>
            </a:r>
            <a:r>
              <a:rPr lang="en-US" dirty="0" smtClean="0">
                <a:latin typeface="Times New Roman"/>
                <a:cs typeface="Times New Roman"/>
              </a:rPr>
              <a:t>presence”. Called “externality” in Economics.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r>
              <a:rPr lang="en-US" dirty="0" smtClean="0">
                <a:latin typeface="Times New Roman"/>
                <a:cs typeface="Times New Roman"/>
              </a:rPr>
              <a:t>Example: single-item auction.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If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is the winner, </a:t>
            </a:r>
            <a:r>
              <a:rPr lang="en-US" b="1" i="1" dirty="0" err="1">
                <a:latin typeface="Times New Roman"/>
                <a:cs typeface="Times New Roman"/>
              </a:rPr>
              <a:t>max</a:t>
            </a:r>
            <a:r>
              <a:rPr lang="en-US" b="1" i="1" baseline="-25000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 smtClean="0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) </a:t>
            </a:r>
            <a:r>
              <a:rPr lang="en-US" dirty="0" smtClean="0">
                <a:latin typeface="Times New Roman"/>
                <a:cs typeface="Times New Roman"/>
              </a:rPr>
              <a:t>is the second largest bid.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err="1">
                <a:latin typeface="Times New Roman"/>
                <a:cs typeface="Times New Roman"/>
              </a:rPr>
              <a:t>Σ</a:t>
            </a:r>
            <a:r>
              <a:rPr lang="en-US" b="1" i="1" baseline="-25000" dirty="0" err="1">
                <a:latin typeface="Times New Roman"/>
                <a:cs typeface="Times New Roman"/>
              </a:rPr>
              <a:t>j≠i</a:t>
            </a:r>
            <a:r>
              <a:rPr lang="en-US" b="1" i="1" baseline="-25000" dirty="0">
                <a:latin typeface="Times New Roman"/>
                <a:cs typeface="Times New Roman"/>
              </a:rPr>
              <a:t> </a:t>
            </a:r>
            <a:r>
              <a:rPr lang="en-US" b="1" i="1" dirty="0" err="1">
                <a:latin typeface="Times New Roman"/>
                <a:cs typeface="Times New Roman"/>
              </a:rPr>
              <a:t>b</a:t>
            </a:r>
            <a:r>
              <a:rPr lang="en-US" b="1" i="1" baseline="-25000" dirty="0" err="1">
                <a:latin typeface="Times New Roman"/>
                <a:cs typeface="Times New Roman"/>
              </a:rPr>
              <a:t>j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 smtClean="0">
                <a:latin typeface="Times New Roman"/>
                <a:cs typeface="Times New Roman"/>
              </a:rPr>
              <a:t>*) = 0.</a:t>
            </a:r>
          </a:p>
          <a:p>
            <a:pPr marL="1200150" lvl="2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So exactly second-price.</a:t>
            </a:r>
          </a:p>
        </p:txBody>
      </p:sp>
    </p:spTree>
    <p:extLst>
      <p:ext uri="{BB962C8B-B14F-4D97-AF65-F5344CB8AC3E}">
        <p14:creationId xmlns:p14="http://schemas.microsoft.com/office/powerpoint/2010/main" val="333318871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The VCG Mechanism</a:t>
            </a:r>
            <a:endParaRPr lang="en-US" dirty="0">
              <a:solidFill>
                <a:srgbClr val="FF6600"/>
              </a:solidFill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90600"/>
            <a:ext cx="8763000" cy="769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338857"/>
            <a:ext cx="7696200" cy="3385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[The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Comic Sans MS"/>
                <a:cs typeface="Comic Sans MS"/>
              </a:rPr>
              <a:t>Vickrey</a:t>
            </a:r>
            <a:r>
              <a:rPr lang="en-US" altLang="zh-CN" sz="2400" b="1" dirty="0">
                <a:solidFill>
                  <a:schemeClr val="bg1"/>
                </a:solidFill>
                <a:latin typeface="Comic Sans MS"/>
                <a:cs typeface="Comic Sans MS"/>
              </a:rPr>
              <a:t>-Clarke-</a:t>
            </a:r>
            <a:r>
              <a:rPr lang="en-US" altLang="zh-CN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Groves 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(</a:t>
            </a:r>
            <a:r>
              <a:rPr lang="en-US" sz="2400" b="1" dirty="0" smtClean="0">
                <a:solidFill>
                  <a:srgbClr val="FFFF00"/>
                </a:solidFill>
                <a:latin typeface="Comic Sans MS"/>
                <a:cs typeface="Comic Sans MS"/>
              </a:rPr>
              <a:t>VCG</a:t>
            </a:r>
            <a:r>
              <a:rPr lang="en-US" sz="2400" b="1" dirty="0" smtClean="0">
                <a:solidFill>
                  <a:schemeClr val="bg1"/>
                </a:solidFill>
                <a:latin typeface="Comic Sans MS"/>
                <a:cs typeface="Comic Sans MS"/>
              </a:rPr>
              <a:t>) Mechanism</a:t>
            </a:r>
            <a:r>
              <a:rPr lang="en-US" sz="2400" b="1" dirty="0" smtClean="0">
                <a:solidFill>
                  <a:schemeClr val="bg1"/>
                </a:solidFill>
                <a:latin typeface="Comic Sans MS" pitchFamily="66" charset="0"/>
                <a:cs typeface="Arial" pitchFamily="34" charset="0"/>
              </a:rPr>
              <a:t>] 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In every general mechanism design environment, there is a </a:t>
            </a:r>
            <a:r>
              <a:rPr lang="en-US" sz="2000" dirty="0" smtClean="0">
                <a:solidFill>
                  <a:srgbClr val="FFFF00"/>
                </a:solidFill>
                <a:latin typeface="Chalkboard"/>
                <a:cs typeface="Chalkboard"/>
              </a:rPr>
              <a:t>DSIC</a:t>
            </a:r>
            <a:r>
              <a:rPr lang="en-US" sz="2000" dirty="0" smtClean="0">
                <a:solidFill>
                  <a:schemeClr val="bg1"/>
                </a:solidFill>
                <a:latin typeface="Chalkboard"/>
                <a:cs typeface="Chalkboard"/>
              </a:rPr>
              <a:t> mechanism that maximizes the social welfare. In particular the allocation rule is</a:t>
            </a:r>
          </a:p>
          <a:p>
            <a:pPr marL="0" lvl="1"/>
            <a:r>
              <a:rPr lang="en-US" sz="2000" b="1" i="1" dirty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dirty="0" smtClean="0">
                <a:solidFill>
                  <a:schemeClr val="bg1"/>
                </a:solidFill>
                <a:latin typeface="Chalkboard"/>
                <a:cs typeface="Chalkboard"/>
              </a:rPr>
              <a:t>	</a:t>
            </a:r>
            <a:r>
              <a:rPr lang="en-US" sz="2000" b="1" i="1" dirty="0" smtClean="0">
                <a:solidFill>
                  <a:srgbClr val="FFFF00"/>
                </a:solidFill>
                <a:latin typeface="Chalkboard"/>
                <a:cs typeface="Chalkboard"/>
              </a:rPr>
              <a:t>x(b)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   (1)</a:t>
            </a:r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;</a:t>
            </a:r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>
                <a:solidFill>
                  <a:schemeClr val="bg1"/>
                </a:solidFill>
                <a:latin typeface="Comic Sans MS"/>
                <a:cs typeface="Comic Sans MS"/>
              </a:rPr>
              <a:t>a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nd the payment rule is</a:t>
            </a:r>
          </a:p>
          <a:p>
            <a:pPr marL="0" lvl="1"/>
            <a:r>
              <a:rPr lang="en-US" b="1" i="1" dirty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	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p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(b) = </a:t>
            </a:r>
            <a:r>
              <a:rPr lang="en-US" b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j≠i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–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≠i</a:t>
            </a:r>
            <a:r>
              <a:rPr lang="en-US" b="1" i="1" baseline="-25000" dirty="0" smtClean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b</a:t>
            </a:r>
            <a:r>
              <a:rPr lang="en-US" b="1" i="1" baseline="-25000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j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 smtClean="0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*)   (2)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,</a:t>
            </a:r>
          </a:p>
          <a:p>
            <a:pPr marL="0" lvl="1"/>
            <a:endParaRPr lang="en-US" b="1" i="1" dirty="0" smtClean="0">
              <a:solidFill>
                <a:schemeClr val="bg1"/>
              </a:solidFill>
              <a:latin typeface="Comic Sans MS"/>
              <a:cs typeface="Comic Sans MS"/>
            </a:endParaRPr>
          </a:p>
          <a:p>
            <a:pPr marL="0" lvl="1"/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where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* =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arg</a:t>
            </a:r>
            <a:r>
              <a:rPr lang="en-US" b="1" dirty="0" err="1">
                <a:solidFill>
                  <a:srgbClr val="FFFF00"/>
                </a:solidFill>
                <a:latin typeface="Comic Sans MS"/>
                <a:cs typeface="Comic Sans MS"/>
              </a:rPr>
              <a:t>max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Σ</a:t>
            </a:r>
            <a:r>
              <a:rPr lang="en-US" b="1" i="1" baseline="-25000" dirty="0" err="1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 b</a:t>
            </a:r>
            <a:r>
              <a:rPr lang="en-US" b="1" i="1" baseline="-25000" dirty="0">
                <a:solidFill>
                  <a:srgbClr val="FFFF00"/>
                </a:solidFill>
                <a:latin typeface="Comic Sans MS"/>
                <a:cs typeface="Comic Sans MS"/>
              </a:rPr>
              <a:t>i</a:t>
            </a:r>
            <a:r>
              <a:rPr lang="en-US" b="1" i="1" dirty="0">
                <a:solidFill>
                  <a:srgbClr val="FFFF00"/>
                </a:solidFill>
                <a:latin typeface="Comic Sans MS"/>
                <a:cs typeface="Comic Sans MS"/>
              </a:rPr>
              <a:t>(</a:t>
            </a:r>
            <a:r>
              <a:rPr lang="en-US" b="1" i="1" dirty="0" err="1">
                <a:solidFill>
                  <a:srgbClr val="FFFF00"/>
                </a:solidFill>
                <a:latin typeface="Comic Sans MS"/>
                <a:cs typeface="Comic Sans MS"/>
              </a:rPr>
              <a:t>ω</a:t>
            </a:r>
            <a:r>
              <a:rPr lang="en-US" b="1" i="1" dirty="0" smtClean="0">
                <a:solidFill>
                  <a:srgbClr val="FFFF00"/>
                </a:solidFill>
                <a:latin typeface="Comic Sans MS"/>
                <a:cs typeface="Comic Sans MS"/>
              </a:rPr>
              <a:t>) </a:t>
            </a:r>
            <a:r>
              <a:rPr lang="en-US" dirty="0" smtClean="0">
                <a:solidFill>
                  <a:schemeClr val="bg1"/>
                </a:solidFill>
                <a:latin typeface="Comic Sans MS"/>
                <a:cs typeface="Comic Sans MS"/>
              </a:rPr>
              <a:t>is the outcome chosen in (1)</a:t>
            </a:r>
            <a:r>
              <a:rPr lang="en-US" b="1" i="1" dirty="0" smtClean="0">
                <a:solidFill>
                  <a:schemeClr val="bg1"/>
                </a:solidFill>
                <a:latin typeface="Comic Sans MS"/>
                <a:cs typeface="Comic Sans MS"/>
              </a:rPr>
              <a:t>.</a:t>
            </a:r>
            <a:endParaRPr lang="en-US" b="1" i="1" dirty="0">
              <a:solidFill>
                <a:schemeClr val="bg1"/>
              </a:solidFill>
              <a:latin typeface="Comic Sans MS"/>
              <a:cs typeface="Comic Sans MS"/>
            </a:endParaRPr>
          </a:p>
          <a:p>
            <a:endParaRPr lang="en-US" sz="2000" b="1" i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257800"/>
            <a:ext cx="2196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Proof: See the board!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9174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v="urn:schemas-microsoft-com:mac:vml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of the VCG mechanism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28600" y="762000"/>
            <a:ext cx="8763000" cy="56600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DSIC</a:t>
            </a:r>
            <a:r>
              <a:rPr lang="en-US" dirty="0" smtClean="0">
                <a:solidFill>
                  <a:srgbClr val="3366FF"/>
                </a:solidFill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mechanism that </a:t>
            </a: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optimizes social welfare </a:t>
            </a:r>
            <a:r>
              <a:rPr lang="en-US" dirty="0" smtClean="0">
                <a:latin typeface="Times New Roman"/>
                <a:cs typeface="Times New Roman"/>
              </a:rPr>
              <a:t>for </a:t>
            </a:r>
            <a:r>
              <a:rPr lang="en-US" b="1" i="1" dirty="0" smtClean="0">
                <a:solidFill>
                  <a:srgbClr val="3366FF"/>
                </a:solidFill>
                <a:latin typeface="Times New Roman"/>
                <a:cs typeface="Times New Roman"/>
              </a:rPr>
              <a:t>any</a:t>
            </a:r>
            <a:r>
              <a:rPr lang="en-US" dirty="0" smtClean="0">
                <a:latin typeface="Times New Roman"/>
                <a:cs typeface="Times New Roman"/>
              </a:rPr>
              <a:t> mechanism design problem !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However, sometimes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impractical</a:t>
            </a:r>
            <a:r>
              <a:rPr lang="en-US" dirty="0" smtClean="0">
                <a:latin typeface="Times New Roman"/>
                <a:cs typeface="Times New Roman"/>
              </a:rPr>
              <a:t>. 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How do you find the allocation that maximizes social welfare. If </a:t>
            </a:r>
            <a:r>
              <a:rPr lang="en-US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 is really large, what do you do?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wants only one item. 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 items, n bidders, each bidder is single-minded (only like a particular set of items).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m items, n bidders, each bidder </a:t>
            </a:r>
            <a:r>
              <a:rPr lang="en-US" dirty="0" smtClean="0">
                <a:latin typeface="Times New Roman"/>
                <a:cs typeface="Times New Roman"/>
              </a:rPr>
              <a:t> can take any set of items.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Computational intractable. </a:t>
            </a: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solidFill>
                  <a:srgbClr val="000000"/>
                </a:solidFill>
                <a:latin typeface="Times New Roman"/>
                <a:cs typeface="Times New Roman"/>
              </a:rPr>
              <a:t>If you use approximation alg., the mechanism is no longer DSIC.</a:t>
            </a:r>
          </a:p>
        </p:txBody>
      </p:sp>
    </p:spTree>
    <p:extLst>
      <p:ext uri="{BB962C8B-B14F-4D97-AF65-F5344CB8AC3E}">
        <p14:creationId xmlns:p14="http://schemas.microsoft.com/office/powerpoint/2010/main" val="63043921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6900" y="808335"/>
            <a:ext cx="473083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An overview of </a:t>
            </a:r>
            <a:r>
              <a:rPr lang="en-US" sz="26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gency FB" pitchFamily="34" charset="0"/>
              </a:rPr>
              <a:t>today’s class</a:t>
            </a:r>
            <a:endParaRPr lang="en-US" sz="26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gency FB" pitchFamily="34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1447800" y="1828800"/>
            <a:ext cx="1204118" cy="914400"/>
            <a:chOff x="1459706" y="1270794"/>
            <a:chExt cx="686594" cy="560388"/>
          </a:xfrm>
        </p:grpSpPr>
        <p:cxnSp>
          <p:nvCxnSpPr>
            <p:cNvPr id="8" name="Straight Connector 7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10" name="TextBox 9"/>
          <p:cNvSpPr txBox="1"/>
          <p:nvPr/>
        </p:nvSpPr>
        <p:spPr>
          <a:xfrm>
            <a:off x="2743200" y="2514600"/>
            <a:ext cx="6253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Prior-Independent Auctions &amp; Bulow-Klemperer Theorem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43200" y="3276600"/>
            <a:ext cx="41860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smtClean="0">
                <a:solidFill>
                  <a:srgbClr val="FFFFFF"/>
                </a:solidFill>
                <a:latin typeface="Times New Roman"/>
                <a:cs typeface="Times New Roman"/>
              </a:rPr>
              <a:t>General Mechanism Design Problems</a:t>
            </a:r>
            <a:endParaRPr lang="en-US" sz="2000" i="1" dirty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43200" y="4038600"/>
            <a:ext cx="3871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 err="1">
                <a:solidFill>
                  <a:srgbClr val="FFFFFF"/>
                </a:solidFill>
                <a:latin typeface="Times New Roman"/>
                <a:cs typeface="Times New Roman"/>
              </a:rPr>
              <a:t>Vickrey</a:t>
            </a:r>
            <a:r>
              <a:rPr lang="en-US" sz="2000" i="1" dirty="0">
                <a:solidFill>
                  <a:srgbClr val="FFFFFF"/>
                </a:solidFill>
                <a:latin typeface="Times New Roman"/>
                <a:cs typeface="Times New Roman"/>
              </a:rPr>
              <a:t>-Clarke-Groves Mechanism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447800" y="1829594"/>
            <a:ext cx="1204118" cy="1675606"/>
            <a:chOff x="1459706" y="1270794"/>
            <a:chExt cx="686594" cy="560388"/>
          </a:xfrm>
        </p:grpSpPr>
        <p:cxnSp>
          <p:nvCxnSpPr>
            <p:cNvPr id="14" name="Straight Connector 13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" name="Straight Connector 14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6" name="Group 15"/>
          <p:cNvGrpSpPr/>
          <p:nvPr/>
        </p:nvGrpSpPr>
        <p:grpSpPr>
          <a:xfrm>
            <a:off x="1447800" y="2389982"/>
            <a:ext cx="1204118" cy="1877218"/>
            <a:chOff x="1459706" y="1270794"/>
            <a:chExt cx="686594" cy="560388"/>
          </a:xfrm>
        </p:grpSpPr>
        <p:cxnSp>
          <p:nvCxnSpPr>
            <p:cNvPr id="17" name="Straight Connector 16"/>
            <p:cNvCxnSpPr/>
            <p:nvPr/>
          </p:nvCxnSpPr>
          <p:spPr bwMode="auto">
            <a:xfrm rot="5400000">
              <a:off x="1181100" y="1549400"/>
              <a:ext cx="558800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Straight Connector 17"/>
            <p:cNvCxnSpPr/>
            <p:nvPr/>
          </p:nvCxnSpPr>
          <p:spPr bwMode="auto">
            <a:xfrm>
              <a:off x="1461294" y="1829594"/>
              <a:ext cx="685006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E7CA24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590014428"/>
      </p:ext>
    </p:extLst>
  </p:cSld>
  <p:clrMapOvr>
    <a:masterClrMapping/>
  </p:clrMapOvr>
  <p:transition xmlns:p14="http://schemas.microsoft.com/office/powerpoint/2010/main" spd="slow">
    <p:wipe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Prior-Independent Auctions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276212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Another Critique to the Optimal Auction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33400" y="1295400"/>
            <a:ext cx="8153400" cy="50967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What if your distributions are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unknown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When there are many bidders and enough past data, it is reasonable to assume you know exactly the value distributions.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§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But if the market is “thin”, you might not be confident or not even know the value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Can you design an auction that does not use any knowledge about the distributions but performs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almost as well as </a:t>
            </a:r>
            <a:r>
              <a:rPr lang="en-US" dirty="0" smtClean="0">
                <a:latin typeface="Times New Roman"/>
                <a:cs typeface="Times New Roman"/>
              </a:rPr>
              <a:t>if you know </a:t>
            </a:r>
            <a:r>
              <a:rPr lang="en-US" b="1" i="1" dirty="0" smtClean="0">
                <a:solidFill>
                  <a:srgbClr val="FF6600"/>
                </a:solidFill>
                <a:latin typeface="Times New Roman"/>
                <a:cs typeface="Times New Roman"/>
              </a:rPr>
              <a:t>everything</a:t>
            </a:r>
            <a:r>
              <a:rPr lang="en-US" dirty="0" smtClean="0">
                <a:latin typeface="Times New Roman"/>
                <a:cs typeface="Times New Roman"/>
              </a:rPr>
              <a:t> about the distributions.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Active research agenda, called prior-independent auctions.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47499298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Bulow-Klemperer Theorem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3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14400"/>
            <a:ext cx="8001000" cy="525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2"/>
          <p:cNvGrpSpPr/>
          <p:nvPr/>
        </p:nvGrpSpPr>
        <p:grpSpPr>
          <a:xfrm>
            <a:off x="762000" y="1447800"/>
            <a:ext cx="7391400" cy="1574790"/>
            <a:chOff x="990600" y="1676400"/>
            <a:chExt cx="7391400" cy="1574790"/>
          </a:xfrm>
        </p:grpSpPr>
        <p:sp>
          <p:nvSpPr>
            <p:cNvPr id="7" name="TextBox 6"/>
            <p:cNvSpPr txBox="1"/>
            <p:nvPr/>
          </p:nvSpPr>
          <p:spPr>
            <a:xfrm>
              <a:off x="990600" y="1676400"/>
              <a:ext cx="7391400" cy="15747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  <a:cs typeface="Arial" pitchFamily="34" charset="0"/>
                </a:rPr>
                <a:t>[Bulow-Klemperer ’96] </a:t>
              </a:r>
              <a:r>
                <a:rPr lang="en-US" sz="2000" dirty="0" smtClean="0">
                  <a:solidFill>
                    <a:schemeClr val="bg1"/>
                  </a:solidFill>
                  <a:latin typeface="Chalkboard"/>
                  <a:cs typeface="Chalkboard"/>
                </a:rPr>
                <a:t>For any regular distribution F and integer n.</a:t>
              </a:r>
            </a:p>
            <a:p>
              <a:pPr marL="0" lvl="1" algn="ctr">
                <a:lnSpc>
                  <a:spcPct val="120000"/>
                </a:lnSpc>
                <a:spcBef>
                  <a:spcPts val="300"/>
                </a:spcBef>
              </a:pPr>
              <a:endParaRPr lang="en-US" sz="2000" b="1" dirty="0" smtClean="0">
                <a:solidFill>
                  <a:srgbClr val="FF6600"/>
                </a:solidFill>
                <a:latin typeface="Comic Sans MS" pitchFamily="66" charset="0"/>
              </a:endParaRPr>
            </a:p>
            <a:p>
              <a:pPr marL="0" lvl="1">
                <a:lnSpc>
                  <a:spcPct val="120000"/>
                </a:lnSpc>
                <a:spcBef>
                  <a:spcPts val="300"/>
                </a:spcBef>
              </a:pPr>
              <a:endParaRPr lang="en-US" sz="2000" dirty="0" smtClean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  <p:pic>
          <p:nvPicPr>
            <p:cNvPr id="2" name="Picture 1" descr="latex-image-1.pdf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66800" y="2362200"/>
              <a:ext cx="7099300" cy="83820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457200" y="40386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Remark: </a:t>
            </a:r>
          </a:p>
          <a:p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err="1" smtClean="0">
                <a:latin typeface="Times New Roman"/>
                <a:cs typeface="Times New Roman"/>
              </a:rPr>
              <a:t>Vickrey’s</a:t>
            </a:r>
            <a:r>
              <a:rPr lang="en-US" dirty="0" smtClean="0">
                <a:latin typeface="Times New Roman"/>
                <a:cs typeface="Times New Roman"/>
              </a:rPr>
              <a:t> auction is prior-independent!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This means with the same number of bidders, </a:t>
            </a: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achieves at least n-1/n fraction of the optimal revenue. (exercise)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742950" lvl="1" indent="-285750"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More competition is better than finding the right auction format.</a:t>
            </a: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38119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mv="urn:schemas-microsoft-com:mac:vml"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/>
              <a:t>Proof of Bulow-Klemperer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915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Consider another auction </a:t>
            </a:r>
            <a:r>
              <a:rPr lang="en-US" b="1" i="1" dirty="0" smtClean="0">
                <a:latin typeface="Times New Roman"/>
                <a:cs typeface="Times New Roman"/>
              </a:rPr>
              <a:t>M</a:t>
            </a:r>
            <a:r>
              <a:rPr lang="en-US" dirty="0" smtClean="0">
                <a:latin typeface="Times New Roman"/>
                <a:cs typeface="Times New Roman"/>
              </a:rPr>
              <a:t> with </a:t>
            </a:r>
            <a:r>
              <a:rPr lang="en-US" b="1" i="1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Times New Roman"/>
                <a:cs typeface="Times New Roman"/>
              </a:rPr>
              <a:t> bidders: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Run Myerson on the first n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If the item is unallocated, give it to the last bidder for free.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This is a </a:t>
            </a:r>
            <a:r>
              <a:rPr lang="en-US" b="1" i="1" dirty="0" smtClean="0">
                <a:latin typeface="Times New Roman"/>
                <a:cs typeface="Times New Roman"/>
              </a:rPr>
              <a:t>DSIC</a:t>
            </a:r>
            <a:r>
              <a:rPr lang="en-US" dirty="0" smtClean="0">
                <a:latin typeface="Times New Roman"/>
                <a:cs typeface="Times New Roman"/>
              </a:rPr>
              <a:t> mechanism. It has the </a:t>
            </a:r>
            <a:r>
              <a:rPr lang="en-US" b="1" i="1" dirty="0" smtClean="0">
                <a:solidFill>
                  <a:srgbClr val="008000"/>
                </a:solidFill>
                <a:latin typeface="Times New Roman"/>
                <a:cs typeface="Times New Roman"/>
              </a:rPr>
              <a:t>same</a:t>
            </a:r>
            <a:r>
              <a:rPr lang="en-US" dirty="0" smtClean="0">
                <a:latin typeface="Times New Roman"/>
                <a:cs typeface="Times New Roman"/>
              </a:rPr>
              <a:t> revenue as </a:t>
            </a:r>
            <a:r>
              <a:rPr lang="en-US" dirty="0" err="1" smtClean="0">
                <a:latin typeface="Times New Roman"/>
                <a:cs typeface="Times New Roman"/>
              </a:rPr>
              <a:t>Myreson’s</a:t>
            </a:r>
            <a:r>
              <a:rPr lang="en-US" dirty="0" smtClean="0">
                <a:latin typeface="Times New Roman"/>
                <a:cs typeface="Times New Roman"/>
              </a:rPr>
              <a:t> auction with n bidders.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Notice that it’s allocation rule always gives out the item.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also always gives out the item, but always to the bidder who has the highest value (also with the highest virtual value).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r>
              <a:rPr lang="en-US" dirty="0" err="1" smtClean="0">
                <a:latin typeface="Times New Roman"/>
                <a:cs typeface="Times New Roman"/>
              </a:rPr>
              <a:t>Vickrey</a:t>
            </a:r>
            <a:r>
              <a:rPr lang="en-US" dirty="0" smtClean="0">
                <a:latin typeface="Times New Roman"/>
                <a:cs typeface="Times New Roman"/>
              </a:rPr>
              <a:t> Auction has the highest virtual welfare among all DSIC mechanisms that always give out the item!           </a:t>
            </a:r>
            <a:r>
              <a:rPr lang="en-US" dirty="0">
                <a:latin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cs typeface="Times New Roman"/>
              </a:rPr>
              <a:t>				</a:t>
            </a:r>
            <a:r>
              <a:rPr lang="en-US" dirty="0" smtClean="0">
                <a:latin typeface="ＭＳ ゴシック"/>
                <a:ea typeface="ＭＳ ゴシック"/>
                <a:cs typeface="ＭＳ ゴシック"/>
              </a:rPr>
              <a:t>☐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4207229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2"/>
          <p:cNvSpPr>
            <a:spLocks noGrp="1"/>
          </p:cNvSpPr>
          <p:nvPr>
            <p:ph type="title"/>
          </p:nvPr>
        </p:nvSpPr>
        <p:spPr>
          <a:xfrm>
            <a:off x="2743200" y="4191000"/>
            <a:ext cx="6019800" cy="136207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en-US" altLang="zh-CN" b="0" cap="none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halkduster"/>
                <a:cs typeface="Chalkduster"/>
              </a:rPr>
              <a:t>General Mechanism Design Problem (Multi-Dimensional)</a:t>
            </a:r>
            <a:endParaRPr lang="en-US" sz="2800" b="0" cap="none" dirty="0">
              <a:solidFill>
                <a:schemeClr val="tx2">
                  <a:lumMod val="60000"/>
                  <a:lumOff val="40000"/>
                </a:schemeClr>
              </a:solidFill>
              <a:latin typeface="Chalkduster"/>
              <a:cs typeface="Chalkduster"/>
            </a:endParaRPr>
          </a:p>
        </p:txBody>
      </p:sp>
    </p:spTree>
    <p:extLst>
      <p:ext uri="{BB962C8B-B14F-4D97-AF65-F5344CB8AC3E}">
        <p14:creationId xmlns:p14="http://schemas.microsoft.com/office/powerpoint/2010/main" val="3590513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hecker/>
      </p:transition>
    </mc:Choice>
    <mc:Fallback xmlns="" xmlns:mv="urn:schemas-microsoft-com:mac:vml">
      <p:transition spd="slow">
        <p:checker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990600" y="76200"/>
            <a:ext cx="7700639" cy="762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Multi-Dimensional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382000" cy="57369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So far, we have focused on single-dimensional environment.</a:t>
            </a:r>
          </a:p>
          <a:p>
            <a:pPr marL="800100" lvl="1" indent="-342900">
              <a:lnSpc>
                <a:spcPct val="120000"/>
              </a:lnSpc>
              <a:spcAft>
                <a:spcPts val="600"/>
              </a:spcAft>
              <a:buFont typeface="Arial"/>
              <a:buChar char="•"/>
            </a:pPr>
            <a:endParaRPr lang="en-US" dirty="0" smtClean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In many scenarios, bidders have different value for different items.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     - </a:t>
            </a:r>
            <a:r>
              <a:rPr lang="en-US" dirty="0" err="1" smtClean="0">
                <a:latin typeface="Times New Roman"/>
                <a:cs typeface="Times New Roman"/>
              </a:rPr>
              <a:t>Sotherby’s</a:t>
            </a:r>
            <a:r>
              <a:rPr lang="en-US" dirty="0" smtClean="0">
                <a:latin typeface="Times New Roman"/>
                <a:cs typeface="Times New Roman"/>
              </a:rPr>
              <a:t> Auction: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US" dirty="0">
              <a:latin typeface="Times New Roman"/>
              <a:cs typeface="Times New Roman"/>
            </a:endParaRPr>
          </a:p>
          <a:p>
            <a:pPr marL="285750" indent="-28575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Multi-Dimensional Environment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 </a:t>
            </a:r>
            <a:r>
              <a:rPr lang="en-US" dirty="0" smtClean="0">
                <a:latin typeface="Times New Roman"/>
                <a:cs typeface="Times New Roman"/>
              </a:rPr>
              <a:t>strategic participants/agents,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a set of possible outcomes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dirty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agent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has a private value </a:t>
            </a:r>
            <a:r>
              <a:rPr lang="en-US" b="1" i="1" dirty="0">
                <a:latin typeface="Times New Roman"/>
                <a:cs typeface="Times New Roman"/>
              </a:rPr>
              <a:t>v</a:t>
            </a:r>
            <a:r>
              <a:rPr lang="en-US" b="1" i="1" baseline="-25000" dirty="0">
                <a:latin typeface="Times New Roman"/>
                <a:cs typeface="Times New Roman"/>
              </a:rPr>
              <a:t>i</a:t>
            </a:r>
            <a:r>
              <a:rPr lang="en-US" b="1" i="1" dirty="0">
                <a:latin typeface="Times New Roman"/>
                <a:cs typeface="Times New Roman"/>
              </a:rPr>
              <a:t>(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b="1" i="1" dirty="0">
                <a:latin typeface="Times New Roman"/>
                <a:cs typeface="Times New Roman"/>
              </a:rPr>
              <a:t>) </a:t>
            </a:r>
            <a:r>
              <a:rPr lang="en-US" dirty="0">
                <a:latin typeface="Times New Roman"/>
                <a:cs typeface="Times New Roman"/>
              </a:rPr>
              <a:t>for each </a:t>
            </a:r>
            <a:r>
              <a:rPr lang="en-US" b="1" i="1" dirty="0" err="1">
                <a:latin typeface="Times New Roman"/>
                <a:cs typeface="Times New Roman"/>
              </a:rPr>
              <a:t>ω</a:t>
            </a:r>
            <a:r>
              <a:rPr lang="en-US" dirty="0">
                <a:latin typeface="Times New Roman"/>
                <a:cs typeface="Times New Roman"/>
              </a:rPr>
              <a:t> in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b="1" dirty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(abstract and could be large).</a:t>
            </a:r>
            <a:endParaRPr lang="en-US" b="1" i="1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endParaRPr lang="en-US" dirty="0" smtClean="0">
              <a:latin typeface="Times New Roman"/>
              <a:cs typeface="Times New Roman"/>
            </a:endParaRPr>
          </a:p>
        </p:txBody>
      </p:sp>
      <p:pic>
        <p:nvPicPr>
          <p:cNvPr id="3" name="Picture 2" descr="impression-sunrise-claude-monet-197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2971800"/>
            <a:ext cx="1447800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4917" y="2971799"/>
            <a:ext cx="1397283" cy="99060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2971800"/>
            <a:ext cx="1420952" cy="990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9526231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5"/>
          <p:cNvSpPr>
            <a:spLocks noGrp="1"/>
          </p:cNvSpPr>
          <p:nvPr>
            <p:ph type="title"/>
          </p:nvPr>
        </p:nvSpPr>
        <p:spPr>
          <a:xfrm>
            <a:off x="457200" y="76200"/>
            <a:ext cx="7700639" cy="762000"/>
          </a:xfrm>
        </p:spPr>
        <p:txBody>
          <a:bodyPr/>
          <a:lstStyle/>
          <a:p>
            <a:r>
              <a:rPr lang="en-US" dirty="0" smtClean="0"/>
              <a:t>Examples of Multi-Dimensional Environment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4800" y="762000"/>
            <a:ext cx="8153400" cy="5838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 smtClean="0">
                <a:latin typeface="Times New Roman"/>
                <a:cs typeface="Times New Roman"/>
              </a:rPr>
              <a:t> </a:t>
            </a:r>
            <a:endParaRPr lang="en-US" dirty="0">
              <a:latin typeface="Times New Roman"/>
              <a:cs typeface="Times New Roman"/>
            </a:endParaRP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 smtClean="0">
                <a:latin typeface="Times New Roman"/>
                <a:cs typeface="Times New Roman"/>
              </a:rPr>
              <a:t>Single-item Auction in the single-dimensional setting:</a:t>
            </a:r>
            <a:endParaRPr lang="en-US" dirty="0">
              <a:latin typeface="Times New Roman"/>
              <a:cs typeface="Times New Roman"/>
            </a:endParaRP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Times New Roman"/>
                <a:cs typeface="Times New Roman"/>
              </a:rPr>
              <a:t> outcomes in </a:t>
            </a:r>
            <a:r>
              <a:rPr lang="en-US" b="1" dirty="0" err="1" smtClean="0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>
                <a:latin typeface="Times New Roman"/>
                <a:cs typeface="Times New Roman"/>
              </a:rPr>
              <a:t>Bidder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>
                <a:latin typeface="Times New Roman"/>
                <a:cs typeface="Times New Roman"/>
              </a:rPr>
              <a:t> only has positive value for the outcome in which he wins, and has </a:t>
            </a:r>
            <a:r>
              <a:rPr lang="en-US" dirty="0" smtClean="0">
                <a:latin typeface="Times New Roman"/>
                <a:cs typeface="Times New Roman"/>
              </a:rPr>
              <a:t>value </a:t>
            </a:r>
            <a:r>
              <a:rPr lang="en-US" b="1" i="1" dirty="0">
                <a:latin typeface="Times New Roman"/>
                <a:cs typeface="Times New Roman"/>
              </a:rPr>
              <a:t>0</a:t>
            </a:r>
            <a:r>
              <a:rPr lang="en-US" dirty="0">
                <a:latin typeface="Times New Roman"/>
                <a:cs typeface="Times New Roman"/>
              </a:rPr>
              <a:t> for the rest </a:t>
            </a:r>
            <a:r>
              <a:rPr lang="en-US" b="1" i="1" dirty="0">
                <a:latin typeface="Times New Roman"/>
                <a:cs typeface="Times New Roman"/>
              </a:rPr>
              <a:t>n</a:t>
            </a:r>
            <a:r>
              <a:rPr lang="en-US" dirty="0">
                <a:latin typeface="Times New Roman"/>
                <a:cs typeface="Times New Roman"/>
              </a:rPr>
              <a:t> outcomes</a:t>
            </a:r>
            <a:endParaRPr lang="en-US" dirty="0" smtClean="0">
              <a:latin typeface="Times New Roman"/>
              <a:cs typeface="Times New Roman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US" dirty="0">
                <a:latin typeface="Times New Roman"/>
                <a:cs typeface="Times New Roman"/>
              </a:rPr>
              <a:t>	</a:t>
            </a:r>
          </a:p>
          <a:p>
            <a:pPr marL="342900" indent="-342900">
              <a:lnSpc>
                <a:spcPct val="120000"/>
              </a:lnSpc>
              <a:spcAft>
                <a:spcPts val="600"/>
              </a:spcAft>
              <a:buFont typeface="Wingdings" charset="2"/>
              <a:buChar char="q"/>
            </a:pPr>
            <a:r>
              <a:rPr lang="en-US" dirty="0">
                <a:latin typeface="Times New Roman"/>
                <a:cs typeface="Times New Roman"/>
              </a:rPr>
              <a:t>Single-item Auction in the </a:t>
            </a:r>
            <a:r>
              <a:rPr lang="en-US" dirty="0" smtClean="0">
                <a:latin typeface="Times New Roman"/>
                <a:cs typeface="Times New Roman"/>
              </a:rPr>
              <a:t>multi-</a:t>
            </a:r>
            <a:r>
              <a:rPr lang="en-US" dirty="0">
                <a:latin typeface="Times New Roman"/>
                <a:cs typeface="Times New Roman"/>
              </a:rPr>
              <a:t>dimensional setting: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Imagine you are not selling an item, but auctioning a startup who has a lot of valuable patents.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b="1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companies are competing for it.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Still </a:t>
            </a:r>
            <a:r>
              <a:rPr lang="en-US" b="1" i="1" dirty="0" smtClean="0">
                <a:latin typeface="Times New Roman"/>
                <a:cs typeface="Times New Roman"/>
              </a:rPr>
              <a:t>n+1</a:t>
            </a:r>
            <a:r>
              <a:rPr lang="en-US" dirty="0" smtClean="0">
                <a:latin typeface="Times New Roman"/>
                <a:cs typeface="Times New Roman"/>
              </a:rPr>
              <a:t> outcomes in </a:t>
            </a:r>
            <a:r>
              <a:rPr lang="en-US" b="1" dirty="0" err="1">
                <a:latin typeface="Times New Roman"/>
                <a:cs typeface="Times New Roman"/>
              </a:rPr>
              <a:t>Ω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But company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b="1" i="1" dirty="0" smtClean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doesn’t win, it might prefer the winner to be someone in a different market other than a direct competitor.</a:t>
            </a:r>
          </a:p>
          <a:p>
            <a:pPr marL="742950" lvl="1" indent="-285750">
              <a:lnSpc>
                <a:spcPct val="120000"/>
              </a:lnSpc>
              <a:spcAft>
                <a:spcPts val="600"/>
              </a:spcAft>
              <a:buFontTx/>
              <a:buChar char="-"/>
            </a:pPr>
            <a:r>
              <a:rPr lang="en-US" dirty="0" smtClean="0">
                <a:latin typeface="Times New Roman"/>
                <a:cs typeface="Times New Roman"/>
              </a:rPr>
              <a:t>So besides the outcome that </a:t>
            </a:r>
            <a:r>
              <a:rPr lang="en-US" b="1" i="1" dirty="0" err="1" smtClean="0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wins, </a:t>
            </a:r>
            <a:r>
              <a:rPr lang="en-US" b="1" i="1" dirty="0" err="1">
                <a:latin typeface="Times New Roman"/>
                <a:cs typeface="Times New Roman"/>
              </a:rPr>
              <a:t>i</a:t>
            </a:r>
            <a:r>
              <a:rPr lang="en-US" dirty="0" smtClean="0">
                <a:latin typeface="Times New Roman"/>
                <a:cs typeface="Times New Roman"/>
              </a:rPr>
              <a:t> has different values for the rest </a:t>
            </a:r>
            <a:r>
              <a:rPr lang="en-US" b="1" i="1" dirty="0" smtClean="0">
                <a:latin typeface="Times New Roman"/>
                <a:cs typeface="Times New Roman"/>
              </a:rPr>
              <a:t>n</a:t>
            </a:r>
            <a:r>
              <a:rPr lang="en-US" dirty="0" smtClean="0">
                <a:latin typeface="Times New Roman"/>
                <a:cs typeface="Times New Roman"/>
              </a:rPr>
              <a:t> outcomes.</a:t>
            </a:r>
          </a:p>
        </p:txBody>
      </p:sp>
    </p:spTree>
    <p:extLst>
      <p:ext uri="{BB962C8B-B14F-4D97-AF65-F5344CB8AC3E}">
        <p14:creationId xmlns:p14="http://schemas.microsoft.com/office/powerpoint/2010/main" val="291254205"/>
      </p:ext>
    </p:extLst>
  </p:cSld>
  <p:clrMapOvr>
    <a:masterClrMapping/>
  </p:clrMapOvr>
  <p:transition xmlns:p14="http://schemas.microsoft.com/office/powerpoint/2010/main" spd="slow">
    <p:fade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18355</TotalTime>
  <Words>996</Words>
  <Application>Microsoft Macintosh PowerPoint</Application>
  <PresentationFormat>On-screen Show (4:3)</PresentationFormat>
  <Paragraphs>138</Paragraphs>
  <Slides>15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COMP/MATH 553 Algorithmic Game Theory Lecture 7: Bulow-Klemperer &amp; VCG Mechanism</vt:lpstr>
      <vt:lpstr>PowerPoint Presentation</vt:lpstr>
      <vt:lpstr>Prior-Independent Auctions</vt:lpstr>
      <vt:lpstr>Another Critique to the Optimal Auction</vt:lpstr>
      <vt:lpstr>Bulow-Klemperer Theorem</vt:lpstr>
      <vt:lpstr>Proof of Bulow-Klemperer</vt:lpstr>
      <vt:lpstr>General Mechanism Design Problem (Multi-Dimensional)</vt:lpstr>
      <vt:lpstr>Multi-Dimensional Environment</vt:lpstr>
      <vt:lpstr>Examples of Multi-Dimensional Environment</vt:lpstr>
      <vt:lpstr>How do you optimize Social Welfare (Non-bayesian)?</vt:lpstr>
      <vt:lpstr>Vickrey-Clarke-Groves (VCG) Mechanism </vt:lpstr>
      <vt:lpstr>The VCG Mechanism</vt:lpstr>
      <vt:lpstr>Understand the payment rule</vt:lpstr>
      <vt:lpstr>The VCG Mechanism</vt:lpstr>
      <vt:lpstr>Discussion of the VCG mechanism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Yun Zhan</dc:creator>
  <cp:lastModifiedBy>Yang Cai</cp:lastModifiedBy>
  <cp:revision>1003</cp:revision>
  <dcterms:created xsi:type="dcterms:W3CDTF">2014-06-09T21:14:15Z</dcterms:created>
  <dcterms:modified xsi:type="dcterms:W3CDTF">2014-09-24T22:29:47Z</dcterms:modified>
</cp:coreProperties>
</file>