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49" r:id="rId3"/>
    <p:sldId id="581" r:id="rId4"/>
    <p:sldId id="582" r:id="rId5"/>
    <p:sldId id="560" r:id="rId6"/>
    <p:sldId id="583" r:id="rId7"/>
    <p:sldId id="585" r:id="rId8"/>
    <p:sldId id="584" r:id="rId9"/>
    <p:sldId id="586" r:id="rId10"/>
    <p:sldId id="587" r:id="rId11"/>
    <p:sldId id="588" r:id="rId12"/>
    <p:sldId id="589" r:id="rId13"/>
    <p:sldId id="590" r:id="rId14"/>
    <p:sldId id="591" r:id="rId15"/>
    <p:sldId id="59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A24"/>
    <a:srgbClr val="FF6600"/>
    <a:srgbClr val="FFCC66"/>
    <a:srgbClr val="00FFFF"/>
    <a:srgbClr val="66FFFF"/>
    <a:srgbClr val="CCFFFF"/>
    <a:srgbClr val="FFAE6B"/>
    <a:srgbClr val="FFFF99"/>
    <a:srgbClr val="2A6B1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9" autoAdjust="0"/>
    <p:restoredTop sz="90816" autoAdjust="0"/>
  </p:normalViewPr>
  <p:slideViewPr>
    <p:cSldViewPr>
      <p:cViewPr>
        <p:scale>
          <a:sx n="110" d="100"/>
          <a:sy n="110" d="100"/>
        </p:scale>
        <p:origin x="-3384" y="-7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39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4598-5B58-49B2-9E8D-D8BD7D27CF27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007F-645B-4508-972D-09B93A6F7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261CB-B478-48D1-A038-689B24DB15F4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7F74-8035-4756-8F95-506704FC2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70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1D23-BD60-3B41-9E2B-72878C4F4C76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59B1-C31B-434D-AF92-9E52CA7629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50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3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4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1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1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1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657725"/>
            <a:ext cx="5751512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2995613"/>
            <a:ext cx="57515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61892" y="3716846"/>
            <a:ext cx="1669862" cy="1904445"/>
            <a:chOff x="1199353" y="1735245"/>
            <a:chExt cx="1669862" cy="1904445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51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196550" cy="53340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001000" y="228600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094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1054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840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0"/>
            <a:ext cx="709085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9" y="1981200"/>
            <a:ext cx="909685" cy="5486400"/>
          </a:xfrm>
        </p:spPr>
        <p:txBody>
          <a:bodyPr vert="eaVert">
            <a:normAutofit/>
          </a:bodyPr>
          <a:lstStyle>
            <a:lvl1pPr algn="l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16240"/>
            <a:ext cx="7272750" cy="5860760"/>
          </a:xfrm>
        </p:spPr>
        <p:txBody>
          <a:bodyPr>
            <a:normAutofit/>
          </a:bodyPr>
          <a:lstStyle>
            <a:lvl1pPr marL="548640" indent="-54864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30179" y="199319"/>
            <a:ext cx="753207" cy="765355"/>
            <a:chOff x="1683798" y="1735245"/>
            <a:chExt cx="1185417" cy="12051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01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315200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1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0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571999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76399"/>
            <a:ext cx="4155850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34658"/>
            <a:ext cx="40417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679501" cy="1001844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707488" y="567643"/>
            <a:ext cx="753207" cy="765355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1"/>
            <a:ext cx="4040188" cy="39623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990600"/>
            <a:ext cx="4041775" cy="5264603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800600" cy="1143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3276600" cy="990600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3429000" cy="533400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1" y="234658"/>
            <a:ext cx="3809999" cy="67974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"/>
          </p:nvPr>
        </p:nvSpPr>
        <p:spPr>
          <a:xfrm>
            <a:off x="1162232" y="2286001"/>
            <a:ext cx="3333568" cy="4240017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990600"/>
            <a:ext cx="3809999" cy="5593599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67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18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13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343400" y="0"/>
            <a:ext cx="48006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19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288532"/>
            <a:ext cx="6374426" cy="574284"/>
          </a:xfrm>
        </p:spPr>
        <p:txBody>
          <a:bodyPr>
            <a:normAutofit/>
          </a:bodyPr>
          <a:lstStyle>
            <a:lvl1pPr algn="l">
              <a:defRPr sz="2800" b="1" cap="none" spc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260703" y="227466"/>
            <a:ext cx="682799" cy="694148"/>
            <a:chOff x="1683798" y="1735245"/>
            <a:chExt cx="1185417" cy="1205119"/>
          </a:xfrm>
        </p:grpSpPr>
        <p:sp>
          <p:nvSpPr>
            <p:cNvPr id="15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268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01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802" y="136790"/>
            <a:ext cx="2293398" cy="1162050"/>
          </a:xfrm>
        </p:spPr>
        <p:txBody>
          <a:bodyPr anchor="b">
            <a:noAutofit/>
          </a:bodyPr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3050"/>
            <a:ext cx="4800600" cy="5853113"/>
          </a:xfrm>
        </p:spPr>
        <p:txBody>
          <a:bodyPr>
            <a:normAutofit/>
          </a:bodyPr>
          <a:lstStyle>
            <a:lvl1pP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124200" cy="40687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318984" y="495492"/>
            <a:ext cx="753207" cy="765355"/>
            <a:chOff x="1683798" y="1735245"/>
            <a:chExt cx="1185417" cy="1205119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63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96419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0859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10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1143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7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4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3505200" y="4038600"/>
            <a:ext cx="1335890" cy="1523556"/>
            <a:chOff x="1199353" y="1735245"/>
            <a:chExt cx="1669862" cy="1904445"/>
          </a:xfrm>
        </p:grpSpPr>
        <p:sp>
          <p:nvSpPr>
            <p:cNvPr id="20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01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944555" y="3492037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029200" y="4072316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7" name="Group 36"/>
          <p:cNvGrpSpPr>
            <a:grpSpLocks/>
          </p:cNvGrpSpPr>
          <p:nvPr userDrawn="1"/>
        </p:nvGrpSpPr>
        <p:grpSpPr>
          <a:xfrm rot="5400000">
            <a:off x="5445588" y="3165012"/>
            <a:ext cx="6863424" cy="533400"/>
            <a:chOff x="0" y="6675120"/>
            <a:chExt cx="9144000" cy="182880"/>
          </a:xfrm>
          <a:solidFill>
            <a:schemeClr val="bg1">
              <a:lumMod val="65000"/>
            </a:schemeClr>
          </a:solidFill>
        </p:grpSpPr>
        <p:sp>
          <p:nvSpPr>
            <p:cNvPr id="38" name="Rectangle 37"/>
            <p:cNvSpPr/>
            <p:nvPr userDrawn="1"/>
          </p:nvSpPr>
          <p:spPr>
            <a:xfrm>
              <a:off x="0" y="6675120"/>
              <a:ext cx="192024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[1] Broader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View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1981200" y="6675120"/>
              <a:ext cx="256032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[2]  Multi-Dimensional Auction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4617720" y="6675120"/>
              <a:ext cx="2267712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[3] Price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 Case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6949440" y="6675120"/>
              <a:ext cx="219456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[4] Others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1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E6FA-6889-42C0-9BF6-AB2CFA070F97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87" r:id="rId3"/>
    <p:sldLayoutId id="2147483661" r:id="rId4"/>
    <p:sldLayoutId id="2147483663" r:id="rId5"/>
    <p:sldLayoutId id="2147483684" r:id="rId6"/>
    <p:sldLayoutId id="2147483681" r:id="rId7"/>
    <p:sldLayoutId id="2147483679" r:id="rId8"/>
    <p:sldLayoutId id="2147483669" r:id="rId9"/>
    <p:sldLayoutId id="2147483682" r:id="rId10"/>
    <p:sldLayoutId id="2147483672" r:id="rId11"/>
    <p:sldLayoutId id="2147483671" r:id="rId12"/>
    <p:sldLayoutId id="2147483660" r:id="rId13"/>
    <p:sldLayoutId id="2147483670" r:id="rId14"/>
    <p:sldLayoutId id="2147483668" r:id="rId15"/>
    <p:sldLayoutId id="2147483680" r:id="rId16"/>
    <p:sldLayoutId id="2147483674" r:id="rId17"/>
    <p:sldLayoutId id="2147483675" r:id="rId18"/>
    <p:sldLayoutId id="2147483651" r:id="rId19"/>
    <p:sldLayoutId id="2147483650" r:id="rId20"/>
    <p:sldLayoutId id="2147483676" r:id="rId21"/>
    <p:sldLayoutId id="2147483664" r:id="rId22"/>
    <p:sldLayoutId id="2147483652" r:id="rId23"/>
    <p:sldLayoutId id="2147483654" r:id="rId24"/>
    <p:sldLayoutId id="2147483653" r:id="rId25"/>
    <p:sldLayoutId id="2147483688" r:id="rId26"/>
    <p:sldLayoutId id="2147483677" r:id="rId27"/>
    <p:sldLayoutId id="2147483685" r:id="rId28"/>
    <p:sldLayoutId id="2147483686" r:id="rId29"/>
    <p:sldLayoutId id="2147483678" r:id="rId30"/>
    <p:sldLayoutId id="2147483662" r:id="rId31"/>
    <p:sldLayoutId id="2147483655" r:id="rId32"/>
    <p:sldLayoutId id="2147483656" r:id="rId33"/>
    <p:sldLayoutId id="2147483657" r:id="rId34"/>
    <p:sldLayoutId id="2147483673" r:id="rId3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209800"/>
            <a:ext cx="6248400" cy="14097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COMP/MATH 553 Algorithmic Game Theory</a:t>
            </a:r>
            <a:b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7: Bulow-Klemperer &amp; VCG Mechanism</a:t>
            </a:r>
            <a:endParaRPr lang="en-US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矩形 12"/>
            <p:cNvSpPr/>
            <p:nvPr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矩形 9"/>
            <p:cNvSpPr/>
            <p:nvPr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矩形 10"/>
            <p:cNvSpPr/>
            <p:nvPr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1"/>
            <p:cNvSpPr/>
            <p:nvPr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4"/>
            <p:cNvSpPr/>
            <p:nvPr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219200" y="5638800"/>
            <a:ext cx="1460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Yang</a:t>
            </a: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 </a:t>
            </a:r>
            <a:r>
              <a:rPr lang="en-US" altLang="zh-C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Cai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191000"/>
            <a:ext cx="171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Sep 24,</a:t>
            </a:r>
            <a:r>
              <a:rPr lang="zh-CN" altLang="en-US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2014</a:t>
            </a:r>
            <a:endParaRPr lang="en-US" sz="2400" dirty="0">
              <a:solidFill>
                <a:schemeClr val="bg1"/>
              </a:solidFill>
              <a:latin typeface="Apple Symbols"/>
              <a:cs typeface="Apple Symbols"/>
            </a:endParaRPr>
          </a:p>
        </p:txBody>
      </p:sp>
    </p:spTree>
    <p:extLst>
      <p:ext uri="{BB962C8B-B14F-4D97-AF65-F5344CB8AC3E}">
        <p14:creationId xmlns:p14="http://schemas.microsoft.com/office/powerpoint/2010/main" val="425280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7700639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optimize Social Welfare (Non-</a:t>
            </a:r>
            <a:r>
              <a:rPr lang="en-US" dirty="0" err="1" smtClean="0"/>
              <a:t>bayesian</a:t>
            </a:r>
            <a:r>
              <a:rPr lang="en-US" dirty="0" smtClean="0"/>
              <a:t>)?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762000"/>
            <a:ext cx="8153400" cy="5838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What do I mean by optimize social welfare (algorithmically)?</a:t>
            </a:r>
            <a:endParaRPr lang="en-US" dirty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b="1" i="1" dirty="0" err="1" smtClean="0">
                <a:latin typeface="Times New Roman"/>
                <a:cs typeface="Times New Roman"/>
              </a:rPr>
              <a:t>ω</a:t>
            </a:r>
            <a:r>
              <a:rPr lang="en-US" b="1" i="1" dirty="0" smtClean="0">
                <a:latin typeface="Times New Roman"/>
                <a:cs typeface="Times New Roman"/>
              </a:rPr>
              <a:t>* </a:t>
            </a:r>
            <a:r>
              <a:rPr lang="en-US" b="1" dirty="0" smtClean="0">
                <a:latin typeface="Times New Roman"/>
                <a:cs typeface="Times New Roman"/>
              </a:rPr>
              <a:t>:=</a:t>
            </a:r>
            <a:r>
              <a:rPr lang="en-US" b="1" i="1" dirty="0" smtClean="0">
                <a:latin typeface="Times New Roman"/>
                <a:cs typeface="Times New Roman"/>
              </a:rPr>
              <a:t> </a:t>
            </a:r>
            <a:r>
              <a:rPr lang="en-US" b="1" i="1" dirty="0" err="1" smtClean="0">
                <a:latin typeface="Times New Roman"/>
                <a:cs typeface="Times New Roman"/>
              </a:rPr>
              <a:t>arg</a:t>
            </a:r>
            <a:r>
              <a:rPr lang="en-US" b="1" dirty="0" err="1" smtClean="0">
                <a:latin typeface="Times New Roman"/>
                <a:cs typeface="Times New Roman"/>
              </a:rPr>
              <a:t>max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ω</a:t>
            </a:r>
            <a:r>
              <a:rPr lang="en-US" b="1" i="1" dirty="0" smtClean="0">
                <a:latin typeface="Times New Roman"/>
                <a:cs typeface="Times New Roman"/>
              </a:rPr>
              <a:t> </a:t>
            </a:r>
            <a:r>
              <a:rPr lang="en-US" b="1" i="1" dirty="0" err="1" smtClean="0">
                <a:latin typeface="Times New Roman"/>
                <a:cs typeface="Times New Roman"/>
              </a:rPr>
              <a:t>Σ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latin typeface="Times New Roman"/>
                <a:cs typeface="Times New Roman"/>
              </a:rPr>
              <a:t> v</a:t>
            </a:r>
            <a:r>
              <a:rPr lang="en-US" b="1" i="1" baseline="-25000" dirty="0" smtClean="0"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latin typeface="Times New Roman"/>
                <a:cs typeface="Times New Roman"/>
              </a:rPr>
              <a:t>(</a:t>
            </a:r>
            <a:r>
              <a:rPr lang="en-US" b="1" i="1" dirty="0" err="1" smtClean="0">
                <a:latin typeface="Times New Roman"/>
                <a:cs typeface="Times New Roman"/>
              </a:rPr>
              <a:t>ω</a:t>
            </a:r>
            <a:r>
              <a:rPr lang="en-US" b="1" i="1" dirty="0" smtClean="0">
                <a:latin typeface="Times New Roman"/>
                <a:cs typeface="Times New Roman"/>
              </a:rPr>
              <a:t>)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endParaRPr lang="en-US" b="1" i="1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How do you design a DSIC mechanism that optimizes social welfare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Take </a:t>
            </a:r>
            <a:r>
              <a:rPr lang="en-US" dirty="0" smtClean="0">
                <a:latin typeface="Times New Roman"/>
                <a:cs typeface="Times New Roman"/>
              </a:rPr>
              <a:t>the same two-step approach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Sealed-bid auction. Bidder </a:t>
            </a:r>
            <a:r>
              <a:rPr lang="en-US" b="1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submits </a:t>
            </a:r>
            <a:r>
              <a:rPr lang="en-US" b="1" i="1" dirty="0" smtClean="0">
                <a:latin typeface="Times New Roman"/>
                <a:cs typeface="Times New Roman"/>
              </a:rPr>
              <a:t>b</a:t>
            </a:r>
            <a:r>
              <a:rPr lang="en-US" b="1" i="1" baseline="-25000" dirty="0" smtClean="0">
                <a:latin typeface="Times New Roman"/>
                <a:cs typeface="Times New Roman"/>
              </a:rPr>
              <a:t>i </a:t>
            </a:r>
            <a:r>
              <a:rPr lang="en-US" dirty="0" smtClean="0">
                <a:latin typeface="Times New Roman"/>
                <a:cs typeface="Times New Roman"/>
              </a:rPr>
              <a:t>which is indexed by </a:t>
            </a:r>
            <a:r>
              <a:rPr lang="en-US" dirty="0" err="1" smtClean="0">
                <a:latin typeface="Times New Roman"/>
                <a:cs typeface="Times New Roman"/>
              </a:rPr>
              <a:t>Ω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b="1" i="1" dirty="0" smtClean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Allocation rule is </a:t>
            </a:r>
            <a:r>
              <a:rPr lang="en-US" dirty="0" smtClean="0">
                <a:latin typeface="Times New Roman"/>
                <a:cs typeface="Times New Roman"/>
              </a:rPr>
              <a:t>clear</a:t>
            </a:r>
            <a:r>
              <a:rPr lang="en-US" dirty="0">
                <a:latin typeface="Times New Roman"/>
                <a:cs typeface="Times New Roman"/>
              </a:rPr>
              <a:t>:</a:t>
            </a:r>
            <a:r>
              <a:rPr lang="en-US" dirty="0" smtClean="0">
                <a:latin typeface="Times New Roman"/>
                <a:cs typeface="Times New Roman"/>
              </a:rPr>
              <a:t> assume </a:t>
            </a:r>
            <a:r>
              <a:rPr lang="en-US" b="1" i="1" dirty="0" err="1" smtClean="0">
                <a:latin typeface="Times New Roman"/>
                <a:cs typeface="Times New Roman"/>
              </a:rPr>
              <a:t>b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err="1" smtClean="0">
                <a:latin typeface="Times New Roman"/>
                <a:cs typeface="Times New Roman"/>
              </a:rPr>
              <a:t>’s</a:t>
            </a:r>
            <a:r>
              <a:rPr lang="en-US" dirty="0" smtClean="0">
                <a:latin typeface="Times New Roman"/>
                <a:cs typeface="Times New Roman"/>
              </a:rPr>
              <a:t> are </a:t>
            </a:r>
            <a:r>
              <a:rPr lang="en-US" smtClean="0">
                <a:latin typeface="Times New Roman"/>
                <a:cs typeface="Times New Roman"/>
              </a:rPr>
              <a:t>the true values </a:t>
            </a:r>
            <a:r>
              <a:rPr lang="en-US" dirty="0" smtClean="0">
                <a:latin typeface="Times New Roman"/>
                <a:cs typeface="Times New Roman"/>
              </a:rPr>
              <a:t>and choose the outcome that maximizes social welfare.</a:t>
            </a:r>
            <a:endParaRPr lang="en-US" dirty="0" smtClean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In single-dimensional settings, once the allocation rule is decided, Myerson’s lemma tells us the unique payment rule.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In multi-dimensional settings, Myerson’s lemma doesn’t apply ... How can you define monotone allocation rule when bids are multi-dimensional?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Similarly, how can we define the payment rule even if we know the allocation rule.</a:t>
            </a:r>
          </a:p>
        </p:txBody>
      </p:sp>
    </p:spTree>
    <p:extLst>
      <p:ext uri="{BB962C8B-B14F-4D97-AF65-F5344CB8AC3E}">
        <p14:creationId xmlns:p14="http://schemas.microsoft.com/office/powerpoint/2010/main" val="216494093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6019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Vickrey</a:t>
            </a: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-Clarke-Groves (VCG) Mechanism 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37106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The VCG Mechanism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763000" cy="1043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752600"/>
            <a:ext cx="7696200" cy="3385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[The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Vickrey</a:t>
            </a:r>
            <a:r>
              <a:rPr lang="en-US" altLang="zh-CN" sz="2400" b="1" dirty="0">
                <a:solidFill>
                  <a:schemeClr val="bg1"/>
                </a:solidFill>
                <a:latin typeface="Comic Sans MS"/>
                <a:cs typeface="Comic Sans MS"/>
              </a:rPr>
              <a:t>-Clarke-</a:t>
            </a:r>
            <a:r>
              <a:rPr lang="en-US" altLang="zh-CN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Groves </a:t>
            </a:r>
            <a:r>
              <a:rPr lang="en-US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VCG</a:t>
            </a:r>
            <a:r>
              <a:rPr lang="en-US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) Mechanism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]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In every general mechanism design environment, there is a </a:t>
            </a:r>
            <a:r>
              <a:rPr lang="en-US" sz="2000" dirty="0" smtClean="0">
                <a:solidFill>
                  <a:srgbClr val="FFFF00"/>
                </a:solidFill>
                <a:latin typeface="Chalkboard"/>
                <a:cs typeface="Chalkboard"/>
              </a:rPr>
              <a:t>DSIC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 mechanism that maximizes the social welfare. In particular the allocation rule is</a:t>
            </a:r>
          </a:p>
          <a:p>
            <a:pPr marL="0" lvl="1"/>
            <a:r>
              <a:rPr lang="en-US" sz="2000" b="1" i="1" dirty="0">
                <a:solidFill>
                  <a:schemeClr val="bg1"/>
                </a:solidFill>
                <a:latin typeface="Chalkboard"/>
                <a:cs typeface="Chalkboard"/>
              </a:rPr>
              <a:t>	</a:t>
            </a:r>
            <a:r>
              <a:rPr lang="en-US" sz="2000" b="1" i="1" smtClean="0">
                <a:solidFill>
                  <a:schemeClr val="bg1"/>
                </a:solidFill>
                <a:latin typeface="Chalkboard"/>
                <a:cs typeface="Chalkboard"/>
              </a:rPr>
              <a:t>	</a:t>
            </a:r>
            <a:r>
              <a:rPr lang="en-US" sz="2000" b="1" i="1" smtClean="0">
                <a:solidFill>
                  <a:srgbClr val="FFFF00"/>
                </a:solidFill>
                <a:latin typeface="Chalkboard"/>
                <a:cs typeface="Chalkboard"/>
              </a:rPr>
              <a:t>x(</a:t>
            </a:r>
            <a:r>
              <a:rPr lang="en-US" sz="2000" b="1" i="1" dirty="0" smtClean="0">
                <a:solidFill>
                  <a:srgbClr val="FFFF00"/>
                </a:solidFill>
                <a:latin typeface="Chalkboard"/>
                <a:cs typeface="Chalkboard"/>
              </a:rPr>
              <a:t>b) =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arg</a:t>
            </a:r>
            <a:r>
              <a:rPr lang="en-US" b="1" dirty="0" err="1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    (1)</a:t>
            </a:r>
            <a:r>
              <a:rPr lang="en-US" b="1" i="1" dirty="0">
                <a:solidFill>
                  <a:schemeClr val="bg1"/>
                </a:solidFill>
                <a:latin typeface="Comic Sans MS"/>
                <a:cs typeface="Comic Sans MS"/>
              </a:rPr>
              <a:t>;</a:t>
            </a:r>
            <a:endParaRPr lang="en-US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endParaRPr lang="en-US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r>
              <a:rPr lang="en-US" dirty="0">
                <a:solidFill>
                  <a:schemeClr val="bg1"/>
                </a:solidFill>
                <a:latin typeface="Comic Sans MS"/>
                <a:cs typeface="Comic Sans MS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Comic Sans MS"/>
                <a:cs typeface="Comic Sans MS"/>
              </a:rPr>
              <a:t>nd the payment rule is</a:t>
            </a:r>
          </a:p>
          <a:p>
            <a:pPr marL="0" lvl="1"/>
            <a:r>
              <a:rPr lang="en-US" b="1" i="1" dirty="0">
                <a:solidFill>
                  <a:schemeClr val="bg1"/>
                </a:solidFill>
                <a:latin typeface="Comic Sans MS"/>
                <a:cs typeface="Comic Sans MS"/>
              </a:rPr>
              <a:t>	</a:t>
            </a:r>
            <a:r>
              <a:rPr lang="en-US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	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lang="en-US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(b) = </a:t>
            </a:r>
            <a:r>
              <a:rPr lang="en-US" b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j≠i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 –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≠i</a:t>
            </a:r>
            <a:r>
              <a:rPr lang="en-US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*)   (2)</a:t>
            </a:r>
            <a:r>
              <a:rPr lang="en-US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,</a:t>
            </a:r>
          </a:p>
          <a:p>
            <a:pPr marL="0" lvl="1"/>
            <a:endParaRPr lang="en-US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r>
              <a:rPr lang="en-US" dirty="0" smtClean="0">
                <a:solidFill>
                  <a:schemeClr val="bg1"/>
                </a:solidFill>
                <a:latin typeface="Comic Sans MS"/>
                <a:cs typeface="Comic Sans MS"/>
              </a:rPr>
              <a:t>where</a:t>
            </a:r>
            <a:r>
              <a:rPr lang="en-US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* =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arg</a:t>
            </a:r>
            <a:r>
              <a:rPr lang="en-US" b="1" dirty="0" err="1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 b</a:t>
            </a:r>
            <a:r>
              <a:rPr lang="en-US" b="1" i="1" baseline="-25000" dirty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 </a:t>
            </a:r>
            <a:r>
              <a:rPr lang="en-US" dirty="0" smtClean="0">
                <a:solidFill>
                  <a:schemeClr val="bg1"/>
                </a:solidFill>
                <a:latin typeface="Comic Sans MS"/>
                <a:cs typeface="Comic Sans MS"/>
              </a:rPr>
              <a:t>is the outcome chosen in (1)</a:t>
            </a:r>
            <a:r>
              <a:rPr lang="en-US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.</a:t>
            </a:r>
            <a:endParaRPr lang="en-US" b="1" i="1" dirty="0">
              <a:solidFill>
                <a:schemeClr val="bg1"/>
              </a:solidFill>
              <a:latin typeface="Comic Sans MS"/>
              <a:cs typeface="Comic Sans MS"/>
            </a:endParaRPr>
          </a:p>
          <a:p>
            <a:endParaRPr lang="en-US" sz="20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72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the payment rule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066800"/>
            <a:ext cx="8153400" cy="5096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What does the payment rule mean? </a:t>
            </a:r>
            <a:endParaRPr lang="en-US" dirty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b="1" i="1" dirty="0">
                <a:latin typeface="Times New Roman"/>
                <a:cs typeface="Times New Roman"/>
              </a:rPr>
              <a:t>p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(b) = </a:t>
            </a:r>
            <a:r>
              <a:rPr lang="en-US" b="1" i="1" dirty="0" err="1">
                <a:latin typeface="Times New Roman"/>
                <a:cs typeface="Times New Roman"/>
              </a:rPr>
              <a:t>max</a:t>
            </a:r>
            <a:r>
              <a:rPr lang="en-US" b="1" i="1" baseline="-25000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Σ</a:t>
            </a:r>
            <a:r>
              <a:rPr lang="en-US" b="1" i="1" baseline="-25000" dirty="0" err="1">
                <a:latin typeface="Times New Roman"/>
                <a:cs typeface="Times New Roman"/>
              </a:rPr>
              <a:t>j≠i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b</a:t>
            </a:r>
            <a:r>
              <a:rPr lang="en-US" b="1" i="1" baseline="-25000" dirty="0" err="1">
                <a:latin typeface="Times New Roman"/>
                <a:cs typeface="Times New Roman"/>
              </a:rPr>
              <a:t>j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) – </a:t>
            </a:r>
            <a:r>
              <a:rPr lang="en-US" b="1" i="1" dirty="0" err="1">
                <a:latin typeface="Times New Roman"/>
                <a:cs typeface="Times New Roman"/>
              </a:rPr>
              <a:t>Σ</a:t>
            </a:r>
            <a:r>
              <a:rPr lang="en-US" b="1" i="1" baseline="-25000" dirty="0" err="1">
                <a:latin typeface="Times New Roman"/>
                <a:cs typeface="Times New Roman"/>
              </a:rPr>
              <a:t>j≠i</a:t>
            </a:r>
            <a:r>
              <a:rPr lang="en-US" b="1" i="1" baseline="-25000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b</a:t>
            </a:r>
            <a:r>
              <a:rPr lang="en-US" b="1" i="1" baseline="-25000" dirty="0" err="1">
                <a:latin typeface="Times New Roman"/>
                <a:cs typeface="Times New Roman"/>
              </a:rPr>
              <a:t>j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*</a:t>
            </a:r>
            <a:r>
              <a:rPr lang="en-US" b="1" i="1" dirty="0" smtClean="0">
                <a:latin typeface="Times New Roman"/>
                <a:cs typeface="Times New Roman"/>
              </a:rPr>
              <a:t>)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b="1" i="1" dirty="0" err="1">
                <a:latin typeface="Times New Roman"/>
                <a:cs typeface="Times New Roman"/>
              </a:rPr>
              <a:t>max</a:t>
            </a:r>
            <a:r>
              <a:rPr lang="en-US" b="1" i="1" baseline="-25000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Σ</a:t>
            </a:r>
            <a:r>
              <a:rPr lang="en-US" b="1" i="1" baseline="-25000" dirty="0" err="1">
                <a:latin typeface="Times New Roman"/>
                <a:cs typeface="Times New Roman"/>
              </a:rPr>
              <a:t>j≠i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b</a:t>
            </a:r>
            <a:r>
              <a:rPr lang="en-US" b="1" i="1" baseline="-25000" dirty="0" err="1">
                <a:latin typeface="Times New Roman"/>
                <a:cs typeface="Times New Roman"/>
              </a:rPr>
              <a:t>j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 smtClean="0">
                <a:latin typeface="Times New Roman"/>
                <a:cs typeface="Times New Roman"/>
              </a:rPr>
              <a:t>ω</a:t>
            </a:r>
            <a:r>
              <a:rPr lang="en-US" b="1" i="1" dirty="0" smtClean="0">
                <a:latin typeface="Times New Roman"/>
                <a:cs typeface="Times New Roman"/>
              </a:rPr>
              <a:t>) </a:t>
            </a:r>
            <a:r>
              <a:rPr lang="en-US" dirty="0" smtClean="0">
                <a:latin typeface="Times New Roman"/>
                <a:cs typeface="Times New Roman"/>
              </a:rPr>
              <a:t>is the optimal social welfare when </a:t>
            </a:r>
            <a:r>
              <a:rPr lang="en-US" b="1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is not there.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 smtClean="0">
                <a:latin typeface="Times New Roman"/>
                <a:cs typeface="Times New Roman"/>
              </a:rPr>
              <a:t>* </a:t>
            </a:r>
            <a:r>
              <a:rPr lang="en-US" dirty="0" smtClean="0">
                <a:latin typeface="Times New Roman"/>
                <a:cs typeface="Times New Roman"/>
              </a:rPr>
              <a:t>is the optimal social welfare outcome, and </a:t>
            </a:r>
            <a:r>
              <a:rPr lang="en-US" b="1" i="1" dirty="0" err="1" smtClean="0">
                <a:latin typeface="Times New Roman"/>
                <a:cs typeface="Times New Roman"/>
              </a:rPr>
              <a:t>Σ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j</a:t>
            </a:r>
            <a:r>
              <a:rPr lang="en-US" b="1" i="1" baseline="-25000" dirty="0" err="1">
                <a:latin typeface="Times New Roman"/>
                <a:cs typeface="Times New Roman"/>
              </a:rPr>
              <a:t>≠i</a:t>
            </a:r>
            <a:r>
              <a:rPr lang="en-US" b="1" i="1" baseline="-25000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b</a:t>
            </a:r>
            <a:r>
              <a:rPr lang="en-US" b="1" i="1" baseline="-25000" dirty="0" err="1">
                <a:latin typeface="Times New Roman"/>
                <a:cs typeface="Times New Roman"/>
              </a:rPr>
              <a:t>j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 smtClean="0">
                <a:latin typeface="Times New Roman"/>
                <a:cs typeface="Times New Roman"/>
              </a:rPr>
              <a:t>*) </a:t>
            </a:r>
            <a:r>
              <a:rPr lang="en-US" dirty="0" smtClean="0">
                <a:latin typeface="Times New Roman"/>
                <a:cs typeface="Times New Roman"/>
              </a:rPr>
              <a:t>is the welfare from all agents except </a:t>
            </a:r>
            <a:r>
              <a:rPr lang="en-US" b="1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latin typeface="Times New Roman"/>
                <a:cs typeface="Times New Roman"/>
              </a:rPr>
              <a:t>So the difference </a:t>
            </a:r>
            <a:r>
              <a:rPr lang="en-US" b="1" i="1" dirty="0" err="1">
                <a:latin typeface="Times New Roman"/>
                <a:cs typeface="Times New Roman"/>
              </a:rPr>
              <a:t>max</a:t>
            </a:r>
            <a:r>
              <a:rPr lang="en-US" b="1" i="1" baseline="-25000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Σ</a:t>
            </a:r>
            <a:r>
              <a:rPr lang="en-US" b="1" i="1" baseline="-25000" dirty="0" err="1">
                <a:latin typeface="Times New Roman"/>
                <a:cs typeface="Times New Roman"/>
              </a:rPr>
              <a:t>j≠i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b</a:t>
            </a:r>
            <a:r>
              <a:rPr lang="en-US" b="1" i="1" baseline="-25000" dirty="0" err="1">
                <a:latin typeface="Times New Roman"/>
                <a:cs typeface="Times New Roman"/>
              </a:rPr>
              <a:t>j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) – </a:t>
            </a:r>
            <a:r>
              <a:rPr lang="en-US" b="1" i="1" dirty="0" err="1">
                <a:latin typeface="Times New Roman"/>
                <a:cs typeface="Times New Roman"/>
              </a:rPr>
              <a:t>Σ</a:t>
            </a:r>
            <a:r>
              <a:rPr lang="en-US" b="1" i="1" baseline="-25000" dirty="0" err="1">
                <a:latin typeface="Times New Roman"/>
                <a:cs typeface="Times New Roman"/>
              </a:rPr>
              <a:t>j≠i</a:t>
            </a:r>
            <a:r>
              <a:rPr lang="en-US" b="1" i="1" baseline="-25000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b</a:t>
            </a:r>
            <a:r>
              <a:rPr lang="en-US" b="1" i="1" baseline="-25000" dirty="0" err="1">
                <a:latin typeface="Times New Roman"/>
                <a:cs typeface="Times New Roman"/>
              </a:rPr>
              <a:t>j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*) </a:t>
            </a:r>
            <a:r>
              <a:rPr lang="en-US" dirty="0" smtClean="0">
                <a:latin typeface="Times New Roman"/>
                <a:cs typeface="Times New Roman"/>
              </a:rPr>
              <a:t>can be viewed as “the </a:t>
            </a:r>
            <a:r>
              <a:rPr lang="en-US" b="1" i="1" dirty="0">
                <a:solidFill>
                  <a:srgbClr val="FF6600"/>
                </a:solidFill>
                <a:latin typeface="Times New Roman"/>
                <a:cs typeface="Times New Roman"/>
              </a:rPr>
              <a:t>welfare loss</a:t>
            </a:r>
            <a:r>
              <a:rPr lang="en-US" dirty="0">
                <a:latin typeface="Times New Roman"/>
                <a:cs typeface="Times New Roman"/>
              </a:rPr>
              <a:t> inflicted on the other </a:t>
            </a:r>
            <a:r>
              <a:rPr lang="en-US" b="1" i="1" dirty="0">
                <a:latin typeface="Times New Roman"/>
                <a:cs typeface="Times New Roman"/>
              </a:rPr>
              <a:t>n−1</a:t>
            </a:r>
            <a:r>
              <a:rPr lang="en-US" dirty="0">
                <a:latin typeface="Times New Roman"/>
                <a:cs typeface="Times New Roman"/>
              </a:rPr>
              <a:t> agents by </a:t>
            </a:r>
            <a:r>
              <a:rPr lang="en-US" b="1" i="1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’s </a:t>
            </a:r>
            <a:r>
              <a:rPr lang="en-US" dirty="0" smtClean="0">
                <a:latin typeface="Times New Roman"/>
                <a:cs typeface="Times New Roman"/>
              </a:rPr>
              <a:t>presence”. Called “externality” in Economics.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latin typeface="Times New Roman"/>
                <a:cs typeface="Times New Roman"/>
              </a:rPr>
              <a:t>Example: single-item auction.</a:t>
            </a:r>
          </a:p>
          <a:p>
            <a:pPr marL="1200150" lvl="2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If </a:t>
            </a:r>
            <a:r>
              <a:rPr lang="en-US" b="1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is the winner, </a:t>
            </a:r>
            <a:r>
              <a:rPr lang="en-US" b="1" i="1" dirty="0" err="1">
                <a:latin typeface="Times New Roman"/>
                <a:cs typeface="Times New Roman"/>
              </a:rPr>
              <a:t>max</a:t>
            </a:r>
            <a:r>
              <a:rPr lang="en-US" b="1" i="1" baseline="-25000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Σ</a:t>
            </a:r>
            <a:r>
              <a:rPr lang="en-US" b="1" i="1" baseline="-25000" dirty="0" err="1">
                <a:latin typeface="Times New Roman"/>
                <a:cs typeface="Times New Roman"/>
              </a:rPr>
              <a:t>j≠i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b</a:t>
            </a:r>
            <a:r>
              <a:rPr lang="en-US" b="1" i="1" baseline="-25000" dirty="0" err="1">
                <a:latin typeface="Times New Roman"/>
                <a:cs typeface="Times New Roman"/>
              </a:rPr>
              <a:t>j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 smtClean="0">
                <a:latin typeface="Times New Roman"/>
                <a:cs typeface="Times New Roman"/>
              </a:rPr>
              <a:t>ω</a:t>
            </a:r>
            <a:r>
              <a:rPr lang="en-US" b="1" i="1" dirty="0" smtClean="0">
                <a:latin typeface="Times New Roman"/>
                <a:cs typeface="Times New Roman"/>
              </a:rPr>
              <a:t>) </a:t>
            </a:r>
            <a:r>
              <a:rPr lang="en-US" dirty="0" smtClean="0">
                <a:latin typeface="Times New Roman"/>
                <a:cs typeface="Times New Roman"/>
              </a:rPr>
              <a:t>is the second largest bid.</a:t>
            </a:r>
          </a:p>
          <a:p>
            <a:pPr marL="1200150" lvl="2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b="1" i="1" dirty="0" err="1">
                <a:latin typeface="Times New Roman"/>
                <a:cs typeface="Times New Roman"/>
              </a:rPr>
              <a:t>Σ</a:t>
            </a:r>
            <a:r>
              <a:rPr lang="en-US" b="1" i="1" baseline="-25000" dirty="0" err="1">
                <a:latin typeface="Times New Roman"/>
                <a:cs typeface="Times New Roman"/>
              </a:rPr>
              <a:t>j≠i</a:t>
            </a:r>
            <a:r>
              <a:rPr lang="en-US" b="1" i="1" baseline="-25000" dirty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b</a:t>
            </a:r>
            <a:r>
              <a:rPr lang="en-US" b="1" i="1" baseline="-25000" dirty="0" err="1">
                <a:latin typeface="Times New Roman"/>
                <a:cs typeface="Times New Roman"/>
              </a:rPr>
              <a:t>j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 smtClean="0">
                <a:latin typeface="Times New Roman"/>
                <a:cs typeface="Times New Roman"/>
              </a:rPr>
              <a:t>*) = 0.</a:t>
            </a:r>
          </a:p>
          <a:p>
            <a:pPr marL="1200150" lvl="2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So exactly second-price.</a:t>
            </a:r>
          </a:p>
        </p:txBody>
      </p:sp>
    </p:spTree>
    <p:extLst>
      <p:ext uri="{BB962C8B-B14F-4D97-AF65-F5344CB8AC3E}">
        <p14:creationId xmlns:p14="http://schemas.microsoft.com/office/powerpoint/2010/main" val="333318871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The VCG Mechanism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763000" cy="769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338857"/>
            <a:ext cx="7696200" cy="3385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[The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Vickrey</a:t>
            </a:r>
            <a:r>
              <a:rPr lang="en-US" altLang="zh-CN" sz="2400" b="1" dirty="0">
                <a:solidFill>
                  <a:schemeClr val="bg1"/>
                </a:solidFill>
                <a:latin typeface="Comic Sans MS"/>
                <a:cs typeface="Comic Sans MS"/>
              </a:rPr>
              <a:t>-Clarke-</a:t>
            </a:r>
            <a:r>
              <a:rPr lang="en-US" altLang="zh-CN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Groves </a:t>
            </a:r>
            <a:r>
              <a:rPr lang="en-US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VCG</a:t>
            </a:r>
            <a:r>
              <a:rPr lang="en-US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) Mechanism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]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In every general mechanism design environment, there is a </a:t>
            </a:r>
            <a:r>
              <a:rPr lang="en-US" sz="2000" dirty="0" smtClean="0">
                <a:solidFill>
                  <a:srgbClr val="FFFF00"/>
                </a:solidFill>
                <a:latin typeface="Chalkboard"/>
                <a:cs typeface="Chalkboard"/>
              </a:rPr>
              <a:t>DSIC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 mechanism that maximizes the social welfare. In particular the allocation rule is</a:t>
            </a:r>
          </a:p>
          <a:p>
            <a:pPr marL="0" lvl="1"/>
            <a:r>
              <a:rPr lang="en-US" sz="2000" b="1" i="1" dirty="0">
                <a:solidFill>
                  <a:schemeClr val="bg1"/>
                </a:solidFill>
                <a:latin typeface="Chalkboard"/>
                <a:cs typeface="Chalkboard"/>
              </a:rPr>
              <a:t>	</a:t>
            </a:r>
            <a:r>
              <a:rPr lang="en-US" sz="2000" b="1" i="1" dirty="0" smtClean="0">
                <a:solidFill>
                  <a:schemeClr val="bg1"/>
                </a:solidFill>
                <a:latin typeface="Chalkboard"/>
                <a:cs typeface="Chalkboard"/>
              </a:rPr>
              <a:t>	</a:t>
            </a:r>
            <a:r>
              <a:rPr lang="en-US" sz="2000" b="1" i="1" dirty="0" smtClean="0">
                <a:solidFill>
                  <a:srgbClr val="FFFF00"/>
                </a:solidFill>
                <a:latin typeface="Chalkboard"/>
                <a:cs typeface="Chalkboard"/>
              </a:rPr>
              <a:t>x(b) =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arg</a:t>
            </a:r>
            <a:r>
              <a:rPr lang="en-US" b="1" dirty="0" err="1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    (1)</a:t>
            </a:r>
            <a:r>
              <a:rPr lang="en-US" b="1" i="1" dirty="0">
                <a:solidFill>
                  <a:schemeClr val="bg1"/>
                </a:solidFill>
                <a:latin typeface="Comic Sans MS"/>
                <a:cs typeface="Comic Sans MS"/>
              </a:rPr>
              <a:t>;</a:t>
            </a:r>
            <a:endParaRPr lang="en-US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endParaRPr lang="en-US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r>
              <a:rPr lang="en-US" dirty="0">
                <a:solidFill>
                  <a:schemeClr val="bg1"/>
                </a:solidFill>
                <a:latin typeface="Comic Sans MS"/>
                <a:cs typeface="Comic Sans MS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Comic Sans MS"/>
                <a:cs typeface="Comic Sans MS"/>
              </a:rPr>
              <a:t>nd the payment rule is</a:t>
            </a:r>
          </a:p>
          <a:p>
            <a:pPr marL="0" lvl="1"/>
            <a:r>
              <a:rPr lang="en-US" b="1" i="1" dirty="0">
                <a:solidFill>
                  <a:schemeClr val="bg1"/>
                </a:solidFill>
                <a:latin typeface="Comic Sans MS"/>
                <a:cs typeface="Comic Sans MS"/>
              </a:rPr>
              <a:t>	</a:t>
            </a:r>
            <a:r>
              <a:rPr lang="en-US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	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lang="en-US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(b) = </a:t>
            </a:r>
            <a:r>
              <a:rPr lang="en-US" b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j≠i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 –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≠i</a:t>
            </a:r>
            <a:r>
              <a:rPr lang="en-US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*)   (2)</a:t>
            </a:r>
            <a:r>
              <a:rPr lang="en-US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,</a:t>
            </a:r>
          </a:p>
          <a:p>
            <a:pPr marL="0" lvl="1"/>
            <a:endParaRPr lang="en-US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r>
              <a:rPr lang="en-US" dirty="0" smtClean="0">
                <a:solidFill>
                  <a:schemeClr val="bg1"/>
                </a:solidFill>
                <a:latin typeface="Comic Sans MS"/>
                <a:cs typeface="Comic Sans MS"/>
              </a:rPr>
              <a:t>where</a:t>
            </a:r>
            <a:r>
              <a:rPr lang="en-US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* =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arg</a:t>
            </a:r>
            <a:r>
              <a:rPr lang="en-US" b="1" dirty="0" err="1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 b</a:t>
            </a:r>
            <a:r>
              <a:rPr lang="en-US" b="1" i="1" baseline="-25000" dirty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 </a:t>
            </a:r>
            <a:r>
              <a:rPr lang="en-US" dirty="0" smtClean="0">
                <a:solidFill>
                  <a:schemeClr val="bg1"/>
                </a:solidFill>
                <a:latin typeface="Comic Sans MS"/>
                <a:cs typeface="Comic Sans MS"/>
              </a:rPr>
              <a:t>is the outcome chosen in (1)</a:t>
            </a:r>
            <a:r>
              <a:rPr lang="en-US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.</a:t>
            </a:r>
            <a:endParaRPr lang="en-US" b="1" i="1" dirty="0">
              <a:solidFill>
                <a:schemeClr val="bg1"/>
              </a:solidFill>
              <a:latin typeface="Comic Sans MS"/>
              <a:cs typeface="Comic Sans MS"/>
            </a:endParaRPr>
          </a:p>
          <a:p>
            <a:endParaRPr lang="en-US" sz="20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5257800"/>
            <a:ext cx="2196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Proof: See the board!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917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of the VCG mechanism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762000"/>
            <a:ext cx="8763000" cy="5660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DSIC</a:t>
            </a:r>
            <a:r>
              <a:rPr lang="en-US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mechanism that </a:t>
            </a:r>
            <a:r>
              <a:rPr lang="en-US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optimizes social welfare </a:t>
            </a:r>
            <a:r>
              <a:rPr lang="en-US" dirty="0" smtClean="0">
                <a:latin typeface="Times New Roman"/>
                <a:cs typeface="Times New Roman"/>
              </a:rPr>
              <a:t>for </a:t>
            </a:r>
            <a:r>
              <a:rPr lang="en-US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any</a:t>
            </a:r>
            <a:r>
              <a:rPr lang="en-US" dirty="0" smtClean="0">
                <a:latin typeface="Times New Roman"/>
                <a:cs typeface="Times New Roman"/>
              </a:rPr>
              <a:t> mechanism design problem !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However, sometimes </a:t>
            </a: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impractical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How do you find the allocation that maximizes social welfare. If </a:t>
            </a:r>
            <a:r>
              <a:rPr lang="en-US" dirty="0" err="1" smtClean="0">
                <a:latin typeface="Times New Roman"/>
                <a:cs typeface="Times New Roman"/>
              </a:rPr>
              <a:t>Ω</a:t>
            </a:r>
            <a:r>
              <a:rPr lang="en-US" dirty="0" smtClean="0">
                <a:latin typeface="Times New Roman"/>
                <a:cs typeface="Times New Roman"/>
              </a:rPr>
              <a:t> is really large, what do you do?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m items, n bidders, each bidder wants only one item.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m items, n bidders, each bidder is single-minded (only like a particular set of items).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>
                <a:latin typeface="Times New Roman"/>
                <a:cs typeface="Times New Roman"/>
              </a:rPr>
              <a:t>m items, n bidders, each bidder </a:t>
            </a:r>
            <a:r>
              <a:rPr lang="en-US" dirty="0" smtClean="0">
                <a:latin typeface="Times New Roman"/>
                <a:cs typeface="Times New Roman"/>
              </a:rPr>
              <a:t> can take any set of items.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endParaRPr lang="en-US" dirty="0" smtClean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Computational intractable.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If you use approximation alg., the mechanism is no longer DSIC.</a:t>
            </a:r>
          </a:p>
        </p:txBody>
      </p:sp>
    </p:spTree>
    <p:extLst>
      <p:ext uri="{BB962C8B-B14F-4D97-AF65-F5344CB8AC3E}">
        <p14:creationId xmlns:p14="http://schemas.microsoft.com/office/powerpoint/2010/main" val="63043921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6900" y="808335"/>
            <a:ext cx="47308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An overview of </a:t>
            </a:r>
            <a: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today’s class</a:t>
            </a:r>
            <a:endParaRPr lang="en-US" sz="2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47800" y="1828800"/>
            <a:ext cx="1204118" cy="914400"/>
            <a:chOff x="1459706" y="1270794"/>
            <a:chExt cx="686594" cy="560388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2743200" y="2514600"/>
            <a:ext cx="6253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Prior-Independent Auctions &amp; Bulow-Klemperer Theorem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3276600"/>
            <a:ext cx="4186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General Mechanism Design Problems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4038600"/>
            <a:ext cx="387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solidFill>
                  <a:srgbClr val="FFFFFF"/>
                </a:solidFill>
                <a:latin typeface="Times New Roman"/>
                <a:cs typeface="Times New Roman"/>
              </a:rPr>
              <a:t>Vickrey</a:t>
            </a:r>
            <a:r>
              <a:rPr lang="en-US"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-Clarke-Groves Mechanism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47800" y="1829594"/>
            <a:ext cx="1204118" cy="1675606"/>
            <a:chOff x="1459706" y="1270794"/>
            <a:chExt cx="686594" cy="560388"/>
          </a:xfrm>
        </p:grpSpPr>
        <p:cxnSp>
          <p:nvCxnSpPr>
            <p:cNvPr id="14" name="Straight Connector 13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447800" y="2389982"/>
            <a:ext cx="1204118" cy="1877218"/>
            <a:chOff x="1459706" y="1270794"/>
            <a:chExt cx="686594" cy="560388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9001442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6019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Prior-Independent Auctions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7621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Another Critique to the Optimal Auction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295400"/>
            <a:ext cx="8153400" cy="5096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What if your distributions are </a:t>
            </a: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unknown</a:t>
            </a:r>
            <a:r>
              <a:rPr lang="en-US" dirty="0" smtClean="0">
                <a:latin typeface="Times New Roman"/>
                <a:cs typeface="Times New Roman"/>
              </a:rPr>
              <a:t>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When there are many bidders and enough past data, it is reasonable to assume you know exactly the value distributions.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But if the market is “thin”, you might not be confident or not even know the value distributions.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Can you design an auction that does not use any knowledge about the distributions but performs </a:t>
            </a: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almost as well as </a:t>
            </a:r>
            <a:r>
              <a:rPr lang="en-US" dirty="0" smtClean="0">
                <a:latin typeface="Times New Roman"/>
                <a:cs typeface="Times New Roman"/>
              </a:rPr>
              <a:t>if you know </a:t>
            </a: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everything</a:t>
            </a:r>
            <a:r>
              <a:rPr lang="en-US" dirty="0" smtClean="0">
                <a:latin typeface="Times New Roman"/>
                <a:cs typeface="Times New Roman"/>
              </a:rPr>
              <a:t> about the distributions.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Active research agenda, called prior-independent auctions.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749929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Bulow-Klemperer Theorem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001000" cy="525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762000" y="1447800"/>
            <a:ext cx="7391400" cy="1574790"/>
            <a:chOff x="990600" y="1676400"/>
            <a:chExt cx="7391400" cy="1574790"/>
          </a:xfrm>
        </p:grpSpPr>
        <p:sp>
          <p:nvSpPr>
            <p:cNvPr id="7" name="TextBox 6"/>
            <p:cNvSpPr txBox="1"/>
            <p:nvPr/>
          </p:nvSpPr>
          <p:spPr>
            <a:xfrm>
              <a:off x="990600" y="1676400"/>
              <a:ext cx="7391400" cy="1574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  <a:cs typeface="Arial" pitchFamily="34" charset="0"/>
                </a:rPr>
                <a:t>[Bulow-Klemperer ’96] </a:t>
              </a:r>
              <a:r>
                <a:rPr lang="en-US" sz="2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For any regular distribution F and integer n.</a:t>
              </a:r>
            </a:p>
            <a:p>
              <a:pPr marL="0" lvl="1" algn="ctr">
                <a:lnSpc>
                  <a:spcPct val="120000"/>
                </a:lnSpc>
                <a:spcBef>
                  <a:spcPts val="300"/>
                </a:spcBef>
              </a:pPr>
              <a:endParaRPr lang="en-US" sz="2000" b="1" dirty="0" smtClean="0">
                <a:solidFill>
                  <a:srgbClr val="FF6600"/>
                </a:solidFill>
                <a:latin typeface="Comic Sans MS" pitchFamily="66" charset="0"/>
              </a:endParaRPr>
            </a:p>
            <a:p>
              <a:pPr marL="0" lvl="1">
                <a:lnSpc>
                  <a:spcPct val="120000"/>
                </a:lnSpc>
                <a:spcBef>
                  <a:spcPts val="300"/>
                </a:spcBef>
              </a:pPr>
              <a:endParaRPr lang="en-US" sz="2000" dirty="0" smtClean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pic>
          <p:nvPicPr>
            <p:cNvPr id="2" name="Picture 1" descr="latex-image-1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800" y="2362200"/>
              <a:ext cx="7099300" cy="838200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457200" y="40386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Remark: 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pPr marL="742950" lvl="1" indent="-285750">
              <a:buFontTx/>
              <a:buChar char="-"/>
            </a:pPr>
            <a:r>
              <a:rPr lang="en-US" dirty="0" err="1" smtClean="0">
                <a:latin typeface="Times New Roman"/>
                <a:cs typeface="Times New Roman"/>
              </a:rPr>
              <a:t>Vickrey’s</a:t>
            </a:r>
            <a:r>
              <a:rPr lang="en-US" dirty="0" smtClean="0">
                <a:latin typeface="Times New Roman"/>
                <a:cs typeface="Times New Roman"/>
              </a:rPr>
              <a:t> auction is prior-independent!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/>
              <a:cs typeface="Times New Roman"/>
            </a:endParaRP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This means with the same number of bidders, </a:t>
            </a:r>
            <a:r>
              <a:rPr lang="en-US" dirty="0" err="1" smtClean="0">
                <a:latin typeface="Times New Roman"/>
                <a:cs typeface="Times New Roman"/>
              </a:rPr>
              <a:t>Vickrey</a:t>
            </a:r>
            <a:r>
              <a:rPr lang="en-US" dirty="0" smtClean="0">
                <a:latin typeface="Times New Roman"/>
                <a:cs typeface="Times New Roman"/>
              </a:rPr>
              <a:t> Auction achieves at least n-1/n fraction of the optimal revenue. (exercise)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/>
              <a:cs typeface="Times New Roman"/>
            </a:endParaRP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More competition is better than finding the right auction format.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/>
              <a:cs typeface="Times New Roman"/>
            </a:endParaRP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811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Proof of Bulow-Klemperer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762000"/>
            <a:ext cx="8153400" cy="5915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Consider another auction </a:t>
            </a:r>
            <a:r>
              <a:rPr lang="en-US" b="1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 with </a:t>
            </a:r>
            <a:r>
              <a:rPr lang="en-US" b="1" i="1" dirty="0" smtClean="0">
                <a:latin typeface="Times New Roman"/>
                <a:cs typeface="Times New Roman"/>
              </a:rPr>
              <a:t>n+1</a:t>
            </a:r>
            <a:r>
              <a:rPr lang="en-US" dirty="0" smtClean="0">
                <a:latin typeface="Times New Roman"/>
                <a:cs typeface="Times New Roman"/>
              </a:rPr>
              <a:t> bidders: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Run Myerson on the first n bidders.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If the item is unallocated, give it to the last bidder for free.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This is a </a:t>
            </a:r>
            <a:r>
              <a:rPr lang="en-US" b="1" i="1" dirty="0" smtClean="0">
                <a:latin typeface="Times New Roman"/>
                <a:cs typeface="Times New Roman"/>
              </a:rPr>
              <a:t>DSIC</a:t>
            </a:r>
            <a:r>
              <a:rPr lang="en-US" dirty="0" smtClean="0">
                <a:latin typeface="Times New Roman"/>
                <a:cs typeface="Times New Roman"/>
              </a:rPr>
              <a:t> mechanism. It has the </a:t>
            </a: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same</a:t>
            </a:r>
            <a:r>
              <a:rPr lang="en-US" dirty="0" smtClean="0">
                <a:latin typeface="Times New Roman"/>
                <a:cs typeface="Times New Roman"/>
              </a:rPr>
              <a:t> revenue as </a:t>
            </a:r>
            <a:r>
              <a:rPr lang="en-US" dirty="0" err="1" smtClean="0">
                <a:latin typeface="Times New Roman"/>
                <a:cs typeface="Times New Roman"/>
              </a:rPr>
              <a:t>Myreson’s</a:t>
            </a:r>
            <a:r>
              <a:rPr lang="en-US" dirty="0" smtClean="0">
                <a:latin typeface="Times New Roman"/>
                <a:cs typeface="Times New Roman"/>
              </a:rPr>
              <a:t> auction with n bidders.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Notice that it’s allocation rule always gives out the item.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err="1" smtClean="0">
                <a:latin typeface="Times New Roman"/>
                <a:cs typeface="Times New Roman"/>
              </a:rPr>
              <a:t>Vickrey</a:t>
            </a:r>
            <a:r>
              <a:rPr lang="en-US" dirty="0" smtClean="0">
                <a:latin typeface="Times New Roman"/>
                <a:cs typeface="Times New Roman"/>
              </a:rPr>
              <a:t> Auction also always gives out the item, but always to the bidder who has the highest value (also with the highest virtual value).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err="1" smtClean="0">
                <a:latin typeface="Times New Roman"/>
                <a:cs typeface="Times New Roman"/>
              </a:rPr>
              <a:t>Vickrey</a:t>
            </a:r>
            <a:r>
              <a:rPr lang="en-US" dirty="0" smtClean="0">
                <a:latin typeface="Times New Roman"/>
                <a:cs typeface="Times New Roman"/>
              </a:rPr>
              <a:t> Auction has the highest virtual welfare among all DSIC mechanisms that always give out the item!           </a:t>
            </a: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				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420722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6019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General Mechanism Design Problem (Multi-Dimensional)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59051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Multi-Dimensional Environment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762000"/>
            <a:ext cx="8382000" cy="5736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So far, we have focused on single-dimensional environment.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 smtClean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In many scenarios, bidders have different value for different items.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- </a:t>
            </a:r>
            <a:r>
              <a:rPr lang="en-US" dirty="0" err="1" smtClean="0">
                <a:latin typeface="Times New Roman"/>
                <a:cs typeface="Times New Roman"/>
              </a:rPr>
              <a:t>Sotherby’s</a:t>
            </a:r>
            <a:r>
              <a:rPr lang="en-US" dirty="0" smtClean="0">
                <a:latin typeface="Times New Roman"/>
                <a:cs typeface="Times New Roman"/>
              </a:rPr>
              <a:t> Auction: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Multi-Dimensional Environment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b="1" i="1" dirty="0" smtClean="0">
                <a:latin typeface="Times New Roman"/>
                <a:cs typeface="Times New Roman"/>
              </a:rPr>
              <a:t>n </a:t>
            </a:r>
            <a:r>
              <a:rPr lang="en-US" dirty="0" smtClean="0">
                <a:latin typeface="Times New Roman"/>
                <a:cs typeface="Times New Roman"/>
              </a:rPr>
              <a:t>strategic participants/agents,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>
                <a:latin typeface="Times New Roman"/>
                <a:cs typeface="Times New Roman"/>
              </a:rPr>
              <a:t>a set of possible outcomes </a:t>
            </a:r>
            <a:r>
              <a:rPr lang="en-US" b="1" dirty="0" err="1">
                <a:latin typeface="Times New Roman"/>
                <a:cs typeface="Times New Roman"/>
              </a:rPr>
              <a:t>Ω</a:t>
            </a:r>
            <a:r>
              <a:rPr lang="en-US" dirty="0">
                <a:latin typeface="Times New Roman"/>
                <a:cs typeface="Times New Roman"/>
              </a:rPr>
              <a:t>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>
                <a:latin typeface="Times New Roman"/>
                <a:cs typeface="Times New Roman"/>
              </a:rPr>
              <a:t>agent </a:t>
            </a:r>
            <a:r>
              <a:rPr lang="en-US" b="1" i="1" dirty="0" err="1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has a private value </a:t>
            </a:r>
            <a:r>
              <a:rPr lang="en-US" b="1" i="1" dirty="0">
                <a:latin typeface="Times New Roman"/>
                <a:cs typeface="Times New Roman"/>
              </a:rPr>
              <a:t>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(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b="1" i="1" dirty="0">
                <a:latin typeface="Times New Roman"/>
                <a:cs typeface="Times New Roman"/>
              </a:rPr>
              <a:t>) </a:t>
            </a:r>
            <a:r>
              <a:rPr lang="en-US" dirty="0">
                <a:latin typeface="Times New Roman"/>
                <a:cs typeface="Times New Roman"/>
              </a:rPr>
              <a:t>for each </a:t>
            </a:r>
            <a:r>
              <a:rPr lang="en-US" b="1" i="1" dirty="0" err="1">
                <a:latin typeface="Times New Roman"/>
                <a:cs typeface="Times New Roman"/>
              </a:rPr>
              <a:t>ω</a:t>
            </a:r>
            <a:r>
              <a:rPr lang="en-US" dirty="0">
                <a:latin typeface="Times New Roman"/>
                <a:cs typeface="Times New Roman"/>
              </a:rPr>
              <a:t> in </a:t>
            </a:r>
            <a:r>
              <a:rPr lang="en-US" b="1" dirty="0" err="1">
                <a:latin typeface="Times New Roman"/>
                <a:cs typeface="Times New Roman"/>
              </a:rPr>
              <a:t>Ω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(abstract and could be large).</a:t>
            </a:r>
            <a:endParaRPr lang="en-US" b="1" i="1" dirty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endParaRPr lang="en-US" dirty="0" smtClean="0">
              <a:latin typeface="Times New Roman"/>
              <a:cs typeface="Times New Roman"/>
            </a:endParaRPr>
          </a:p>
        </p:txBody>
      </p:sp>
      <p:pic>
        <p:nvPicPr>
          <p:cNvPr id="3" name="Picture 2" descr="impression-sunrise-claude-monet-197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971800"/>
            <a:ext cx="1447800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917" y="2971799"/>
            <a:ext cx="1397283" cy="990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971800"/>
            <a:ext cx="1420952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952623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7700639" cy="762000"/>
          </a:xfrm>
        </p:spPr>
        <p:txBody>
          <a:bodyPr/>
          <a:lstStyle/>
          <a:p>
            <a:r>
              <a:rPr lang="en-US" dirty="0" smtClean="0"/>
              <a:t>Examples of Multi-Dimensional Environment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762000"/>
            <a:ext cx="8153400" cy="5838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Single-item Auction in the single-dimensional setting:</a:t>
            </a:r>
            <a:endParaRPr lang="en-US" dirty="0"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b="1" i="1" dirty="0" smtClean="0">
                <a:latin typeface="Times New Roman"/>
                <a:cs typeface="Times New Roman"/>
              </a:rPr>
              <a:t>n+1</a:t>
            </a:r>
            <a:r>
              <a:rPr lang="en-US" dirty="0" smtClean="0">
                <a:latin typeface="Times New Roman"/>
                <a:cs typeface="Times New Roman"/>
              </a:rPr>
              <a:t> outcomes in </a:t>
            </a:r>
            <a:r>
              <a:rPr lang="en-US" b="1" dirty="0" err="1" smtClean="0">
                <a:latin typeface="Times New Roman"/>
                <a:cs typeface="Times New Roman"/>
              </a:rPr>
              <a:t>Ω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>
                <a:latin typeface="Times New Roman"/>
                <a:cs typeface="Times New Roman"/>
              </a:rPr>
              <a:t>Bidder </a:t>
            </a:r>
            <a:r>
              <a:rPr lang="en-US" b="1" i="1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only has positive value for the outcome in which he wins, and has </a:t>
            </a:r>
            <a:r>
              <a:rPr lang="en-US" dirty="0" smtClean="0">
                <a:latin typeface="Times New Roman"/>
                <a:cs typeface="Times New Roman"/>
              </a:rPr>
              <a:t>value </a:t>
            </a:r>
            <a:r>
              <a:rPr lang="en-US" b="1" i="1" dirty="0">
                <a:latin typeface="Times New Roman"/>
                <a:cs typeface="Times New Roman"/>
              </a:rPr>
              <a:t>0</a:t>
            </a:r>
            <a:r>
              <a:rPr lang="en-US" dirty="0">
                <a:latin typeface="Times New Roman"/>
                <a:cs typeface="Times New Roman"/>
              </a:rPr>
              <a:t> for the rest </a:t>
            </a:r>
            <a:r>
              <a:rPr lang="en-US" b="1" i="1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 outcomes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>
                <a:latin typeface="Times New Roman"/>
                <a:cs typeface="Times New Roman"/>
              </a:rPr>
              <a:t>	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>
                <a:latin typeface="Times New Roman"/>
                <a:cs typeface="Times New Roman"/>
              </a:rPr>
              <a:t>Single-item Auction in the </a:t>
            </a:r>
            <a:r>
              <a:rPr lang="en-US" dirty="0" smtClean="0">
                <a:latin typeface="Times New Roman"/>
                <a:cs typeface="Times New Roman"/>
              </a:rPr>
              <a:t>multi-</a:t>
            </a:r>
            <a:r>
              <a:rPr lang="en-US" dirty="0">
                <a:latin typeface="Times New Roman"/>
                <a:cs typeface="Times New Roman"/>
              </a:rPr>
              <a:t>dimensional setting: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Imagine you are not selling an item, but auctioning a startup who has a lot of valuable patents.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b="1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companies are competing for it.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Still </a:t>
            </a:r>
            <a:r>
              <a:rPr lang="en-US" b="1" i="1" dirty="0" smtClean="0">
                <a:latin typeface="Times New Roman"/>
                <a:cs typeface="Times New Roman"/>
              </a:rPr>
              <a:t>n+1</a:t>
            </a:r>
            <a:r>
              <a:rPr lang="en-US" dirty="0" smtClean="0">
                <a:latin typeface="Times New Roman"/>
                <a:cs typeface="Times New Roman"/>
              </a:rPr>
              <a:t> outcomes in </a:t>
            </a:r>
            <a:r>
              <a:rPr lang="en-US" b="1" dirty="0" err="1">
                <a:latin typeface="Times New Roman"/>
                <a:cs typeface="Times New Roman"/>
              </a:rPr>
              <a:t>Ω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But company </a:t>
            </a:r>
            <a:r>
              <a:rPr lang="en-US" b="1" i="1" dirty="0" err="1" smtClean="0"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doesn’t win, it might prefer the winner to be someone in a different market other than a direct competitor.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So besides the outcome that </a:t>
            </a:r>
            <a:r>
              <a:rPr lang="en-US" b="1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wins, </a:t>
            </a:r>
            <a:r>
              <a:rPr lang="en-US" b="1" i="1" dirty="0" err="1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has different values for the rest </a:t>
            </a:r>
            <a:r>
              <a:rPr lang="en-US" b="1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outcomes.</a:t>
            </a:r>
          </a:p>
        </p:txBody>
      </p:sp>
    </p:spTree>
    <p:extLst>
      <p:ext uri="{BB962C8B-B14F-4D97-AF65-F5344CB8AC3E}">
        <p14:creationId xmlns:p14="http://schemas.microsoft.com/office/powerpoint/2010/main" val="29125420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18355</TotalTime>
  <Words>996</Words>
  <Application>Microsoft Macintosh PowerPoint</Application>
  <PresentationFormat>On-screen Show (4:3)</PresentationFormat>
  <Paragraphs>138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COMP/MATH 553 Algorithmic Game Theory Lecture 7: Bulow-Klemperer &amp; VCG Mechanism</vt:lpstr>
      <vt:lpstr>PowerPoint Presentation</vt:lpstr>
      <vt:lpstr>Prior-Independent Auctions</vt:lpstr>
      <vt:lpstr>Another Critique to the Optimal Auction</vt:lpstr>
      <vt:lpstr>Bulow-Klemperer Theorem</vt:lpstr>
      <vt:lpstr>Proof of Bulow-Klemperer</vt:lpstr>
      <vt:lpstr>General Mechanism Design Problem (Multi-Dimensional)</vt:lpstr>
      <vt:lpstr>Multi-Dimensional Environment</vt:lpstr>
      <vt:lpstr>Examples of Multi-Dimensional Environment</vt:lpstr>
      <vt:lpstr>How do you optimize Social Welfare (Non-bayesian)?</vt:lpstr>
      <vt:lpstr>Vickrey-Clarke-Groves (VCG) Mechanism </vt:lpstr>
      <vt:lpstr>The VCG Mechanism</vt:lpstr>
      <vt:lpstr>Understand the payment rule</vt:lpstr>
      <vt:lpstr>The VCG Mechanism</vt:lpstr>
      <vt:lpstr>Discussion of the VCG mechanism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Zhan</dc:creator>
  <cp:lastModifiedBy>Yang Cai</cp:lastModifiedBy>
  <cp:revision>1003</cp:revision>
  <dcterms:created xsi:type="dcterms:W3CDTF">2014-06-09T21:14:15Z</dcterms:created>
  <dcterms:modified xsi:type="dcterms:W3CDTF">2014-09-24T22:29:47Z</dcterms:modified>
</cp:coreProperties>
</file>