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549" r:id="rId3"/>
    <p:sldId id="572" r:id="rId4"/>
    <p:sldId id="574" r:id="rId5"/>
    <p:sldId id="575" r:id="rId6"/>
    <p:sldId id="576" r:id="rId7"/>
    <p:sldId id="577" r:id="rId8"/>
    <p:sldId id="565" r:id="rId9"/>
    <p:sldId id="567" r:id="rId10"/>
    <p:sldId id="578" r:id="rId11"/>
    <p:sldId id="579" r:id="rId12"/>
    <p:sldId id="580" r:id="rId13"/>
    <p:sldId id="581" r:id="rId14"/>
    <p:sldId id="582" r:id="rId15"/>
    <p:sldId id="560" r:id="rId16"/>
    <p:sldId id="58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CA24"/>
    <a:srgbClr val="FF6600"/>
    <a:srgbClr val="FFCC66"/>
    <a:srgbClr val="00FFFF"/>
    <a:srgbClr val="66FFFF"/>
    <a:srgbClr val="CCFFFF"/>
    <a:srgbClr val="FFAE6B"/>
    <a:srgbClr val="FFFF99"/>
    <a:srgbClr val="2A6B1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59" autoAdjust="0"/>
    <p:restoredTop sz="90816" autoAdjust="0"/>
  </p:normalViewPr>
  <p:slideViewPr>
    <p:cSldViewPr>
      <p:cViewPr>
        <p:scale>
          <a:sx n="140" d="100"/>
          <a:sy n="140" d="100"/>
        </p:scale>
        <p:origin x="-312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-397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FF4598-5B58-49B2-9E8D-D8BD7D27CF27}" type="datetimeFigureOut">
              <a:rPr lang="en-US" smtClean="0"/>
              <a:pPr/>
              <a:t>10/1/14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8007F-645B-4508-972D-09B93A6F7D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57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7261CB-B478-48D1-A038-689B24DB15F4}" type="datetimeFigureOut">
              <a:rPr lang="en-US" smtClean="0"/>
              <a:pPr/>
              <a:t>10/1/14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F7F74-8035-4756-8F95-506704FC2D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5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50F59-57B3-3246-A710-651FE289FD6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884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Say simple, practical and robust are undefined. Defining these vague terms and providing guidelines to the design of simple near-optimal auctions is an important research problems in the field.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50F59-57B3-3246-A710-651FE289FD6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88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Say imagine now, you are a prophet. You sees all the </a:t>
            </a:r>
            <a:r>
              <a:rPr lang="en-US" baseline="0" dirty="0" err="1" smtClean="0"/>
              <a:t>pi_i’s</a:t>
            </a:r>
            <a:r>
              <a:rPr lang="en-US" baseline="0" dirty="0" smtClean="0"/>
              <a:t> before they’re drawn. What would you do?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Say what is a threshold strategy.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10/1/14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1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40197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2578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bg1"/>
                </a:solidFill>
              </a:defRPr>
            </a:lvl2pPr>
            <a:lvl3pPr>
              <a:lnSpc>
                <a:spcPct val="130000"/>
              </a:lnSpc>
              <a:defRPr sz="2000">
                <a:solidFill>
                  <a:schemeClr val="bg1"/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6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353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7001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1D23-BD60-3B41-9E2B-72878C4F4C76}" type="datetimeFigureOut">
              <a:rPr lang="en-US" smtClean="0"/>
              <a:pPr/>
              <a:t>10/1/14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59B1-C31B-434D-AF92-9E52CA7629B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50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731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>
            <a:grpSpLocks noChangeAspect="1"/>
          </p:cNvGrpSpPr>
          <p:nvPr userDrawn="1"/>
        </p:nvGrpSpPr>
        <p:grpSpPr>
          <a:xfrm>
            <a:off x="3810000" y="4038600"/>
            <a:ext cx="1335890" cy="1523556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486400" y="4237879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644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>
            <a:grpSpLocks noChangeAspect="1"/>
          </p:cNvGrpSpPr>
          <p:nvPr userDrawn="1"/>
        </p:nvGrpSpPr>
        <p:grpSpPr>
          <a:xfrm>
            <a:off x="3810000" y="4038600"/>
            <a:ext cx="1335890" cy="1523556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486400" y="4237879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5136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818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013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4657725"/>
            <a:ext cx="5751512" cy="1362075"/>
          </a:xfrm>
        </p:spPr>
        <p:txBody>
          <a:bodyPr anchor="t">
            <a:normAutofit/>
          </a:bodyPr>
          <a:lstStyle>
            <a:lvl1pPr algn="l">
              <a:defRPr sz="3200" b="1" cap="all"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2995613"/>
            <a:ext cx="575151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10/1/14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661892" y="3716846"/>
            <a:ext cx="1669862" cy="1904445"/>
            <a:chOff x="1199353" y="1735245"/>
            <a:chExt cx="1669862" cy="1904445"/>
          </a:xfrm>
        </p:grpSpPr>
        <p:sp>
          <p:nvSpPr>
            <p:cNvPr id="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34511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5_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10/1/14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97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219200"/>
            <a:ext cx="7196550" cy="53340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8001000" y="228600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80942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1054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8406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2" y="0"/>
            <a:ext cx="709085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99" y="1981200"/>
            <a:ext cx="909685" cy="5486400"/>
          </a:xfrm>
        </p:spPr>
        <p:txBody>
          <a:bodyPr vert="eaVert">
            <a:normAutofit/>
          </a:bodyPr>
          <a:lstStyle>
            <a:lvl1pPr algn="l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616240"/>
            <a:ext cx="7272750" cy="5860760"/>
          </a:xfrm>
        </p:spPr>
        <p:txBody>
          <a:bodyPr>
            <a:normAutofit/>
          </a:bodyPr>
          <a:lstStyle>
            <a:lvl1pPr marL="548640" indent="-54864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130179" y="199319"/>
            <a:ext cx="753207" cy="765355"/>
            <a:chOff x="1683798" y="1735245"/>
            <a:chExt cx="1185417" cy="120511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9015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9530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76200"/>
            <a:ext cx="7315200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0" name="Group 9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1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648200" y="1295400"/>
            <a:ext cx="4038600" cy="49530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26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500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4571999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76399"/>
            <a:ext cx="4155850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234658"/>
            <a:ext cx="40417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3679501" cy="1001844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707488" y="567643"/>
            <a:ext cx="753207" cy="765355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6001"/>
            <a:ext cx="4040188" cy="39623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29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990600"/>
            <a:ext cx="4041775" cy="5264603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22316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4800600" cy="1143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3276600" cy="990600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600200"/>
            <a:ext cx="3429000" cy="533400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3001" y="234658"/>
            <a:ext cx="3809999" cy="67974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6" name="Content Placeholder 3"/>
          <p:cNvSpPr>
            <a:spLocks noGrp="1"/>
          </p:cNvSpPr>
          <p:nvPr>
            <p:ph sz="half" idx="2"/>
          </p:nvPr>
        </p:nvSpPr>
        <p:spPr>
          <a:xfrm>
            <a:off x="1162232" y="2286001"/>
            <a:ext cx="3333568" cy="4240017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37" name="Content Placeholder 5"/>
          <p:cNvSpPr>
            <a:spLocks noGrp="1"/>
          </p:cNvSpPr>
          <p:nvPr>
            <p:ph sz="quarter" idx="4"/>
          </p:nvPr>
        </p:nvSpPr>
        <p:spPr>
          <a:xfrm>
            <a:off x="4953001" y="990600"/>
            <a:ext cx="3809999" cy="5593599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22316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673" y="1676400"/>
            <a:ext cx="3864298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178" y="2286000"/>
            <a:ext cx="3750748" cy="42671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43400" y="228600"/>
            <a:ext cx="44989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43400" y="990600"/>
            <a:ext cx="4498975" cy="55626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9678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4187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C000"/>
                </a:solidFill>
              </a:endParaRPr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85133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7_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10/1/14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16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4343400" y="0"/>
            <a:ext cx="48006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673" y="1676400"/>
            <a:ext cx="3864298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178" y="2286000"/>
            <a:ext cx="3750748" cy="42671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43400" y="228600"/>
            <a:ext cx="44989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43400" y="990600"/>
            <a:ext cx="4498975" cy="55626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71197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143000" y="288532"/>
            <a:ext cx="6374426" cy="574284"/>
          </a:xfrm>
        </p:spPr>
        <p:txBody>
          <a:bodyPr>
            <a:normAutofit/>
          </a:bodyPr>
          <a:lstStyle>
            <a:lvl1pPr algn="l">
              <a:defRPr sz="2800" b="1" cap="none" spc="0">
                <a:ln w="1778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4" name="Group 13"/>
          <p:cNvGrpSpPr>
            <a:grpSpLocks noChangeAspect="1"/>
          </p:cNvGrpSpPr>
          <p:nvPr userDrawn="1"/>
        </p:nvGrpSpPr>
        <p:grpSpPr>
          <a:xfrm>
            <a:off x="260703" y="227466"/>
            <a:ext cx="682799" cy="694148"/>
            <a:chOff x="1683798" y="1735245"/>
            <a:chExt cx="1185417" cy="1205119"/>
          </a:xfrm>
        </p:grpSpPr>
        <p:sp>
          <p:nvSpPr>
            <p:cNvPr id="15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42686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1018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802" y="136790"/>
            <a:ext cx="2293398" cy="1162050"/>
          </a:xfrm>
        </p:spPr>
        <p:txBody>
          <a:bodyPr anchor="b">
            <a:noAutofit/>
          </a:bodyPr>
          <a:lstStyle>
            <a:lvl1pPr algn="l">
              <a:defRPr sz="2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273050"/>
            <a:ext cx="4800600" cy="5853113"/>
          </a:xfrm>
        </p:spPr>
        <p:txBody>
          <a:bodyPr>
            <a:normAutofit/>
          </a:bodyPr>
          <a:lstStyle>
            <a:lvl1pPr>
              <a:defRPr sz="2000">
                <a:latin typeface="Times New Roman" pitchFamily="18" charset="0"/>
                <a:cs typeface="Times New Roman" pitchFamily="18" charset="0"/>
              </a:defRPr>
            </a:lvl1pPr>
            <a:lvl2pPr>
              <a:defRPr sz="1800">
                <a:latin typeface="Times New Roman" pitchFamily="18" charset="0"/>
                <a:cs typeface="Times New Roman" pitchFamily="18" charset="0"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57400"/>
            <a:ext cx="3124200" cy="4068763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17" name="Group 16"/>
          <p:cNvGrpSpPr>
            <a:grpSpLocks noChangeAspect="1"/>
          </p:cNvGrpSpPr>
          <p:nvPr userDrawn="1"/>
        </p:nvGrpSpPr>
        <p:grpSpPr>
          <a:xfrm>
            <a:off x="318984" y="495492"/>
            <a:ext cx="753207" cy="765355"/>
            <a:chOff x="1683798" y="1735245"/>
            <a:chExt cx="1185417" cy="1205119"/>
          </a:xfrm>
        </p:grpSpPr>
        <p:sp>
          <p:nvSpPr>
            <p:cNvPr id="1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26630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796419"/>
            <a:ext cx="5486400" cy="566738"/>
          </a:xfrm>
        </p:spPr>
        <p:txBody>
          <a:bodyPr anchor="b"/>
          <a:lstStyle>
            <a:lvl1pPr algn="l">
              <a:defRPr sz="2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3600" y="608594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363157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558209" y="4580922"/>
            <a:ext cx="1335888" cy="1523556"/>
            <a:chOff x="1199353" y="1735245"/>
            <a:chExt cx="1669862" cy="1904445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60108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3600" y="11430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363157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558209" y="4580922"/>
            <a:ext cx="1335888" cy="1523556"/>
            <a:chOff x="1199353" y="1735245"/>
            <a:chExt cx="1669862" cy="1904445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534400" cy="762000"/>
          </a:xfrm>
        </p:spPr>
        <p:txBody>
          <a:bodyPr>
            <a:normAutofit/>
          </a:bodyPr>
          <a:lstStyle>
            <a:lvl1pPr algn="ctr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777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840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"/>
          <p:cNvSpPr>
            <a:spLocks noGrp="1"/>
          </p:cNvSpPr>
          <p:nvPr>
            <p:ph type="body" idx="1"/>
          </p:nvPr>
        </p:nvSpPr>
        <p:spPr>
          <a:xfrm>
            <a:off x="5105400" y="4237879"/>
            <a:ext cx="3581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38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38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>
            <a:grpSpLocks noChangeAspect="1"/>
          </p:cNvGrpSpPr>
          <p:nvPr userDrawn="1"/>
        </p:nvGrpSpPr>
        <p:grpSpPr>
          <a:xfrm>
            <a:off x="3505200" y="4038600"/>
            <a:ext cx="1335890" cy="1523556"/>
            <a:chOff x="1199353" y="1735245"/>
            <a:chExt cx="1669862" cy="1904445"/>
          </a:xfrm>
        </p:grpSpPr>
        <p:sp>
          <p:nvSpPr>
            <p:cNvPr id="20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Text Placeholder 2"/>
          <p:cNvSpPr>
            <a:spLocks noGrp="1"/>
          </p:cNvSpPr>
          <p:nvPr>
            <p:ph type="body" idx="1"/>
          </p:nvPr>
        </p:nvSpPr>
        <p:spPr>
          <a:xfrm>
            <a:off x="5105400" y="4237879"/>
            <a:ext cx="3581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7013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2944555" y="3492037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029200" y="4072316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37" name="Group 36"/>
          <p:cNvGrpSpPr>
            <a:grpSpLocks/>
          </p:cNvGrpSpPr>
          <p:nvPr userDrawn="1"/>
        </p:nvGrpSpPr>
        <p:grpSpPr>
          <a:xfrm rot="5400000">
            <a:off x="5445588" y="3165012"/>
            <a:ext cx="6863424" cy="533400"/>
            <a:chOff x="0" y="6675120"/>
            <a:chExt cx="9144000" cy="182880"/>
          </a:xfrm>
          <a:solidFill>
            <a:schemeClr val="bg1">
              <a:lumMod val="65000"/>
            </a:schemeClr>
          </a:solidFill>
        </p:grpSpPr>
        <p:sp>
          <p:nvSpPr>
            <p:cNvPr id="38" name="Rectangle 37"/>
            <p:cNvSpPr/>
            <p:nvPr userDrawn="1"/>
          </p:nvSpPr>
          <p:spPr>
            <a:xfrm>
              <a:off x="0" y="6675120"/>
              <a:ext cx="192024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[1] Broader</a:t>
              </a:r>
              <a:r>
                <a:rPr lang="en-US" sz="1200" b="1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 View</a:t>
              </a:r>
              <a:endPara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38"/>
            <p:cNvSpPr/>
            <p:nvPr userDrawn="1"/>
          </p:nvSpPr>
          <p:spPr>
            <a:xfrm>
              <a:off x="1981200" y="6675120"/>
              <a:ext cx="256032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[2]  Multi-Dimensional Auction</a:t>
              </a:r>
              <a:endPara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39"/>
            <p:cNvSpPr/>
            <p:nvPr userDrawn="1"/>
          </p:nvSpPr>
          <p:spPr>
            <a:xfrm>
              <a:off x="4617720" y="6675120"/>
              <a:ext cx="2267712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[3] Price</a:t>
              </a:r>
              <a:r>
                <a:rPr lang="en-US" sz="1200" b="1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 Case</a:t>
              </a:r>
              <a:endPara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40"/>
            <p:cNvSpPr/>
            <p:nvPr userDrawn="1"/>
          </p:nvSpPr>
          <p:spPr>
            <a:xfrm>
              <a:off x="6949440" y="6675120"/>
              <a:ext cx="219456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[4] Others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147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2578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bg1"/>
                </a:solidFill>
              </a:defRPr>
            </a:lvl2pPr>
            <a:lvl3pPr>
              <a:lnSpc>
                <a:spcPct val="130000"/>
              </a:lnSpc>
              <a:defRPr sz="2000">
                <a:solidFill>
                  <a:schemeClr val="bg1"/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6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31.xml"/><Relationship Id="rId32" Type="http://schemas.openxmlformats.org/officeDocument/2006/relationships/slideLayout" Target="../slideLayouts/slideLayout32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slideLayout" Target="../slideLayouts/slideLayout33.xml"/><Relationship Id="rId34" Type="http://schemas.openxmlformats.org/officeDocument/2006/relationships/slideLayout" Target="../slideLayouts/slideLayout34.xml"/><Relationship Id="rId35" Type="http://schemas.openxmlformats.org/officeDocument/2006/relationships/slideLayout" Target="../slideLayouts/slideLayout35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5E6FA-6889-42C0-9BF6-AB2CFA070F97}" type="datetimeFigureOut">
              <a:rPr lang="en-US" smtClean="0"/>
              <a:pPr/>
              <a:t>10/1/14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36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3" r:id="rId2"/>
    <p:sldLayoutId id="2147483687" r:id="rId3"/>
    <p:sldLayoutId id="2147483661" r:id="rId4"/>
    <p:sldLayoutId id="2147483663" r:id="rId5"/>
    <p:sldLayoutId id="2147483684" r:id="rId6"/>
    <p:sldLayoutId id="2147483681" r:id="rId7"/>
    <p:sldLayoutId id="2147483679" r:id="rId8"/>
    <p:sldLayoutId id="2147483669" r:id="rId9"/>
    <p:sldLayoutId id="2147483682" r:id="rId10"/>
    <p:sldLayoutId id="2147483672" r:id="rId11"/>
    <p:sldLayoutId id="2147483671" r:id="rId12"/>
    <p:sldLayoutId id="2147483660" r:id="rId13"/>
    <p:sldLayoutId id="2147483670" r:id="rId14"/>
    <p:sldLayoutId id="2147483668" r:id="rId15"/>
    <p:sldLayoutId id="2147483680" r:id="rId16"/>
    <p:sldLayoutId id="2147483674" r:id="rId17"/>
    <p:sldLayoutId id="2147483675" r:id="rId18"/>
    <p:sldLayoutId id="2147483651" r:id="rId19"/>
    <p:sldLayoutId id="2147483650" r:id="rId20"/>
    <p:sldLayoutId id="2147483676" r:id="rId21"/>
    <p:sldLayoutId id="2147483664" r:id="rId22"/>
    <p:sldLayoutId id="2147483652" r:id="rId23"/>
    <p:sldLayoutId id="2147483654" r:id="rId24"/>
    <p:sldLayoutId id="2147483653" r:id="rId25"/>
    <p:sldLayoutId id="2147483688" r:id="rId26"/>
    <p:sldLayoutId id="2147483677" r:id="rId27"/>
    <p:sldLayoutId id="2147483685" r:id="rId28"/>
    <p:sldLayoutId id="2147483686" r:id="rId29"/>
    <p:sldLayoutId id="2147483678" r:id="rId30"/>
    <p:sldLayoutId id="2147483662" r:id="rId31"/>
    <p:sldLayoutId id="2147483655" r:id="rId32"/>
    <p:sldLayoutId id="2147483656" r:id="rId33"/>
    <p:sldLayoutId id="2147483657" r:id="rId34"/>
    <p:sldLayoutId id="2147483673" r:id="rId35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2209800"/>
            <a:ext cx="6248400" cy="14097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COMP/MATH 553 Algorithmic Game Theory</a:t>
            </a:r>
            <a:br>
              <a:rPr lang="en-US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6: </a:t>
            </a:r>
            <a:r>
              <a:rPr lang="en-US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Simple Near-Optimal Auctions</a:t>
            </a:r>
            <a:endParaRPr lang="en-US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Group 16"/>
          <p:cNvGrpSpPr/>
          <p:nvPr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矩形 12"/>
            <p:cNvSpPr/>
            <p:nvPr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95000"/>
                <a:lumOff val="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矩形 9"/>
            <p:cNvSpPr/>
            <p:nvPr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7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矩形 10"/>
            <p:cNvSpPr/>
            <p:nvPr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11"/>
            <p:cNvSpPr/>
            <p:nvPr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3"/>
            <p:cNvSpPr/>
            <p:nvPr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4"/>
            <p:cNvSpPr/>
            <p:nvPr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  <a:lumOff val="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9"/>
            <p:cNvSpPr/>
            <p:nvPr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219200" y="5638800"/>
            <a:ext cx="14609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Times New Roman"/>
              </a:rPr>
              <a:t>Yang</a:t>
            </a:r>
            <a:r>
              <a:rPr lang="zh-CN" alt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Times New Roman"/>
              </a:rPr>
              <a:t> </a:t>
            </a:r>
            <a:r>
              <a:rPr lang="en-US" altLang="zh-CN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Times New Roman"/>
              </a:rPr>
              <a:t>Cai</a:t>
            </a:r>
            <a:endParaRPr lang="en-US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24200" y="4191000"/>
            <a:ext cx="1719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  <a:latin typeface="Apple Symbols"/>
                <a:cs typeface="Apple Symbols"/>
              </a:rPr>
              <a:t>Sep 24,</a:t>
            </a:r>
            <a:r>
              <a:rPr lang="zh-CN" altLang="en-US" sz="2400" dirty="0" smtClean="0">
                <a:solidFill>
                  <a:schemeClr val="bg1"/>
                </a:solidFill>
                <a:latin typeface="Apple Symbols"/>
                <a:cs typeface="Apple Symbols"/>
              </a:rPr>
              <a:t> </a:t>
            </a:r>
            <a:r>
              <a:rPr lang="en-US" altLang="zh-CN" sz="2400" dirty="0" smtClean="0">
                <a:solidFill>
                  <a:schemeClr val="bg1"/>
                </a:solidFill>
                <a:latin typeface="Apple Symbols"/>
                <a:cs typeface="Apple Symbols"/>
              </a:rPr>
              <a:t>2014</a:t>
            </a:r>
            <a:endParaRPr lang="en-US" sz="2400" dirty="0">
              <a:solidFill>
                <a:schemeClr val="bg1"/>
              </a:solidFill>
              <a:latin typeface="Apple Symbols"/>
              <a:cs typeface="Apple Symbols"/>
            </a:endParaRPr>
          </a:p>
        </p:txBody>
      </p:sp>
    </p:spTree>
    <p:extLst>
      <p:ext uri="{BB962C8B-B14F-4D97-AF65-F5344CB8AC3E}">
        <p14:creationId xmlns:p14="http://schemas.microsoft.com/office/powerpoint/2010/main" val="4252804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Prophet Inequality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8305800" cy="7086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62000" y="1524000"/>
            <a:ext cx="7391400" cy="2100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latin typeface="Comic Sans MS" pitchFamily="66" charset="0"/>
                <a:cs typeface="Arial" pitchFamily="34" charset="0"/>
              </a:rPr>
              <a:t>Prophet Inequality </a:t>
            </a:r>
            <a:r>
              <a:rPr lang="en-US" sz="28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[Samuel-Cahn ’84]: </a:t>
            </a:r>
            <a:r>
              <a:rPr lang="en-US" sz="2400" dirty="0" smtClean="0">
                <a:solidFill>
                  <a:schemeClr val="bg1"/>
                </a:solidFill>
                <a:latin typeface="Chalkboard"/>
                <a:cs typeface="Chalkboard"/>
              </a:rPr>
              <a:t>There exists a strategy, such that the </a:t>
            </a:r>
            <a:r>
              <a:rPr lang="en-US" sz="2400" b="1" dirty="0" smtClean="0">
                <a:solidFill>
                  <a:srgbClr val="FF6600"/>
                </a:solidFill>
                <a:latin typeface="Chalkboard"/>
                <a:cs typeface="Chalkboard"/>
              </a:rPr>
              <a:t>expected payoff ≥ 1/2 E[max</a:t>
            </a:r>
            <a:r>
              <a:rPr lang="en-US" sz="2400" b="1" baseline="-25000" dirty="0" smtClean="0">
                <a:solidFill>
                  <a:srgbClr val="FF6600"/>
                </a:solidFill>
                <a:latin typeface="Chalkboard"/>
                <a:cs typeface="Chalkboard"/>
              </a:rPr>
              <a:t>i </a:t>
            </a:r>
            <a:r>
              <a:rPr lang="en-US" sz="2400" b="1" dirty="0" smtClean="0">
                <a:solidFill>
                  <a:srgbClr val="FF6600"/>
                </a:solidFill>
                <a:latin typeface="Chalkboard"/>
                <a:cs typeface="Chalkboard"/>
              </a:rPr>
              <a:t>π</a:t>
            </a:r>
            <a:r>
              <a:rPr lang="en-US" sz="2400" b="1" baseline="-25000" dirty="0" err="1" smtClean="0">
                <a:solidFill>
                  <a:srgbClr val="FF6600"/>
                </a:solidFill>
                <a:latin typeface="Chalkboard"/>
                <a:cs typeface="Chalkboard"/>
              </a:rPr>
              <a:t>i</a:t>
            </a:r>
            <a:r>
              <a:rPr lang="en-US" sz="2400" b="1" dirty="0" smtClean="0">
                <a:solidFill>
                  <a:srgbClr val="FF6600"/>
                </a:solidFill>
                <a:latin typeface="Chalkboard"/>
                <a:cs typeface="Chalkboard"/>
              </a:rPr>
              <a:t>]</a:t>
            </a:r>
            <a:r>
              <a:rPr lang="en-US" sz="2400" dirty="0" smtClean="0">
                <a:solidFill>
                  <a:schemeClr val="bg1"/>
                </a:solidFill>
                <a:latin typeface="Chalkboard"/>
                <a:cs typeface="Chalkboard"/>
              </a:rPr>
              <a:t>. In fact, a threshold strategy suffices.</a:t>
            </a:r>
            <a:endParaRPr lang="en-US" sz="2400" dirty="0" smtClean="0">
              <a:solidFill>
                <a:srgbClr val="FF6600"/>
              </a:solidFill>
              <a:latin typeface="Comic Sans MS" pitchFamily="66" charset="0"/>
            </a:endParaRPr>
          </a:p>
          <a:p>
            <a:pPr marL="0" lvl="1" algn="ctr">
              <a:lnSpc>
                <a:spcPct val="120000"/>
              </a:lnSpc>
              <a:spcBef>
                <a:spcPts val="300"/>
              </a:spcBef>
            </a:pPr>
            <a:endParaRPr lang="en-US" sz="2400" b="1" dirty="0" smtClean="0">
              <a:solidFill>
                <a:srgbClr val="FF6600"/>
              </a:solidFill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4648200"/>
            <a:ext cx="8610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/>
                <a:cs typeface="Times New Roman"/>
              </a:rPr>
              <a:t>- Proof: See the board.</a:t>
            </a:r>
          </a:p>
          <a:p>
            <a:endParaRPr lang="en-US" sz="2200" dirty="0">
              <a:latin typeface="Times New Roman"/>
              <a:cs typeface="Times New Roman"/>
            </a:endParaRPr>
          </a:p>
          <a:p>
            <a:r>
              <a:rPr lang="en-US" sz="2200" dirty="0" smtClean="0">
                <a:latin typeface="Times New Roman"/>
                <a:cs typeface="Times New Roman"/>
              </a:rPr>
              <a:t>- Remark: Our </a:t>
            </a:r>
            <a:r>
              <a:rPr lang="en-US" sz="2200" dirty="0" err="1" smtClean="0">
                <a:latin typeface="Times New Roman"/>
                <a:cs typeface="Times New Roman"/>
              </a:rPr>
              <a:t>lowerbound</a:t>
            </a:r>
            <a:r>
              <a:rPr lang="en-US" sz="2200" dirty="0" smtClean="0">
                <a:latin typeface="Times New Roman"/>
                <a:cs typeface="Times New Roman"/>
              </a:rPr>
              <a:t> only credits </a:t>
            </a:r>
            <a:r>
              <a:rPr lang="en-US" sz="2200" b="1" i="1" dirty="0" smtClean="0">
                <a:latin typeface="Times New Roman"/>
                <a:cs typeface="Times New Roman"/>
              </a:rPr>
              <a:t>t </a:t>
            </a:r>
            <a:r>
              <a:rPr lang="en-US" sz="2200" dirty="0" smtClean="0">
                <a:latin typeface="Times New Roman"/>
                <a:cs typeface="Times New Roman"/>
              </a:rPr>
              <a:t>units of value when more than one prize is above </a:t>
            </a:r>
            <a:r>
              <a:rPr lang="en-US" sz="2200" b="1" i="1" dirty="0" smtClean="0">
                <a:latin typeface="Times New Roman"/>
                <a:cs typeface="Times New Roman"/>
              </a:rPr>
              <a:t>t</a:t>
            </a:r>
            <a:r>
              <a:rPr lang="en-US" sz="2200" dirty="0">
                <a:latin typeface="Times New Roman"/>
                <a:cs typeface="Times New Roman"/>
              </a:rPr>
              <a:t>. This means </a:t>
            </a:r>
            <a:r>
              <a:rPr lang="en-US" sz="2200" dirty="0" smtClean="0">
                <a:latin typeface="Times New Roman"/>
                <a:cs typeface="Times New Roman"/>
              </a:rPr>
              <a:t>that the ½ applies </a:t>
            </a:r>
            <a:r>
              <a:rPr lang="en-US" sz="2200" dirty="0">
                <a:latin typeface="Times New Roman"/>
                <a:cs typeface="Times New Roman"/>
              </a:rPr>
              <a:t>even if, whenever there are multiple prizes above </a:t>
            </a:r>
            <a:r>
              <a:rPr lang="en-US" sz="2200" dirty="0" smtClean="0">
                <a:latin typeface="Times New Roman"/>
                <a:cs typeface="Times New Roman"/>
              </a:rPr>
              <a:t>the threshold</a:t>
            </a:r>
            <a:r>
              <a:rPr lang="en-US" sz="2200" dirty="0">
                <a:latin typeface="Times New Roman"/>
                <a:cs typeface="Times New Roman"/>
              </a:rPr>
              <a:t>, the strategy somehow picks the worst (i.e., smallest) of these.</a:t>
            </a:r>
          </a:p>
        </p:txBody>
      </p:sp>
    </p:spTree>
    <p:extLst>
      <p:ext uri="{BB962C8B-B14F-4D97-AF65-F5344CB8AC3E}">
        <p14:creationId xmlns:p14="http://schemas.microsoft.com/office/powerpoint/2010/main" val="1219559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/>
              <a:t>Application to Single-item Auctions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990600"/>
            <a:ext cx="8610600" cy="56600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Single item, regular but non-</a:t>
            </a:r>
            <a:r>
              <a:rPr lang="en-US" dirty="0" err="1" smtClean="0">
                <a:latin typeface="Times New Roman"/>
                <a:cs typeface="Times New Roman"/>
              </a:rPr>
              <a:t>i.i.d</a:t>
            </a:r>
            <a:r>
              <a:rPr lang="en-US" dirty="0" smtClean="0">
                <a:latin typeface="Times New Roman"/>
                <a:cs typeface="Times New Roman"/>
              </a:rPr>
              <a:t>. value distributions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FF6600"/>
                </a:solidFill>
                <a:latin typeface="Times New Roman"/>
                <a:cs typeface="Times New Roman"/>
              </a:rPr>
              <a:t>Key idea: </a:t>
            </a:r>
            <a:r>
              <a:rPr lang="en-US" dirty="0" smtClean="0">
                <a:latin typeface="Times New Roman"/>
                <a:cs typeface="Times New Roman"/>
              </a:rPr>
              <a:t>think of </a:t>
            </a:r>
            <a:r>
              <a:rPr lang="en-US" b="1" i="1" dirty="0" err="1" smtClean="0">
                <a:latin typeface="Times New Roman"/>
                <a:cs typeface="Times New Roman"/>
              </a:rPr>
              <a:t>φ</a:t>
            </a:r>
            <a:r>
              <a:rPr lang="en-US" b="1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b="1" i="1" dirty="0" smtClean="0">
                <a:latin typeface="Times New Roman"/>
                <a:cs typeface="Times New Roman"/>
              </a:rPr>
              <a:t>(v</a:t>
            </a:r>
            <a:r>
              <a:rPr lang="en-US" b="1" i="1" baseline="-25000" dirty="0" smtClean="0">
                <a:latin typeface="Times New Roman"/>
                <a:cs typeface="Times New Roman"/>
              </a:rPr>
              <a:t>i</a:t>
            </a:r>
            <a:r>
              <a:rPr lang="en-US" b="1" i="1" dirty="0" smtClean="0">
                <a:latin typeface="Times New Roman"/>
                <a:cs typeface="Times New Roman"/>
              </a:rPr>
              <a:t>)</a:t>
            </a:r>
            <a:r>
              <a:rPr lang="en-US" b="1" i="1" baseline="30000" dirty="0" smtClean="0">
                <a:latin typeface="Times New Roman"/>
                <a:cs typeface="Times New Roman"/>
              </a:rPr>
              <a:t>+ </a:t>
            </a:r>
            <a:r>
              <a:rPr lang="en-US" dirty="0" smtClean="0">
                <a:latin typeface="Times New Roman"/>
                <a:cs typeface="Times New Roman"/>
              </a:rPr>
              <a:t>as the </a:t>
            </a:r>
            <a:r>
              <a:rPr lang="en-US" dirty="0" err="1" smtClean="0">
                <a:latin typeface="Times New Roman"/>
                <a:cs typeface="Times New Roman"/>
              </a:rPr>
              <a:t>i-th</a:t>
            </a:r>
            <a:r>
              <a:rPr lang="en-US" dirty="0" smtClean="0">
                <a:latin typeface="Times New Roman"/>
                <a:cs typeface="Times New Roman"/>
              </a:rPr>
              <a:t> prize. (</a:t>
            </a:r>
            <a:r>
              <a:rPr lang="en-US" b="1" i="1" dirty="0" err="1" smtClean="0">
                <a:latin typeface="Times New Roman"/>
                <a:cs typeface="Times New Roman"/>
              </a:rPr>
              <a:t>G</a:t>
            </a:r>
            <a:r>
              <a:rPr lang="en-US" b="1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is the induced non-negative virtual value distribution from </a:t>
            </a:r>
            <a:r>
              <a:rPr lang="en-US" b="1" i="1" dirty="0" smtClean="0">
                <a:latin typeface="Times New Roman"/>
                <a:cs typeface="Times New Roman"/>
              </a:rPr>
              <a:t>F</a:t>
            </a:r>
            <a:r>
              <a:rPr lang="en-US" b="1" i="1" baseline="-25000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b="1" i="1" dirty="0">
              <a:solidFill>
                <a:srgbClr val="FF66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 a single-item auction, the optimal expected revenue</a:t>
            </a:r>
            <a:endParaRPr lang="en-US" b="1" i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	 </a:t>
            </a:r>
            <a:r>
              <a:rPr lang="en-US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E</a:t>
            </a:r>
            <a:r>
              <a:rPr lang="en-US" b="1" baseline="-25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v~F</a:t>
            </a:r>
            <a:r>
              <a:rPr lang="en-US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[max</a:t>
            </a:r>
            <a:r>
              <a:rPr lang="en-US" b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 </a:t>
            </a:r>
            <a:r>
              <a:rPr lang="en-US" b="1" dirty="0" err="1" smtClean="0">
                <a:latin typeface="Times New Roman"/>
                <a:cs typeface="Times New Roman"/>
              </a:rPr>
              <a:t>Σ</a:t>
            </a:r>
            <a:r>
              <a:rPr lang="en-US" b="1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b="1" i="1" baseline="-25000" dirty="0" smtClean="0">
                <a:latin typeface="Times New Roman"/>
                <a:cs typeface="Times New Roman"/>
              </a:rPr>
              <a:t> </a:t>
            </a:r>
            <a:r>
              <a:rPr lang="en-US" b="1" i="1" dirty="0">
                <a:latin typeface="Times New Roman"/>
                <a:cs typeface="Times New Roman"/>
              </a:rPr>
              <a:t>x</a:t>
            </a:r>
            <a:r>
              <a:rPr lang="en-US" b="1" i="1" baseline="-25000" dirty="0">
                <a:latin typeface="Times New Roman"/>
                <a:cs typeface="Times New Roman"/>
              </a:rPr>
              <a:t>i</a:t>
            </a:r>
            <a:r>
              <a:rPr lang="en-US" b="1" i="1" dirty="0">
                <a:latin typeface="Times New Roman"/>
                <a:cs typeface="Times New Roman"/>
              </a:rPr>
              <a:t>(v) </a:t>
            </a:r>
            <a:r>
              <a:rPr lang="en-US" b="1" i="1" dirty="0" err="1">
                <a:latin typeface="Times New Roman"/>
                <a:cs typeface="Times New Roman"/>
              </a:rPr>
              <a:t>φ</a:t>
            </a:r>
            <a:r>
              <a:rPr lang="en-US" b="1" i="1" baseline="-25000" dirty="0" err="1">
                <a:latin typeface="Times New Roman"/>
                <a:cs typeface="Times New Roman"/>
              </a:rPr>
              <a:t>i</a:t>
            </a:r>
            <a:r>
              <a:rPr lang="en-US" b="1" i="1" dirty="0">
                <a:latin typeface="Times New Roman"/>
                <a:cs typeface="Times New Roman"/>
              </a:rPr>
              <a:t> (v</a:t>
            </a:r>
            <a:r>
              <a:rPr lang="en-US" b="1" i="1" baseline="-25000" dirty="0">
                <a:latin typeface="Times New Roman"/>
                <a:cs typeface="Times New Roman"/>
              </a:rPr>
              <a:t>i</a:t>
            </a:r>
            <a:r>
              <a:rPr lang="en-US" b="1" i="1" dirty="0" smtClean="0">
                <a:latin typeface="Times New Roman"/>
                <a:cs typeface="Times New Roman"/>
              </a:rPr>
              <a:t>)</a:t>
            </a:r>
            <a:r>
              <a:rPr lang="en-US" b="1" dirty="0" smtClean="0">
                <a:latin typeface="Times New Roman"/>
                <a:cs typeface="Times New Roman"/>
              </a:rPr>
              <a:t>]</a:t>
            </a:r>
            <a:r>
              <a:rPr lang="en-US" b="1" i="1" dirty="0" smtClean="0">
                <a:latin typeface="Times New Roman"/>
                <a:cs typeface="Times New Roman"/>
              </a:rPr>
              <a:t> = </a:t>
            </a:r>
            <a:r>
              <a:rPr lang="en-US" b="1" dirty="0" err="1">
                <a:solidFill>
                  <a:srgbClr val="000000"/>
                </a:solidFill>
                <a:latin typeface="Times New Roman"/>
                <a:cs typeface="Times New Roman"/>
              </a:rPr>
              <a:t>E</a:t>
            </a:r>
            <a:r>
              <a:rPr lang="en-US" b="1" baseline="-25000" dirty="0" err="1">
                <a:solidFill>
                  <a:srgbClr val="000000"/>
                </a:solidFill>
                <a:latin typeface="Times New Roman"/>
                <a:cs typeface="Times New Roman"/>
              </a:rPr>
              <a:t>v~F</a:t>
            </a:r>
            <a:r>
              <a:rPr lang="en-US" b="1" dirty="0">
                <a:solidFill>
                  <a:srgbClr val="000000"/>
                </a:solidFill>
                <a:latin typeface="Times New Roman"/>
                <a:cs typeface="Times New Roman"/>
              </a:rPr>
              <a:t> [</a:t>
            </a:r>
            <a:r>
              <a:rPr lang="en-US" b="1" i="1" dirty="0" smtClean="0">
                <a:latin typeface="Times New Roman"/>
                <a:cs typeface="Times New Roman"/>
              </a:rPr>
              <a:t>max</a:t>
            </a:r>
            <a:r>
              <a:rPr lang="en-US" b="1" i="1" baseline="-25000" dirty="0" smtClean="0">
                <a:latin typeface="Times New Roman"/>
                <a:cs typeface="Times New Roman"/>
              </a:rPr>
              <a:t>i </a:t>
            </a:r>
            <a:r>
              <a:rPr lang="en-US" b="1" i="1" dirty="0" err="1">
                <a:latin typeface="Times New Roman"/>
                <a:cs typeface="Times New Roman"/>
              </a:rPr>
              <a:t>φ</a:t>
            </a:r>
            <a:r>
              <a:rPr lang="en-US" b="1" i="1" baseline="-25000" dirty="0" err="1">
                <a:latin typeface="Times New Roman"/>
                <a:cs typeface="Times New Roman"/>
              </a:rPr>
              <a:t>i</a:t>
            </a:r>
            <a:r>
              <a:rPr lang="en-US" b="1" i="1" dirty="0">
                <a:latin typeface="Times New Roman"/>
                <a:cs typeface="Times New Roman"/>
              </a:rPr>
              <a:t>(v</a:t>
            </a:r>
            <a:r>
              <a:rPr lang="en-US" b="1" i="1" baseline="-25000" dirty="0">
                <a:latin typeface="Times New Roman"/>
                <a:cs typeface="Times New Roman"/>
              </a:rPr>
              <a:t>i</a:t>
            </a:r>
            <a:r>
              <a:rPr lang="en-US" b="1" i="1" dirty="0">
                <a:latin typeface="Times New Roman"/>
                <a:cs typeface="Times New Roman"/>
              </a:rPr>
              <a:t>)</a:t>
            </a:r>
            <a:r>
              <a:rPr lang="en-US" b="1" i="1" baseline="30000" dirty="0" smtClean="0">
                <a:latin typeface="Times New Roman"/>
                <a:cs typeface="Times New Roman"/>
              </a:rPr>
              <a:t>+</a:t>
            </a:r>
            <a:r>
              <a:rPr lang="en-US" b="1" dirty="0" smtClean="0">
                <a:latin typeface="Times New Roman"/>
                <a:cs typeface="Times New Roman"/>
              </a:rPr>
              <a:t>]</a:t>
            </a:r>
            <a:r>
              <a:rPr lang="en-US" b="1" i="1" baseline="30000" dirty="0" smtClean="0">
                <a:latin typeface="Times New Roman"/>
                <a:cs typeface="Times New Roman"/>
              </a:rPr>
              <a:t>  </a:t>
            </a:r>
            <a:r>
              <a:rPr lang="en-US" dirty="0" smtClean="0">
                <a:latin typeface="Times New Roman"/>
                <a:cs typeface="Times New Roman"/>
              </a:rPr>
              <a:t>(the expected prize of the prophet)</a:t>
            </a:r>
            <a:endParaRPr lang="en-US" dirty="0">
              <a:solidFill>
                <a:srgbClr val="FF66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Consider the following allocation rule</a:t>
            </a:r>
            <a:endParaRPr lang="en-US" dirty="0">
              <a:latin typeface="Times New Roman"/>
              <a:cs typeface="Times New Roman"/>
            </a:endParaRP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Times New Roman"/>
                <a:cs typeface="Times New Roman"/>
              </a:rPr>
              <a:t>Choose </a:t>
            </a:r>
            <a:r>
              <a:rPr lang="en-US" b="1" i="1" dirty="0">
                <a:latin typeface="Times New Roman"/>
                <a:cs typeface="Times New Roman"/>
              </a:rPr>
              <a:t>t</a:t>
            </a:r>
            <a:r>
              <a:rPr lang="en-US" dirty="0">
                <a:latin typeface="Times New Roman"/>
                <a:cs typeface="Times New Roman"/>
              </a:rPr>
              <a:t> such that </a:t>
            </a:r>
            <a:r>
              <a:rPr lang="en-US" b="1" dirty="0" err="1">
                <a:latin typeface="Times New Roman"/>
                <a:cs typeface="Times New Roman"/>
              </a:rPr>
              <a:t>Pr</a:t>
            </a:r>
            <a:r>
              <a:rPr lang="en-US" b="1" dirty="0">
                <a:latin typeface="Times New Roman"/>
                <a:cs typeface="Times New Roman"/>
              </a:rPr>
              <a:t>[</a:t>
            </a:r>
            <a:r>
              <a:rPr lang="en-US" b="1" dirty="0" smtClean="0">
                <a:latin typeface="Times New Roman"/>
                <a:cs typeface="Times New Roman"/>
              </a:rPr>
              <a:t>max</a:t>
            </a:r>
            <a:r>
              <a:rPr lang="en-US" b="1" baseline="-25000" dirty="0" smtClean="0">
                <a:latin typeface="Times New Roman"/>
                <a:cs typeface="Times New Roman"/>
              </a:rPr>
              <a:t>i</a:t>
            </a:r>
            <a:r>
              <a:rPr lang="en-US" b="1" dirty="0" smtClean="0">
                <a:latin typeface="Times New Roman"/>
                <a:cs typeface="Times New Roman"/>
              </a:rPr>
              <a:t> </a:t>
            </a:r>
            <a:r>
              <a:rPr lang="en-US" b="1" i="1" dirty="0" err="1">
                <a:latin typeface="Times New Roman"/>
                <a:cs typeface="Times New Roman"/>
              </a:rPr>
              <a:t>φ</a:t>
            </a:r>
            <a:r>
              <a:rPr lang="en-US" b="1" i="1" baseline="-25000" dirty="0" err="1">
                <a:latin typeface="Times New Roman"/>
                <a:cs typeface="Times New Roman"/>
              </a:rPr>
              <a:t>i</a:t>
            </a:r>
            <a:r>
              <a:rPr lang="en-US" b="1" i="1" dirty="0">
                <a:latin typeface="Times New Roman"/>
                <a:cs typeface="Times New Roman"/>
              </a:rPr>
              <a:t> (v</a:t>
            </a:r>
            <a:r>
              <a:rPr lang="en-US" b="1" i="1" baseline="-25000" dirty="0">
                <a:latin typeface="Times New Roman"/>
                <a:cs typeface="Times New Roman"/>
              </a:rPr>
              <a:t>i</a:t>
            </a:r>
            <a:r>
              <a:rPr lang="en-US" b="1" i="1" dirty="0" smtClean="0">
                <a:latin typeface="Times New Roman"/>
                <a:cs typeface="Times New Roman"/>
              </a:rPr>
              <a:t>)</a:t>
            </a:r>
            <a:r>
              <a:rPr lang="en-US" b="1" baseline="30000" dirty="0" smtClean="0">
                <a:latin typeface="Times New Roman"/>
                <a:cs typeface="Times New Roman"/>
              </a:rPr>
              <a:t>+</a:t>
            </a:r>
            <a:r>
              <a:rPr lang="en-US" b="1" dirty="0" smtClean="0">
                <a:latin typeface="Times New Roman"/>
                <a:cs typeface="Times New Roman"/>
              </a:rPr>
              <a:t> ≥ </a:t>
            </a:r>
            <a:r>
              <a:rPr lang="en-US" b="1" i="1" dirty="0" smtClean="0">
                <a:latin typeface="Times New Roman"/>
                <a:cs typeface="Times New Roman"/>
              </a:rPr>
              <a:t>t</a:t>
            </a:r>
            <a:r>
              <a:rPr lang="en-US" b="1" dirty="0" smtClean="0">
                <a:latin typeface="Times New Roman"/>
                <a:cs typeface="Times New Roman"/>
              </a:rPr>
              <a:t>] = ½ 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  <a:endParaRPr lang="en-US" dirty="0">
              <a:latin typeface="Times New Roman"/>
              <a:cs typeface="Times New Roman"/>
            </a:endParaRP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endParaRPr lang="en-US" dirty="0" smtClean="0">
              <a:latin typeface="Times New Roman"/>
              <a:cs typeface="Times New Roman"/>
            </a:endParaRP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Times New Roman"/>
                <a:cs typeface="Times New Roman"/>
              </a:rPr>
              <a:t>Give the item to a bidder </a:t>
            </a:r>
            <a:r>
              <a:rPr lang="en-US" b="1" i="1" dirty="0" err="1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with </a:t>
            </a:r>
            <a:r>
              <a:rPr lang="en-US" b="1" i="1" dirty="0" err="1">
                <a:latin typeface="Times New Roman"/>
                <a:cs typeface="Times New Roman"/>
              </a:rPr>
              <a:t>φ</a:t>
            </a:r>
            <a:r>
              <a:rPr lang="en-US" b="1" i="1" baseline="-25000" dirty="0" err="1">
                <a:latin typeface="Times New Roman"/>
                <a:cs typeface="Times New Roman"/>
              </a:rPr>
              <a:t>i</a:t>
            </a:r>
            <a:r>
              <a:rPr lang="en-US" b="1" i="1" dirty="0">
                <a:latin typeface="Times New Roman"/>
                <a:cs typeface="Times New Roman"/>
              </a:rPr>
              <a:t> (v</a:t>
            </a:r>
            <a:r>
              <a:rPr lang="en-US" b="1" i="1" baseline="-25000" dirty="0">
                <a:latin typeface="Times New Roman"/>
                <a:cs typeface="Times New Roman"/>
              </a:rPr>
              <a:t>i</a:t>
            </a:r>
            <a:r>
              <a:rPr lang="en-US" b="1" i="1" dirty="0">
                <a:latin typeface="Times New Roman"/>
                <a:cs typeface="Times New Roman"/>
              </a:rPr>
              <a:t>)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b="1" i="1" dirty="0">
                <a:latin typeface="Times New Roman"/>
                <a:cs typeface="Times New Roman"/>
              </a:rPr>
              <a:t>≥ t</a:t>
            </a:r>
            <a:r>
              <a:rPr lang="en-US" dirty="0">
                <a:latin typeface="Times New Roman"/>
                <a:cs typeface="Times New Roman"/>
              </a:rPr>
              <a:t>, if any, breaking ties among </a:t>
            </a:r>
            <a:r>
              <a:rPr lang="en-US" dirty="0" smtClean="0">
                <a:latin typeface="Times New Roman"/>
                <a:cs typeface="Times New Roman"/>
              </a:rPr>
              <a:t>multiple candidate </a:t>
            </a:r>
            <a:r>
              <a:rPr lang="en-US" dirty="0">
                <a:latin typeface="Times New Roman"/>
                <a:cs typeface="Times New Roman"/>
              </a:rPr>
              <a:t>winners arbitrarily (subject to monotonicity)</a:t>
            </a:r>
          </a:p>
        </p:txBody>
      </p:sp>
    </p:spTree>
    <p:extLst>
      <p:ext uri="{BB962C8B-B14F-4D97-AF65-F5344CB8AC3E}">
        <p14:creationId xmlns:p14="http://schemas.microsoft.com/office/powerpoint/2010/main" val="55810132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/>
              <a:t>Application to Single-item Auctions (cont’d)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990600"/>
            <a:ext cx="8610600" cy="51737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By Prophet Inequality, any allocation rule that satisfy the above has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lang="en-US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E</a:t>
            </a:r>
            <a:r>
              <a:rPr lang="en-US" b="1" baseline="-25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v</a:t>
            </a:r>
            <a:r>
              <a:rPr lang="en-US" b="1" baseline="-25000" dirty="0" err="1">
                <a:solidFill>
                  <a:srgbClr val="000000"/>
                </a:solidFill>
                <a:latin typeface="Times New Roman"/>
                <a:cs typeface="Times New Roman"/>
              </a:rPr>
              <a:t>~F</a:t>
            </a:r>
            <a:r>
              <a:rPr lang="en-US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[</a:t>
            </a:r>
            <a:r>
              <a:rPr lang="en-US" b="1" dirty="0" err="1" smtClean="0">
                <a:latin typeface="Times New Roman"/>
                <a:cs typeface="Times New Roman"/>
              </a:rPr>
              <a:t>Σ</a:t>
            </a:r>
            <a:r>
              <a:rPr lang="en-US" b="1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b="1" i="1" baseline="-25000" dirty="0" smtClean="0">
                <a:latin typeface="Times New Roman"/>
                <a:cs typeface="Times New Roman"/>
              </a:rPr>
              <a:t> </a:t>
            </a:r>
            <a:r>
              <a:rPr lang="en-US" b="1" i="1" dirty="0">
                <a:latin typeface="Times New Roman"/>
                <a:cs typeface="Times New Roman"/>
              </a:rPr>
              <a:t>x</a:t>
            </a:r>
            <a:r>
              <a:rPr lang="en-US" b="1" i="1" baseline="-25000" dirty="0">
                <a:latin typeface="Times New Roman"/>
                <a:cs typeface="Times New Roman"/>
              </a:rPr>
              <a:t>i</a:t>
            </a:r>
            <a:r>
              <a:rPr lang="en-US" b="1" i="1" dirty="0">
                <a:latin typeface="Times New Roman"/>
                <a:cs typeface="Times New Roman"/>
              </a:rPr>
              <a:t>(v) </a:t>
            </a:r>
            <a:r>
              <a:rPr lang="en-US" b="1" i="1" dirty="0" err="1">
                <a:latin typeface="Times New Roman"/>
                <a:cs typeface="Times New Roman"/>
              </a:rPr>
              <a:t>φ</a:t>
            </a:r>
            <a:r>
              <a:rPr lang="en-US" b="1" i="1" baseline="-25000" dirty="0" err="1">
                <a:latin typeface="Times New Roman"/>
                <a:cs typeface="Times New Roman"/>
              </a:rPr>
              <a:t>i</a:t>
            </a:r>
            <a:r>
              <a:rPr lang="en-US" b="1" i="1" dirty="0">
                <a:latin typeface="Times New Roman"/>
                <a:cs typeface="Times New Roman"/>
              </a:rPr>
              <a:t> (v</a:t>
            </a:r>
            <a:r>
              <a:rPr lang="en-US" b="1" i="1" baseline="-25000" dirty="0">
                <a:latin typeface="Times New Roman"/>
                <a:cs typeface="Times New Roman"/>
              </a:rPr>
              <a:t>i</a:t>
            </a:r>
            <a:r>
              <a:rPr lang="en-US" b="1" i="1" dirty="0" smtClean="0">
                <a:latin typeface="Times New Roman"/>
                <a:cs typeface="Times New Roman"/>
              </a:rPr>
              <a:t>)</a:t>
            </a:r>
            <a:r>
              <a:rPr lang="en-US" b="1" dirty="0" smtClean="0">
                <a:latin typeface="Times New Roman"/>
                <a:cs typeface="Times New Roman"/>
              </a:rPr>
              <a:t>]</a:t>
            </a:r>
            <a:r>
              <a:rPr lang="en-US" b="1" i="1" dirty="0" smtClean="0">
                <a:latin typeface="Times New Roman"/>
                <a:cs typeface="Times New Roman"/>
              </a:rPr>
              <a:t> ≥ ½ </a:t>
            </a:r>
            <a:r>
              <a:rPr lang="en-US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E</a:t>
            </a:r>
            <a:r>
              <a:rPr lang="en-US" b="1" baseline="-25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v</a:t>
            </a:r>
            <a:r>
              <a:rPr lang="en-US" b="1" baseline="-25000" dirty="0" err="1">
                <a:solidFill>
                  <a:srgbClr val="000000"/>
                </a:solidFill>
                <a:latin typeface="Times New Roman"/>
                <a:cs typeface="Times New Roman"/>
              </a:rPr>
              <a:t>~F</a:t>
            </a:r>
            <a:r>
              <a:rPr lang="en-US" b="1" dirty="0">
                <a:solidFill>
                  <a:srgbClr val="000000"/>
                </a:solidFill>
                <a:latin typeface="Times New Roman"/>
                <a:cs typeface="Times New Roman"/>
              </a:rPr>
              <a:t> [</a:t>
            </a:r>
            <a:r>
              <a:rPr lang="en-US" b="1" i="1" dirty="0">
                <a:latin typeface="Times New Roman"/>
                <a:cs typeface="Times New Roman"/>
              </a:rPr>
              <a:t>max</a:t>
            </a:r>
            <a:r>
              <a:rPr lang="en-US" b="1" i="1" baseline="-25000" dirty="0">
                <a:latin typeface="Times New Roman"/>
                <a:cs typeface="Times New Roman"/>
              </a:rPr>
              <a:t>i </a:t>
            </a:r>
            <a:r>
              <a:rPr lang="en-US" b="1" i="1" dirty="0" err="1">
                <a:latin typeface="Times New Roman"/>
                <a:cs typeface="Times New Roman"/>
              </a:rPr>
              <a:t>φ</a:t>
            </a:r>
            <a:r>
              <a:rPr lang="en-US" b="1" i="1" baseline="-25000" dirty="0" err="1">
                <a:latin typeface="Times New Roman"/>
                <a:cs typeface="Times New Roman"/>
              </a:rPr>
              <a:t>i</a:t>
            </a:r>
            <a:r>
              <a:rPr lang="en-US" b="1" i="1" dirty="0">
                <a:latin typeface="Times New Roman"/>
                <a:cs typeface="Times New Roman"/>
              </a:rPr>
              <a:t>(v</a:t>
            </a:r>
            <a:r>
              <a:rPr lang="en-US" b="1" i="1" baseline="-25000" dirty="0">
                <a:latin typeface="Times New Roman"/>
                <a:cs typeface="Times New Roman"/>
              </a:rPr>
              <a:t>i</a:t>
            </a:r>
            <a:r>
              <a:rPr lang="en-US" b="1" i="1" dirty="0">
                <a:latin typeface="Times New Roman"/>
                <a:cs typeface="Times New Roman"/>
              </a:rPr>
              <a:t>)</a:t>
            </a:r>
            <a:r>
              <a:rPr lang="en-US" b="1" i="1" baseline="30000" dirty="0">
                <a:latin typeface="Times New Roman"/>
                <a:cs typeface="Times New Roman"/>
              </a:rPr>
              <a:t>+</a:t>
            </a:r>
            <a:r>
              <a:rPr lang="en-US" b="1" dirty="0">
                <a:latin typeface="Times New Roman"/>
                <a:cs typeface="Times New Roman"/>
              </a:rPr>
              <a:t>]</a:t>
            </a:r>
            <a:r>
              <a:rPr lang="en-US" b="1" i="1" baseline="30000" dirty="0">
                <a:latin typeface="Times New Roman"/>
                <a:cs typeface="Times New Roman"/>
              </a:rPr>
              <a:t> </a:t>
            </a:r>
            <a:endParaRPr lang="en-US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Here is a specific monotone allocation rule that satisfies this: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Set a reserve price </a:t>
            </a:r>
            <a:r>
              <a:rPr lang="en-US" b="1" i="1" dirty="0" err="1">
                <a:solidFill>
                  <a:srgbClr val="000000"/>
                </a:solidFill>
                <a:latin typeface="Times New Roman"/>
                <a:cs typeface="Times New Roman"/>
              </a:rPr>
              <a:t>r</a:t>
            </a:r>
            <a:r>
              <a:rPr lang="en-US" b="1" i="1" baseline="-25000" dirty="0" err="1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lang="en-US" b="1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=</a:t>
            </a:r>
            <a:r>
              <a:rPr lang="en-US" b="1" i="1" dirty="0" smtClean="0">
                <a:latin typeface="Times New Roman"/>
                <a:cs typeface="Times New Roman"/>
              </a:rPr>
              <a:t>φ</a:t>
            </a:r>
            <a:r>
              <a:rPr lang="en-US" b="1" i="1" baseline="-25000" dirty="0" smtClean="0">
                <a:latin typeface="Times New Roman"/>
                <a:cs typeface="Times New Roman"/>
              </a:rPr>
              <a:t>i</a:t>
            </a:r>
            <a:r>
              <a:rPr lang="en-US" b="1" i="1" baseline="30000" dirty="0" smtClean="0">
                <a:latin typeface="Times New Roman"/>
                <a:cs typeface="Times New Roman"/>
              </a:rPr>
              <a:t>-1</a:t>
            </a:r>
            <a:r>
              <a:rPr lang="en-US" b="1" i="1" dirty="0" smtClean="0">
                <a:latin typeface="Times New Roman"/>
                <a:cs typeface="Times New Roman"/>
              </a:rPr>
              <a:t> (t) </a:t>
            </a:r>
            <a:r>
              <a:rPr lang="en-US" dirty="0" smtClean="0">
                <a:latin typeface="Times New Roman"/>
                <a:cs typeface="Times New Roman"/>
              </a:rPr>
              <a:t>for each bidder </a:t>
            </a:r>
            <a:r>
              <a:rPr lang="en-US" b="1" i="1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with the </a:t>
            </a:r>
            <a:r>
              <a:rPr lang="en-US" b="1" i="1" dirty="0" smtClean="0">
                <a:latin typeface="Times New Roman"/>
                <a:cs typeface="Times New Roman"/>
              </a:rPr>
              <a:t>t</a:t>
            </a:r>
            <a:r>
              <a:rPr lang="en-US" dirty="0" smtClean="0">
                <a:latin typeface="Times New Roman"/>
                <a:cs typeface="Times New Roman"/>
              </a:rPr>
              <a:t> defined above.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Give the item to the highest bidder that meets her reserve price (if any).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The payment is simply the maximum of winner’s reserve price and the second highest bid (that meets her own reserve).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Interesting Open Problem: How about anonymous reserve? We know it’s between [1/4, 1/2], can you pin down the exact approximation ratio?</a:t>
            </a: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62325747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2"/>
          <p:cNvSpPr>
            <a:spLocks noGrp="1"/>
          </p:cNvSpPr>
          <p:nvPr>
            <p:ph type="title"/>
          </p:nvPr>
        </p:nvSpPr>
        <p:spPr>
          <a:xfrm>
            <a:off x="2743200" y="4191000"/>
            <a:ext cx="6019800" cy="136207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b="0" cap="non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halkduster"/>
                <a:cs typeface="Chalkduster"/>
              </a:rPr>
              <a:t>Prior-Independent Auctions</a:t>
            </a:r>
            <a:endParaRPr lang="en-US" sz="2800" b="0" cap="none" dirty="0">
              <a:solidFill>
                <a:schemeClr val="tx2">
                  <a:lumMod val="60000"/>
                  <a:lumOff val="40000"/>
                </a:schemeClr>
              </a:solidFill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27621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 xmlns:mv="urn:schemas-microsoft-com:mac:vml">
      <p:transition spd="slow">
        <p:checker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/>
              <a:t>Another Critique to the Optimal Auction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1295400"/>
            <a:ext cx="8153400" cy="5096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What if your distribution are </a:t>
            </a:r>
            <a:r>
              <a:rPr lang="en-US" dirty="0" smtClean="0">
                <a:solidFill>
                  <a:srgbClr val="FF6600"/>
                </a:solidFill>
                <a:latin typeface="Times New Roman"/>
                <a:cs typeface="Times New Roman"/>
              </a:rPr>
              <a:t>unknown</a:t>
            </a:r>
            <a:r>
              <a:rPr lang="en-US" dirty="0" smtClean="0">
                <a:latin typeface="Times New Roman"/>
                <a:cs typeface="Times New Roman"/>
              </a:rPr>
              <a:t>?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When there are many bidders and enough past data, it is reasonable to assume you know exactly the value distribution.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endParaRPr lang="en-US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But if the market is “thin”, you might not be confident or not even know the value distribution.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Can you design an auction that does not use any knowledge about the distributions but performs </a:t>
            </a:r>
            <a:r>
              <a:rPr lang="en-US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almost as well as </a:t>
            </a:r>
            <a:r>
              <a:rPr lang="en-US" dirty="0" smtClean="0">
                <a:latin typeface="Times New Roman"/>
                <a:cs typeface="Times New Roman"/>
              </a:rPr>
              <a:t>if you know </a:t>
            </a:r>
            <a:r>
              <a:rPr lang="en-US" b="1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everything</a:t>
            </a:r>
            <a:r>
              <a:rPr lang="en-US" dirty="0" smtClean="0">
                <a:latin typeface="Times New Roman"/>
                <a:cs typeface="Times New Roman"/>
              </a:rPr>
              <a:t> about the distributions.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Active research agenda, called prior-independent auctions.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47499298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Bulow-Klemperer Theorem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14400"/>
            <a:ext cx="8001000" cy="525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838200" y="1524000"/>
            <a:ext cx="7391400" cy="1574790"/>
            <a:chOff x="990600" y="1676400"/>
            <a:chExt cx="7391400" cy="1574790"/>
          </a:xfrm>
        </p:grpSpPr>
        <p:sp>
          <p:nvSpPr>
            <p:cNvPr id="7" name="TextBox 6"/>
            <p:cNvSpPr txBox="1"/>
            <p:nvPr/>
          </p:nvSpPr>
          <p:spPr>
            <a:xfrm>
              <a:off x="990600" y="1676400"/>
              <a:ext cx="7391400" cy="15747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  <a:cs typeface="Arial" pitchFamily="34" charset="0"/>
                </a:rPr>
                <a:t>[Bulow-Klemperer ’96] </a:t>
              </a:r>
              <a:r>
                <a:rPr lang="en-US" sz="20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For any regular distribution F and integer n.</a:t>
              </a:r>
            </a:p>
            <a:p>
              <a:pPr marL="0" lvl="1" algn="ctr">
                <a:lnSpc>
                  <a:spcPct val="120000"/>
                </a:lnSpc>
                <a:spcBef>
                  <a:spcPts val="300"/>
                </a:spcBef>
              </a:pPr>
              <a:endParaRPr lang="en-US" sz="2000" b="1" dirty="0" smtClean="0">
                <a:solidFill>
                  <a:srgbClr val="FF6600"/>
                </a:solidFill>
                <a:latin typeface="Comic Sans MS" pitchFamily="66" charset="0"/>
              </a:endParaRPr>
            </a:p>
            <a:p>
              <a:pPr marL="0" lvl="1">
                <a:lnSpc>
                  <a:spcPct val="120000"/>
                </a:lnSpc>
                <a:spcBef>
                  <a:spcPts val="300"/>
                </a:spcBef>
              </a:pPr>
              <a:endParaRPr lang="en-US" sz="2000" dirty="0" smtClean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  <p:pic>
          <p:nvPicPr>
            <p:cNvPr id="2" name="Picture 1" descr="latex-image-1.pdf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6800" y="2362200"/>
              <a:ext cx="7099300" cy="838200"/>
            </a:xfrm>
            <a:prstGeom prst="rect">
              <a:avLst/>
            </a:prstGeom>
          </p:spPr>
        </p:pic>
      </p:grpSp>
      <p:sp>
        <p:nvSpPr>
          <p:cNvPr id="4" name="TextBox 3"/>
          <p:cNvSpPr txBox="1"/>
          <p:nvPr/>
        </p:nvSpPr>
        <p:spPr>
          <a:xfrm>
            <a:off x="457200" y="4038600"/>
            <a:ext cx="838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Remark: </a:t>
            </a:r>
          </a:p>
          <a:p>
            <a:endParaRPr lang="en-US" dirty="0" smtClean="0">
              <a:latin typeface="Times New Roman"/>
              <a:cs typeface="Times New Roman"/>
            </a:endParaRPr>
          </a:p>
          <a:p>
            <a:pPr marL="742950" lvl="1" indent="-285750">
              <a:buFontTx/>
              <a:buChar char="-"/>
            </a:pPr>
            <a:r>
              <a:rPr lang="en-US" dirty="0" err="1" smtClean="0">
                <a:latin typeface="Times New Roman"/>
                <a:cs typeface="Times New Roman"/>
              </a:rPr>
              <a:t>Vickrey’s</a:t>
            </a:r>
            <a:r>
              <a:rPr lang="en-US" dirty="0" smtClean="0">
                <a:latin typeface="Times New Roman"/>
                <a:cs typeface="Times New Roman"/>
              </a:rPr>
              <a:t> auction is prior-independent!</a:t>
            </a:r>
          </a:p>
          <a:p>
            <a:pPr marL="285750" indent="-285750">
              <a:buFontTx/>
              <a:buChar char="-"/>
            </a:pPr>
            <a:endParaRPr lang="en-US" dirty="0" smtClean="0">
              <a:latin typeface="Times New Roman"/>
              <a:cs typeface="Times New Roman"/>
            </a:endParaRPr>
          </a:p>
          <a:p>
            <a:pPr marL="742950" lvl="1" indent="-285750"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This means with the same number of bidders, </a:t>
            </a:r>
            <a:r>
              <a:rPr lang="en-US" dirty="0" err="1" smtClean="0">
                <a:latin typeface="Times New Roman"/>
                <a:cs typeface="Times New Roman"/>
              </a:rPr>
              <a:t>Vickrey</a:t>
            </a:r>
            <a:r>
              <a:rPr lang="en-US" dirty="0" smtClean="0">
                <a:latin typeface="Times New Roman"/>
                <a:cs typeface="Times New Roman"/>
              </a:rPr>
              <a:t> Auction achieves at least n-1/n fraction of the optimal revenue.</a:t>
            </a:r>
          </a:p>
          <a:p>
            <a:pPr marL="285750" indent="-285750">
              <a:buFontTx/>
              <a:buChar char="-"/>
            </a:pPr>
            <a:endParaRPr lang="en-US" dirty="0" smtClean="0">
              <a:latin typeface="Times New Roman"/>
              <a:cs typeface="Times New Roman"/>
            </a:endParaRPr>
          </a:p>
          <a:p>
            <a:pPr marL="742950" lvl="1" indent="-285750"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More competition is better than finding the right auction format.</a:t>
            </a:r>
          </a:p>
          <a:p>
            <a:pPr marL="285750" indent="-285750">
              <a:buFontTx/>
              <a:buChar char="-"/>
            </a:pPr>
            <a:endParaRPr lang="en-US" dirty="0" smtClean="0">
              <a:latin typeface="Times New Roman"/>
              <a:cs typeface="Times New Roman"/>
            </a:endParaRPr>
          </a:p>
          <a:p>
            <a:pPr marL="285750" indent="-285750">
              <a:buFontTx/>
              <a:buChar char="-"/>
            </a:pPr>
            <a:endParaRPr lang="en-US" dirty="0" smtClean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38119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/>
              <a:t>Proof of Bulow-Klemperer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762000"/>
            <a:ext cx="8153400" cy="5915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Consider another auction M with n+1 bidders: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latin typeface="Times New Roman"/>
                <a:cs typeface="Times New Roman"/>
              </a:rPr>
              <a:t>Run Myerson on the first n bidders.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latin typeface="Times New Roman"/>
                <a:cs typeface="Times New Roman"/>
              </a:rPr>
              <a:t>If the item is unallocated, give it to the last bidder for free.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This is a </a:t>
            </a:r>
            <a:r>
              <a:rPr lang="en-US" b="1" i="1" dirty="0" smtClean="0">
                <a:latin typeface="Times New Roman"/>
                <a:cs typeface="Times New Roman"/>
              </a:rPr>
              <a:t>DSIC</a:t>
            </a:r>
            <a:r>
              <a:rPr lang="en-US" dirty="0" smtClean="0">
                <a:latin typeface="Times New Roman"/>
                <a:cs typeface="Times New Roman"/>
              </a:rPr>
              <a:t> mechanism. It has the </a:t>
            </a:r>
            <a:r>
              <a:rPr lang="en-US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same</a:t>
            </a:r>
            <a:r>
              <a:rPr lang="en-US" dirty="0" smtClean="0">
                <a:latin typeface="Times New Roman"/>
                <a:cs typeface="Times New Roman"/>
              </a:rPr>
              <a:t> revenue as </a:t>
            </a:r>
            <a:r>
              <a:rPr lang="en-US" dirty="0" err="1" smtClean="0">
                <a:latin typeface="Times New Roman"/>
                <a:cs typeface="Times New Roman"/>
              </a:rPr>
              <a:t>Myreson’s</a:t>
            </a:r>
            <a:r>
              <a:rPr lang="en-US" dirty="0" smtClean="0">
                <a:latin typeface="Times New Roman"/>
                <a:cs typeface="Times New Roman"/>
              </a:rPr>
              <a:t> auction with n bidders.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endParaRPr lang="en-US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It’s allocation rule always give out the item.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dirty="0" err="1" smtClean="0">
                <a:latin typeface="Times New Roman"/>
                <a:cs typeface="Times New Roman"/>
              </a:rPr>
              <a:t>Vickrey</a:t>
            </a:r>
            <a:r>
              <a:rPr lang="en-US" dirty="0" smtClean="0">
                <a:latin typeface="Times New Roman"/>
                <a:cs typeface="Times New Roman"/>
              </a:rPr>
              <a:t> Auction also always give out the item, but always to the bidder who has the highest value (also with the highest virtual value).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endParaRPr lang="en-US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dirty="0" err="1" smtClean="0">
                <a:latin typeface="Times New Roman"/>
                <a:cs typeface="Times New Roman"/>
              </a:rPr>
              <a:t>Vickrey</a:t>
            </a:r>
            <a:r>
              <a:rPr lang="en-US" dirty="0" smtClean="0">
                <a:latin typeface="Times New Roman"/>
                <a:cs typeface="Times New Roman"/>
              </a:rPr>
              <a:t> Auction has the highest virtual welfare among all DSIC mechanisms that always give out the item!           </a:t>
            </a:r>
            <a:r>
              <a:rPr lang="en-US" dirty="0">
                <a:latin typeface="Times New Roman"/>
                <a:cs typeface="Times New Roman"/>
              </a:rPr>
              <a:t>	</a:t>
            </a:r>
            <a:r>
              <a:rPr lang="en-US" dirty="0" smtClean="0">
                <a:latin typeface="Times New Roman"/>
                <a:cs typeface="Times New Roman"/>
              </a:rPr>
              <a:t>				</a:t>
            </a:r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4207229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96900" y="808335"/>
            <a:ext cx="473083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An overview of </a:t>
            </a:r>
            <a:r>
              <a:rPr lang="en-US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today’s class</a:t>
            </a:r>
            <a:endParaRPr lang="en-US" sz="2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47800" y="1828800"/>
            <a:ext cx="1204118" cy="914400"/>
            <a:chOff x="1459706" y="1270794"/>
            <a:chExt cx="686594" cy="560388"/>
          </a:xfrm>
        </p:grpSpPr>
        <p:cxnSp>
          <p:nvCxnSpPr>
            <p:cNvPr id="8" name="Straight Connector 7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0" name="TextBox 9"/>
          <p:cNvSpPr txBox="1"/>
          <p:nvPr/>
        </p:nvSpPr>
        <p:spPr>
          <a:xfrm>
            <a:off x="2743200" y="2514600"/>
            <a:ext cx="62539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FFFFFF"/>
                </a:solidFill>
                <a:latin typeface="Times New Roman"/>
                <a:cs typeface="Times New Roman"/>
              </a:rPr>
              <a:t>Prior-Independent Auctions &amp; Bulow-Klemperer Theorem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43200" y="3276600"/>
            <a:ext cx="40862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General Mechanism </a:t>
            </a:r>
            <a:r>
              <a:rPr lang="en-US" sz="2000" i="1" smtClean="0">
                <a:solidFill>
                  <a:srgbClr val="FFFFFF"/>
                </a:solidFill>
                <a:latin typeface="Times New Roman"/>
                <a:cs typeface="Times New Roman"/>
              </a:rPr>
              <a:t>Design Problem</a:t>
            </a:r>
            <a:endParaRPr lang="en-US" sz="2000" i="1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43200" y="4038600"/>
            <a:ext cx="387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>
                <a:solidFill>
                  <a:srgbClr val="FFFFFF"/>
                </a:solidFill>
                <a:latin typeface="Times New Roman"/>
                <a:cs typeface="Times New Roman"/>
              </a:rPr>
              <a:t>Vickrey</a:t>
            </a:r>
            <a:r>
              <a:rPr lang="en-US" sz="2000" i="1" dirty="0">
                <a:solidFill>
                  <a:srgbClr val="FFFFFF"/>
                </a:solidFill>
                <a:latin typeface="Times New Roman"/>
                <a:cs typeface="Times New Roman"/>
              </a:rPr>
              <a:t>-Clarke-Groves Mechanism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447800" y="1829594"/>
            <a:ext cx="1204118" cy="1675606"/>
            <a:chOff x="1459706" y="1270794"/>
            <a:chExt cx="686594" cy="560388"/>
          </a:xfrm>
        </p:grpSpPr>
        <p:cxnSp>
          <p:nvCxnSpPr>
            <p:cNvPr id="14" name="Straight Connector 13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" name="Group 15"/>
          <p:cNvGrpSpPr/>
          <p:nvPr/>
        </p:nvGrpSpPr>
        <p:grpSpPr>
          <a:xfrm>
            <a:off x="1447800" y="2389982"/>
            <a:ext cx="1204118" cy="1877218"/>
            <a:chOff x="1459706" y="1270794"/>
            <a:chExt cx="686594" cy="560388"/>
          </a:xfrm>
        </p:grpSpPr>
        <p:cxnSp>
          <p:nvCxnSpPr>
            <p:cNvPr id="17" name="Straight Connector 16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590014428"/>
      </p:ext>
    </p:extLst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 = Virtual Welfare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8763000" cy="10439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14400" y="1981200"/>
            <a:ext cx="7391400" cy="3190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[Myerson ’</a:t>
            </a:r>
            <a:r>
              <a:rPr lang="en-US" sz="2400" b="1" dirty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8</a:t>
            </a:r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1    ] 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For any </a:t>
            </a:r>
            <a:r>
              <a:rPr lang="en-US" sz="2000" dirty="0">
                <a:solidFill>
                  <a:schemeClr val="bg1"/>
                </a:solidFill>
                <a:latin typeface="Chalkboard"/>
                <a:cs typeface="Chalkboard"/>
              </a:rPr>
              <a:t>single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-dimensional environment.</a:t>
            </a:r>
          </a:p>
          <a:p>
            <a:pPr marL="0" lvl="1">
              <a:lnSpc>
                <a:spcPct val="120000"/>
              </a:lnSpc>
              <a:spcBef>
                <a:spcPts val="300"/>
              </a:spcBef>
            </a:pPr>
            <a:r>
              <a:rPr lang="en-US" sz="2000" dirty="0" smtClean="0">
                <a:solidFill>
                  <a:schemeClr val="bg1"/>
                </a:solidFill>
                <a:latin typeface="Comic Sans MS" pitchFamily="66" charset="0"/>
              </a:rPr>
              <a:t>Let F= F</a:t>
            </a:r>
            <a:r>
              <a:rPr lang="en-US" sz="2000" baseline="-25000" dirty="0" smtClean="0">
                <a:solidFill>
                  <a:schemeClr val="bg1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solidFill>
                  <a:schemeClr val="bg1"/>
                </a:solidFill>
                <a:latin typeface="Comic Sans MS" pitchFamily="66" charset="0"/>
              </a:rPr>
              <a:t> ×</a:t>
            </a:r>
            <a:r>
              <a:rPr lang="en-US" sz="2000" baseline="-25000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Comic Sans MS" pitchFamily="66" charset="0"/>
              </a:rPr>
              <a:t>F</a:t>
            </a:r>
            <a:r>
              <a:rPr lang="en-US" sz="2000" baseline="-25000" dirty="0" smtClean="0">
                <a:solidFill>
                  <a:schemeClr val="bg1"/>
                </a:solidFill>
                <a:latin typeface="Comic Sans MS" pitchFamily="66" charset="0"/>
              </a:rPr>
              <a:t>2</a:t>
            </a:r>
            <a:r>
              <a:rPr lang="en-US" sz="2000" dirty="0" smtClean="0">
                <a:solidFill>
                  <a:schemeClr val="bg1"/>
                </a:solidFill>
                <a:latin typeface="Comic Sans MS" pitchFamily="66" charset="0"/>
              </a:rPr>
              <a:t> × ... × </a:t>
            </a:r>
            <a:r>
              <a:rPr lang="en-US" sz="2000" dirty="0" err="1" smtClean="0">
                <a:solidFill>
                  <a:schemeClr val="bg1"/>
                </a:solidFill>
                <a:latin typeface="Comic Sans MS" pitchFamily="66" charset="0"/>
              </a:rPr>
              <a:t>F</a:t>
            </a:r>
            <a:r>
              <a:rPr lang="en-US" sz="2000" baseline="-25000" dirty="0" err="1" smtClean="0">
                <a:solidFill>
                  <a:schemeClr val="bg1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solidFill>
                  <a:schemeClr val="bg1"/>
                </a:solidFill>
                <a:latin typeface="Comic Sans MS" pitchFamily="66" charset="0"/>
              </a:rPr>
              <a:t> be the joint value distribution, and (</a:t>
            </a:r>
            <a:r>
              <a:rPr lang="en-US" sz="2000" dirty="0" err="1" smtClean="0">
                <a:solidFill>
                  <a:schemeClr val="bg1"/>
                </a:solidFill>
                <a:latin typeface="Comic Sans MS" pitchFamily="66" charset="0"/>
              </a:rPr>
              <a:t>x,p</a:t>
            </a:r>
            <a:r>
              <a:rPr lang="en-US" sz="2000" dirty="0" smtClean="0">
                <a:solidFill>
                  <a:schemeClr val="bg1"/>
                </a:solidFill>
                <a:latin typeface="Comic Sans MS" pitchFamily="66" charset="0"/>
              </a:rPr>
              <a:t>) be a DSIC mechanism. The expected revenue of this mechanism </a:t>
            </a:r>
          </a:p>
          <a:p>
            <a:pPr marL="0" lvl="1" algn="ctr">
              <a:lnSpc>
                <a:spcPct val="120000"/>
              </a:lnSpc>
              <a:spcBef>
                <a:spcPts val="300"/>
              </a:spcBef>
            </a:pPr>
            <a:r>
              <a:rPr lang="en-US" sz="2000" b="1" dirty="0" err="1" smtClean="0">
                <a:solidFill>
                  <a:srgbClr val="FF6600"/>
                </a:solidFill>
                <a:latin typeface="Comic Sans MS" pitchFamily="66" charset="0"/>
              </a:rPr>
              <a:t>E</a:t>
            </a:r>
            <a:r>
              <a:rPr lang="en-US" sz="2000" b="1" baseline="-25000" dirty="0" err="1" smtClean="0">
                <a:solidFill>
                  <a:srgbClr val="FF6600"/>
                </a:solidFill>
                <a:latin typeface="Comic Sans MS" pitchFamily="66" charset="0"/>
              </a:rPr>
              <a:t>v~F</a:t>
            </a:r>
            <a:r>
              <a:rPr lang="en-US" sz="2000" b="1" dirty="0" smtClean="0">
                <a:solidFill>
                  <a:srgbClr val="FF6600"/>
                </a:solidFill>
                <a:latin typeface="Comic Sans MS" pitchFamily="66" charset="0"/>
              </a:rPr>
              <a:t>[</a:t>
            </a:r>
            <a:r>
              <a:rPr lang="en-US" sz="2000" b="1" dirty="0" err="1" smtClean="0">
                <a:solidFill>
                  <a:srgbClr val="FF6600"/>
                </a:solidFill>
                <a:latin typeface="Comic Sans MS" pitchFamily="66" charset="0"/>
              </a:rPr>
              <a:t>Σ</a:t>
            </a:r>
            <a:r>
              <a:rPr lang="en-US" sz="2000" b="1" baseline="-25000" dirty="0" err="1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b="1" dirty="0" smtClean="0">
                <a:solidFill>
                  <a:srgbClr val="FF6600"/>
                </a:solidFill>
                <a:latin typeface="Comic Sans MS" pitchFamily="66" charset="0"/>
              </a:rPr>
              <a:t> p</a:t>
            </a:r>
            <a:r>
              <a:rPr lang="en-US" sz="2000" b="1" baseline="-25000" dirty="0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b="1" dirty="0" smtClean="0">
                <a:solidFill>
                  <a:srgbClr val="FF6600"/>
                </a:solidFill>
                <a:latin typeface="Comic Sans MS" pitchFamily="66" charset="0"/>
              </a:rPr>
              <a:t>(v)]=</a:t>
            </a:r>
            <a:r>
              <a:rPr lang="en-US" sz="2000" b="1" dirty="0" err="1" smtClean="0">
                <a:solidFill>
                  <a:srgbClr val="FF6600"/>
                </a:solidFill>
                <a:latin typeface="Comic Sans MS" pitchFamily="66" charset="0"/>
              </a:rPr>
              <a:t>E</a:t>
            </a:r>
            <a:r>
              <a:rPr lang="en-US" sz="2000" b="1" baseline="-25000" dirty="0" err="1" smtClean="0">
                <a:solidFill>
                  <a:srgbClr val="FF6600"/>
                </a:solidFill>
                <a:latin typeface="Comic Sans MS" pitchFamily="66" charset="0"/>
              </a:rPr>
              <a:t>v~F</a:t>
            </a:r>
            <a:r>
              <a:rPr lang="en-US" sz="2000" b="1" dirty="0" smtClean="0">
                <a:solidFill>
                  <a:srgbClr val="FF6600"/>
                </a:solidFill>
                <a:latin typeface="Comic Sans MS" pitchFamily="66" charset="0"/>
              </a:rPr>
              <a:t>[</a:t>
            </a:r>
            <a:r>
              <a:rPr lang="en-US" sz="2000" b="1" dirty="0" err="1" smtClean="0">
                <a:solidFill>
                  <a:srgbClr val="FF6600"/>
                </a:solidFill>
                <a:latin typeface="Comic Sans MS" pitchFamily="66" charset="0"/>
              </a:rPr>
              <a:t>Σ</a:t>
            </a:r>
            <a:r>
              <a:rPr lang="en-US" sz="2000" b="1" baseline="-25000" dirty="0" err="1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b="1" baseline="-25000" dirty="0" smtClean="0">
                <a:solidFill>
                  <a:srgbClr val="FF6600"/>
                </a:solidFill>
                <a:latin typeface="Comic Sans MS" pitchFamily="66" charset="0"/>
              </a:rPr>
              <a:t> </a:t>
            </a:r>
            <a:r>
              <a:rPr lang="en-US" sz="2000" b="1" dirty="0" smtClean="0">
                <a:solidFill>
                  <a:srgbClr val="FF6600"/>
                </a:solidFill>
                <a:latin typeface="Comic Sans MS" pitchFamily="66" charset="0"/>
              </a:rPr>
              <a:t>x</a:t>
            </a:r>
            <a:r>
              <a:rPr lang="en-US" sz="2000" b="1" baseline="-25000" dirty="0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b="1" dirty="0" smtClean="0">
                <a:solidFill>
                  <a:srgbClr val="FF6600"/>
                </a:solidFill>
                <a:latin typeface="Comic Sans MS" pitchFamily="66" charset="0"/>
              </a:rPr>
              <a:t>(v) </a:t>
            </a:r>
            <a:r>
              <a:rPr lang="en-US" sz="2000" b="1" dirty="0" err="1" smtClean="0">
                <a:solidFill>
                  <a:srgbClr val="FF6600"/>
                </a:solidFill>
                <a:latin typeface="Comic Sans MS" pitchFamily="66" charset="0"/>
              </a:rPr>
              <a:t>φ</a:t>
            </a:r>
            <a:r>
              <a:rPr lang="en-US" sz="2000" b="1" baseline="-25000" dirty="0" err="1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b="1" dirty="0" smtClean="0">
                <a:solidFill>
                  <a:srgbClr val="FF6600"/>
                </a:solidFill>
                <a:latin typeface="Comic Sans MS" pitchFamily="66" charset="0"/>
              </a:rPr>
              <a:t> (v</a:t>
            </a:r>
            <a:r>
              <a:rPr lang="en-US" sz="2000" b="1" baseline="-25000" dirty="0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b="1" dirty="0" smtClean="0">
                <a:solidFill>
                  <a:srgbClr val="FF6600"/>
                </a:solidFill>
                <a:latin typeface="Comic Sans MS" pitchFamily="66" charset="0"/>
              </a:rPr>
              <a:t>)], </a:t>
            </a:r>
          </a:p>
          <a:p>
            <a:pPr marL="0" lvl="1" algn="ctr">
              <a:lnSpc>
                <a:spcPct val="120000"/>
              </a:lnSpc>
              <a:spcBef>
                <a:spcPts val="300"/>
              </a:spcBef>
            </a:pPr>
            <a:endParaRPr lang="en-US" sz="2000" b="1" dirty="0" smtClean="0">
              <a:solidFill>
                <a:srgbClr val="FF6600"/>
              </a:solidFill>
              <a:latin typeface="Comic Sans MS" pitchFamily="66" charset="0"/>
            </a:endParaRPr>
          </a:p>
          <a:p>
            <a:pPr marL="0" lvl="1">
              <a:lnSpc>
                <a:spcPct val="120000"/>
              </a:lnSpc>
              <a:spcBef>
                <a:spcPts val="300"/>
              </a:spcBef>
            </a:pPr>
            <a:r>
              <a:rPr lang="en-US" sz="2000" dirty="0" smtClean="0">
                <a:solidFill>
                  <a:schemeClr val="bg1"/>
                </a:solidFill>
                <a:latin typeface="Comic Sans MS" pitchFamily="66" charset="0"/>
              </a:rPr>
              <a:t>where </a:t>
            </a:r>
            <a:r>
              <a:rPr lang="en-US" sz="2000" dirty="0" err="1" smtClean="0">
                <a:solidFill>
                  <a:srgbClr val="FF6600"/>
                </a:solidFill>
                <a:latin typeface="Comic Sans MS" pitchFamily="66" charset="0"/>
              </a:rPr>
              <a:t>φ</a:t>
            </a:r>
            <a:r>
              <a:rPr lang="en-US" sz="2000" baseline="-25000" dirty="0" err="1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srgbClr val="FF6600"/>
                </a:solidFill>
                <a:latin typeface="Comic Sans MS" pitchFamily="66" charset="0"/>
              </a:rPr>
              <a:t> (v</a:t>
            </a:r>
            <a:r>
              <a:rPr lang="en-US" sz="2000" baseline="-25000" dirty="0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srgbClr val="FF6600"/>
                </a:solidFill>
                <a:latin typeface="Comic Sans MS" pitchFamily="66" charset="0"/>
              </a:rPr>
              <a:t>) := v</a:t>
            </a:r>
            <a:r>
              <a:rPr lang="en-US" sz="2000" baseline="-25000" dirty="0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srgbClr val="FF6600"/>
                </a:solidFill>
                <a:latin typeface="Comic Sans MS" pitchFamily="66" charset="0"/>
              </a:rPr>
              <a:t>- (1-F</a:t>
            </a:r>
            <a:r>
              <a:rPr lang="en-US" sz="2000" baseline="-25000" dirty="0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srgbClr val="FF6600"/>
                </a:solidFill>
                <a:latin typeface="Comic Sans MS" pitchFamily="66" charset="0"/>
              </a:rPr>
              <a:t>(v</a:t>
            </a:r>
            <a:r>
              <a:rPr lang="en-US" sz="2000" baseline="-25000" dirty="0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srgbClr val="FF6600"/>
                </a:solidFill>
                <a:latin typeface="Comic Sans MS" pitchFamily="66" charset="0"/>
              </a:rPr>
              <a:t>))/f</a:t>
            </a:r>
            <a:r>
              <a:rPr lang="en-US" sz="2000" baseline="-25000" dirty="0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srgbClr val="FF6600"/>
                </a:solidFill>
                <a:latin typeface="Comic Sans MS" pitchFamily="66" charset="0"/>
              </a:rPr>
              <a:t>(v</a:t>
            </a:r>
            <a:r>
              <a:rPr lang="en-US" sz="2000" baseline="-25000" dirty="0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srgbClr val="FF6600"/>
                </a:solidFill>
                <a:latin typeface="Comic Sans MS" pitchFamily="66" charset="0"/>
              </a:rPr>
              <a:t>) </a:t>
            </a:r>
            <a:r>
              <a:rPr lang="en-US" sz="2000" dirty="0" smtClean="0">
                <a:solidFill>
                  <a:schemeClr val="bg1"/>
                </a:solidFill>
                <a:latin typeface="Comic Sans MS" pitchFamily="66" charset="0"/>
              </a:rPr>
              <a:t>is called bidder i’s virtual value (f</a:t>
            </a:r>
            <a:r>
              <a:rPr lang="en-US" sz="2000" baseline="-25000" dirty="0" smtClean="0">
                <a:solidFill>
                  <a:schemeClr val="bg1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schemeClr val="bg1"/>
                </a:solidFill>
                <a:latin typeface="Comic Sans MS" pitchFamily="66" charset="0"/>
              </a:rPr>
              <a:t> is the density function for F</a:t>
            </a:r>
            <a:r>
              <a:rPr lang="en-US" sz="2000" baseline="-25000" dirty="0" smtClean="0">
                <a:solidFill>
                  <a:schemeClr val="bg1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schemeClr val="bg1"/>
                </a:solidFill>
                <a:latin typeface="Comic Sans MS" pitchFamily="66" charset="0"/>
              </a:rPr>
              <a:t>).</a:t>
            </a:r>
            <a:endParaRPr lang="en-US" sz="2000" b="1" i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71800" y="2057400"/>
            <a:ext cx="384048" cy="3885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69386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Myerson’s Auction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81000" y="685800"/>
            <a:ext cx="8458200" cy="5874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1600" dirty="0" smtClean="0">
                <a:latin typeface="Times New Roman"/>
                <a:cs typeface="Times New Roman"/>
              </a:rPr>
              <a:t> </a:t>
            </a: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To optimize revenue, we should use the </a:t>
            </a:r>
            <a:r>
              <a:rPr lang="en-US" sz="2000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virtual welfare maximizing allocation rule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1600" b="1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	</a:t>
            </a:r>
            <a:r>
              <a:rPr lang="en-US" sz="2000" b="1" i="1" dirty="0" smtClean="0">
                <a:latin typeface="Times New Roman"/>
                <a:cs typeface="Times New Roman"/>
              </a:rPr>
              <a:t>-  x (v) </a:t>
            </a:r>
            <a:r>
              <a:rPr lang="en-US" sz="2000" b="1" dirty="0" smtClean="0">
                <a:latin typeface="Times New Roman"/>
                <a:cs typeface="Times New Roman"/>
              </a:rPr>
              <a:t>: = </a:t>
            </a:r>
            <a:r>
              <a:rPr lang="en-US" sz="2000" b="1" dirty="0" err="1" smtClean="0">
                <a:latin typeface="Times New Roman"/>
                <a:cs typeface="Times New Roman"/>
              </a:rPr>
              <a:t>argmax</a:t>
            </a:r>
            <a:r>
              <a:rPr lang="en-US" sz="2000" b="1" i="1" dirty="0" smtClean="0">
                <a:latin typeface="Times New Roman"/>
                <a:cs typeface="Times New Roman"/>
              </a:rPr>
              <a:t> </a:t>
            </a:r>
            <a:r>
              <a:rPr lang="en-US" sz="2000" b="1" i="1" baseline="-25000" dirty="0" smtClean="0">
                <a:latin typeface="Times New Roman"/>
                <a:cs typeface="Times New Roman"/>
              </a:rPr>
              <a:t>x in</a:t>
            </a:r>
            <a:r>
              <a:rPr lang="en-US" sz="2000" b="1" i="1" dirty="0">
                <a:latin typeface="Times New Roman"/>
                <a:cs typeface="Times New Roman"/>
              </a:rPr>
              <a:t> </a:t>
            </a:r>
            <a:r>
              <a:rPr lang="en-US" sz="2000" b="1" i="1" baseline="-25000" dirty="0" smtClean="0">
                <a:latin typeface="Times New Roman"/>
                <a:cs typeface="Times New Roman"/>
              </a:rPr>
              <a:t>X</a:t>
            </a:r>
            <a:r>
              <a:rPr lang="en-US" sz="2000" b="1" i="1" dirty="0" smtClean="0">
                <a:latin typeface="Times New Roman"/>
                <a:cs typeface="Times New Roman"/>
              </a:rPr>
              <a:t> </a:t>
            </a:r>
            <a:r>
              <a:rPr lang="en-US" sz="2000" b="1" dirty="0" err="1">
                <a:latin typeface="Times New Roman"/>
                <a:cs typeface="Times New Roman"/>
              </a:rPr>
              <a:t>Σ</a:t>
            </a:r>
            <a:r>
              <a:rPr lang="en-US" sz="2000" b="1" i="1" baseline="-25000" dirty="0" err="1">
                <a:latin typeface="Times New Roman"/>
                <a:cs typeface="Times New Roman"/>
              </a:rPr>
              <a:t>i</a:t>
            </a:r>
            <a:r>
              <a:rPr lang="en-US" sz="2000" b="1" i="1" baseline="-25000" dirty="0">
                <a:latin typeface="Times New Roman"/>
                <a:cs typeface="Times New Roman"/>
              </a:rPr>
              <a:t> </a:t>
            </a:r>
            <a:r>
              <a:rPr lang="en-US" sz="2000" b="1" i="1" dirty="0">
                <a:latin typeface="Times New Roman"/>
                <a:cs typeface="Times New Roman"/>
              </a:rPr>
              <a:t>x</a:t>
            </a:r>
            <a:r>
              <a:rPr lang="en-US" sz="2000" b="1" i="1" baseline="-25000" dirty="0">
                <a:latin typeface="Times New Roman"/>
                <a:cs typeface="Times New Roman"/>
              </a:rPr>
              <a:t>i</a:t>
            </a:r>
            <a:r>
              <a:rPr lang="en-US" sz="2000" b="1" i="1" dirty="0">
                <a:latin typeface="Times New Roman"/>
                <a:cs typeface="Times New Roman"/>
              </a:rPr>
              <a:t>(v) </a:t>
            </a:r>
            <a:r>
              <a:rPr lang="en-US" sz="2000" b="1" i="1" dirty="0" err="1">
                <a:latin typeface="Times New Roman"/>
                <a:cs typeface="Times New Roman"/>
              </a:rPr>
              <a:t>φ</a:t>
            </a:r>
            <a:r>
              <a:rPr lang="en-US" sz="2000" b="1" i="1" baseline="-25000" dirty="0" err="1">
                <a:latin typeface="Times New Roman"/>
                <a:cs typeface="Times New Roman"/>
              </a:rPr>
              <a:t>i</a:t>
            </a:r>
            <a:r>
              <a:rPr lang="en-US" sz="2000" b="1" i="1" dirty="0">
                <a:latin typeface="Times New Roman"/>
                <a:cs typeface="Times New Roman"/>
              </a:rPr>
              <a:t> (v</a:t>
            </a:r>
            <a:r>
              <a:rPr lang="en-US" sz="2000" b="1" i="1" baseline="-25000" dirty="0">
                <a:latin typeface="Times New Roman"/>
                <a:cs typeface="Times New Roman"/>
              </a:rPr>
              <a:t>i</a:t>
            </a:r>
            <a:r>
              <a:rPr lang="en-US" sz="2000" b="1" i="1" dirty="0" smtClean="0">
                <a:latin typeface="Times New Roman"/>
                <a:cs typeface="Times New Roman"/>
              </a:rPr>
              <a:t>)</a:t>
            </a:r>
            <a:endParaRPr lang="en-US" sz="1600" b="1" i="1" dirty="0" smtClean="0">
              <a:solidFill>
                <a:srgbClr val="FF66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16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If </a:t>
            </a:r>
            <a:r>
              <a:rPr lang="en-US" sz="2000" b="1" i="1" dirty="0" smtClean="0">
                <a:latin typeface="Times New Roman"/>
                <a:cs typeface="Times New Roman"/>
              </a:rPr>
              <a:t>F</a:t>
            </a:r>
            <a:r>
              <a:rPr lang="en-US" sz="2000" b="1" i="1" baseline="-25000" dirty="0" smtClean="0">
                <a:latin typeface="Times New Roman"/>
                <a:cs typeface="Times New Roman"/>
              </a:rPr>
              <a:t>i</a:t>
            </a:r>
            <a:r>
              <a:rPr lang="en-US" sz="2000" dirty="0" smtClean="0">
                <a:latin typeface="Times New Roman"/>
                <a:cs typeface="Times New Roman"/>
              </a:rPr>
              <a:t> is regular, then</a:t>
            </a:r>
            <a:r>
              <a:rPr lang="en-US" sz="2000" b="1" i="1" dirty="0" smtClean="0">
                <a:latin typeface="Times New Roman"/>
                <a:cs typeface="Times New Roman"/>
              </a:rPr>
              <a:t> </a:t>
            </a:r>
            <a:r>
              <a:rPr lang="en-US" sz="2000" b="1" i="1" dirty="0" err="1">
                <a:latin typeface="Times New Roman"/>
                <a:cs typeface="Times New Roman"/>
              </a:rPr>
              <a:t>φ</a:t>
            </a:r>
            <a:r>
              <a:rPr lang="en-US" sz="2000" b="1" i="1" baseline="-25000" dirty="0" err="1">
                <a:latin typeface="Times New Roman"/>
                <a:cs typeface="Times New Roman"/>
              </a:rPr>
              <a:t>i</a:t>
            </a:r>
            <a:r>
              <a:rPr lang="en-US" sz="2000" b="1" i="1" dirty="0">
                <a:latin typeface="Times New Roman"/>
                <a:cs typeface="Times New Roman"/>
              </a:rPr>
              <a:t> (v</a:t>
            </a:r>
            <a:r>
              <a:rPr lang="en-US" sz="2000" b="1" i="1" baseline="-25000" dirty="0">
                <a:latin typeface="Times New Roman"/>
                <a:cs typeface="Times New Roman"/>
              </a:rPr>
              <a:t>i</a:t>
            </a:r>
            <a:r>
              <a:rPr lang="en-US" sz="2000" b="1" i="1" dirty="0" smtClean="0">
                <a:latin typeface="Times New Roman"/>
                <a:cs typeface="Times New Roman"/>
              </a:rPr>
              <a:t>) </a:t>
            </a:r>
            <a:r>
              <a:rPr lang="en-US" sz="2000" dirty="0" smtClean="0">
                <a:latin typeface="Times New Roman"/>
                <a:cs typeface="Times New Roman"/>
              </a:rPr>
              <a:t>is </a:t>
            </a:r>
            <a:r>
              <a:rPr lang="en-US" sz="2000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monotone</a:t>
            </a:r>
            <a:r>
              <a:rPr lang="en-US" sz="20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>in </a:t>
            </a:r>
            <a:r>
              <a:rPr lang="en-US" sz="2000" b="1" i="1" dirty="0" smtClean="0">
                <a:latin typeface="Times New Roman"/>
                <a:cs typeface="Times New Roman"/>
              </a:rPr>
              <a:t>v</a:t>
            </a:r>
            <a:r>
              <a:rPr lang="en-US" sz="2000" b="1" i="1" baseline="-25000" dirty="0" smtClean="0">
                <a:latin typeface="Times New Roman"/>
                <a:cs typeface="Times New Roman"/>
              </a:rPr>
              <a:t>i</a:t>
            </a:r>
            <a:r>
              <a:rPr lang="en-US" sz="2000" baseline="-25000" dirty="0" smtClean="0">
                <a:latin typeface="Times New Roman"/>
                <a:cs typeface="Times New Roman"/>
              </a:rPr>
              <a:t>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sz="2000" dirty="0">
              <a:solidFill>
                <a:srgbClr val="FF66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The virtual welfare maximizing allocation rule is </a:t>
            </a:r>
            <a:r>
              <a:rPr lang="en-US" sz="2000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monotone</a:t>
            </a:r>
            <a:r>
              <a:rPr lang="en-US" sz="20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>as well!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endParaRPr lang="en-US" sz="2000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With the suitable payment rule, this is a DSIC mechanism that maximizes revenue.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Same result extends to irregular distributions, but requires extra work (</a:t>
            </a:r>
            <a:r>
              <a:rPr lang="en-US" sz="2000" dirty="0" err="1" smtClean="0">
                <a:latin typeface="Times New Roman"/>
                <a:cs typeface="Times New Roman"/>
              </a:rPr>
              <a:t>ironging</a:t>
            </a:r>
            <a:r>
              <a:rPr lang="en-US" sz="2000" dirty="0" smtClean="0">
                <a:latin typeface="Times New Roman"/>
                <a:cs typeface="Times New Roman"/>
              </a:rPr>
              <a:t>).</a:t>
            </a:r>
            <a:endParaRPr lang="en-US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71579092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How Simple is Myerson’s Auction?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04800" y="1143000"/>
            <a:ext cx="8458200" cy="4394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1600" dirty="0" smtClean="0">
                <a:latin typeface="Times New Roman"/>
                <a:cs typeface="Times New Roman"/>
              </a:rPr>
              <a:t> </a:t>
            </a: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Single-item and </a:t>
            </a:r>
            <a:r>
              <a:rPr lang="en-US" sz="2000" dirty="0" err="1" smtClean="0">
                <a:latin typeface="Times New Roman"/>
                <a:cs typeface="Times New Roman"/>
              </a:rPr>
              <a:t>i.i.d</a:t>
            </a:r>
            <a:r>
              <a:rPr lang="en-US" sz="2000" dirty="0" smtClean="0">
                <a:latin typeface="Times New Roman"/>
                <a:cs typeface="Times New Roman"/>
              </a:rPr>
              <a:t>. regular bidders, e.g. </a:t>
            </a:r>
            <a:r>
              <a:rPr lang="en-US" sz="2000" b="1" i="1" dirty="0" smtClean="0">
                <a:latin typeface="Times New Roman"/>
                <a:cs typeface="Times New Roman"/>
              </a:rPr>
              <a:t>F</a:t>
            </a:r>
            <a:r>
              <a:rPr lang="en-US" sz="2000" b="1" i="1" baseline="-25000" dirty="0" smtClean="0">
                <a:latin typeface="Times New Roman"/>
                <a:cs typeface="Times New Roman"/>
              </a:rPr>
              <a:t>1</a:t>
            </a:r>
            <a:r>
              <a:rPr lang="en-US" sz="2000" b="1" i="1" dirty="0" smtClean="0">
                <a:latin typeface="Times New Roman"/>
                <a:cs typeface="Times New Roman"/>
              </a:rPr>
              <a:t>=F</a:t>
            </a:r>
            <a:r>
              <a:rPr lang="en-US" sz="2000" b="1" i="1" baseline="-25000" dirty="0" smtClean="0">
                <a:latin typeface="Times New Roman"/>
                <a:cs typeface="Times New Roman"/>
              </a:rPr>
              <a:t>2</a:t>
            </a:r>
            <a:r>
              <a:rPr lang="en-US" sz="2000" b="1" i="1" dirty="0" smtClean="0">
                <a:latin typeface="Times New Roman"/>
                <a:cs typeface="Times New Roman"/>
              </a:rPr>
              <a:t>=...=</a:t>
            </a:r>
            <a:r>
              <a:rPr lang="en-US" sz="2000" b="1" i="1" dirty="0" err="1" smtClean="0">
                <a:latin typeface="Times New Roman"/>
                <a:cs typeface="Times New Roman"/>
              </a:rPr>
              <a:t>F</a:t>
            </a:r>
            <a:r>
              <a:rPr lang="en-US" sz="2000" b="1" i="1" baseline="-25000" dirty="0" err="1" smtClean="0">
                <a:latin typeface="Times New Roman"/>
                <a:cs typeface="Times New Roman"/>
              </a:rPr>
              <a:t>n</a:t>
            </a:r>
            <a:endParaRPr lang="en-US" sz="2000" b="1" i="1" baseline="-25000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b="1" i="1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All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φ</a:t>
            </a:r>
            <a:r>
              <a:rPr lang="en-US" sz="2000" b="1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sz="2000" b="1" i="1" dirty="0" smtClean="0">
                <a:latin typeface="Times New Roman"/>
                <a:cs typeface="Times New Roman"/>
              </a:rPr>
              <a:t> ()</a:t>
            </a:r>
            <a:r>
              <a:rPr lang="en-US" sz="2000" dirty="0" smtClean="0">
                <a:latin typeface="Times New Roman"/>
                <a:cs typeface="Times New Roman"/>
              </a:rPr>
              <a:t>’s are the same and monotone.</a:t>
            </a:r>
            <a:endParaRPr lang="en-US" sz="2000" baseline="-25000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sz="2000" dirty="0">
              <a:solidFill>
                <a:srgbClr val="FF66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The highest bidder has the </a:t>
            </a:r>
            <a:r>
              <a:rPr lang="en-US" sz="2000" b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highest virtual value</a:t>
            </a:r>
            <a:r>
              <a:rPr lang="en-US" sz="2000" dirty="0" smtClean="0">
                <a:latin typeface="Times New Roman"/>
                <a:cs typeface="Times New Roman"/>
              </a:rPr>
              <a:t>! </a:t>
            </a: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The optimal auction is the </a:t>
            </a:r>
            <a:r>
              <a:rPr lang="en-US" sz="2000" dirty="0" err="1" smtClean="0">
                <a:latin typeface="Times New Roman"/>
                <a:cs typeface="Times New Roman"/>
              </a:rPr>
              <a:t>Vickrey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>auction with reserve price at </a:t>
            </a:r>
            <a:r>
              <a:rPr lang="en-US" sz="2000" b="1" i="1" dirty="0" smtClean="0">
                <a:latin typeface="Times New Roman"/>
                <a:cs typeface="Times New Roman"/>
              </a:rPr>
              <a:t>φ</a:t>
            </a:r>
            <a:r>
              <a:rPr lang="en-US" sz="2000" b="1" i="1" baseline="30000" dirty="0" smtClean="0">
                <a:latin typeface="Times New Roman"/>
                <a:cs typeface="Times New Roman"/>
              </a:rPr>
              <a:t>-1</a:t>
            </a:r>
            <a:r>
              <a:rPr lang="en-US" sz="2000" b="1" i="1" dirty="0" smtClean="0">
                <a:latin typeface="Times New Roman"/>
                <a:cs typeface="Times New Roman"/>
              </a:rPr>
              <a:t>(0)</a:t>
            </a:r>
            <a:r>
              <a:rPr lang="en-US" sz="2000" dirty="0" smtClean="0">
                <a:latin typeface="Times New Roman"/>
                <a:cs typeface="Times New Roman"/>
              </a:rPr>
              <a:t>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Real “killer application” for practice, arguably at eBay.</a:t>
            </a:r>
          </a:p>
        </p:txBody>
      </p:sp>
    </p:spTree>
    <p:extLst>
      <p:ext uri="{BB962C8B-B14F-4D97-AF65-F5344CB8AC3E}">
        <p14:creationId xmlns:p14="http://schemas.microsoft.com/office/powerpoint/2010/main" val="3599809688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How Simple is Myerson’s Auction?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28600" y="1143000"/>
            <a:ext cx="8458200" cy="5425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1600" dirty="0" smtClean="0">
                <a:latin typeface="Times New Roman"/>
                <a:cs typeface="Times New Roman"/>
              </a:rPr>
              <a:t> </a:t>
            </a: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Single-item regular bidders but </a:t>
            </a:r>
            <a:r>
              <a:rPr lang="en-US" sz="2000" b="1" i="1" dirty="0" smtClean="0">
                <a:latin typeface="Times New Roman"/>
                <a:cs typeface="Times New Roman"/>
              </a:rPr>
              <a:t>F</a:t>
            </a:r>
            <a:r>
              <a:rPr lang="en-US" sz="2000" b="1" i="1" baseline="-25000" dirty="0" smtClean="0">
                <a:latin typeface="Times New Roman"/>
                <a:cs typeface="Times New Roman"/>
              </a:rPr>
              <a:t>1</a:t>
            </a:r>
            <a:r>
              <a:rPr lang="en-US" sz="2000" b="1" i="1" dirty="0" smtClean="0">
                <a:latin typeface="Times New Roman"/>
                <a:cs typeface="Times New Roman"/>
              </a:rPr>
              <a:t>≠F</a:t>
            </a:r>
            <a:r>
              <a:rPr lang="en-US" sz="2000" b="1" i="1" baseline="-25000" dirty="0" smtClean="0">
                <a:latin typeface="Times New Roman"/>
                <a:cs typeface="Times New Roman"/>
              </a:rPr>
              <a:t>2</a:t>
            </a:r>
            <a:r>
              <a:rPr lang="en-US" sz="2000" b="1" i="1" dirty="0" smtClean="0">
                <a:latin typeface="Times New Roman"/>
                <a:cs typeface="Times New Roman"/>
              </a:rPr>
              <a:t>≠...≠</a:t>
            </a:r>
            <a:r>
              <a:rPr lang="en-US" sz="2000" b="1" i="1" dirty="0" err="1" smtClean="0">
                <a:latin typeface="Times New Roman"/>
                <a:cs typeface="Times New Roman"/>
              </a:rPr>
              <a:t>F</a:t>
            </a:r>
            <a:r>
              <a:rPr lang="en-US" sz="2000" b="1" i="1" baseline="-25000" dirty="0" err="1" smtClean="0">
                <a:latin typeface="Times New Roman"/>
                <a:cs typeface="Times New Roman"/>
              </a:rPr>
              <a:t>n</a:t>
            </a:r>
            <a:endParaRPr lang="en-US" sz="2000" b="1" i="1" baseline="-25000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b="1" i="1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All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φ</a:t>
            </a:r>
            <a:r>
              <a:rPr lang="en-US" sz="2000" b="1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sz="2000" b="1" i="1" dirty="0" smtClean="0">
                <a:latin typeface="Times New Roman"/>
                <a:cs typeface="Times New Roman"/>
              </a:rPr>
              <a:t> ()</a:t>
            </a:r>
            <a:r>
              <a:rPr lang="en-US" sz="2000" dirty="0" smtClean="0">
                <a:latin typeface="Times New Roman"/>
                <a:cs typeface="Times New Roman"/>
              </a:rPr>
              <a:t>’s are monotone but not the </a:t>
            </a:r>
            <a:r>
              <a:rPr lang="en-US" sz="2000" b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same</a:t>
            </a:r>
            <a:r>
              <a:rPr lang="en-US" sz="2000" dirty="0" smtClean="0">
                <a:latin typeface="Times New Roman"/>
                <a:cs typeface="Times New Roman"/>
              </a:rPr>
              <a:t>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baseline="-25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2 </a:t>
            </a:r>
            <a:r>
              <a:rPr lang="en-US" sz="2000" dirty="0">
                <a:latin typeface="Times New Roman"/>
                <a:cs typeface="Times New Roman"/>
              </a:rPr>
              <a:t>bidders, v</a:t>
            </a:r>
            <a:r>
              <a:rPr lang="en-US" sz="2000" baseline="-25000" dirty="0">
                <a:latin typeface="Times New Roman"/>
                <a:cs typeface="Times New Roman"/>
              </a:rPr>
              <a:t>1</a:t>
            </a:r>
            <a:r>
              <a:rPr lang="en-US" sz="2000" dirty="0">
                <a:latin typeface="Times New Roman"/>
                <a:cs typeface="Times New Roman"/>
              </a:rPr>
              <a:t> uniform in [0,1]. v</a:t>
            </a:r>
            <a:r>
              <a:rPr lang="en-US" sz="2000" baseline="-25000" dirty="0">
                <a:latin typeface="Times New Roman"/>
                <a:cs typeface="Times New Roman"/>
              </a:rPr>
              <a:t>2</a:t>
            </a:r>
            <a:r>
              <a:rPr lang="en-US" sz="2000" dirty="0">
                <a:latin typeface="Times New Roman"/>
                <a:cs typeface="Times New Roman"/>
              </a:rPr>
              <a:t> uniform in [0,100].</a:t>
            </a:r>
          </a:p>
          <a:p>
            <a:pPr marL="742950" lvl="1" indent="-285750">
              <a:buFontTx/>
              <a:buChar char="-"/>
            </a:pPr>
            <a:r>
              <a:rPr lang="el-GR" b="1" i="1" dirty="0" smtClean="0">
                <a:latin typeface="Times New Roman"/>
                <a:cs typeface="Times New Roman"/>
              </a:rPr>
              <a:t>φ</a:t>
            </a:r>
            <a:r>
              <a:rPr lang="en-US" b="1" i="1" baseline="-25000" dirty="0" smtClean="0">
                <a:latin typeface="Times New Roman"/>
                <a:cs typeface="Times New Roman"/>
              </a:rPr>
              <a:t>1</a:t>
            </a:r>
            <a:r>
              <a:rPr lang="en-US" b="1" i="1" dirty="0" smtClean="0">
                <a:latin typeface="Times New Roman"/>
                <a:cs typeface="Times New Roman"/>
              </a:rPr>
              <a:t>(v</a:t>
            </a:r>
            <a:r>
              <a:rPr lang="en-US" b="1" i="1" baseline="-25000" dirty="0" smtClean="0">
                <a:latin typeface="Times New Roman"/>
                <a:cs typeface="Times New Roman"/>
              </a:rPr>
              <a:t>1</a:t>
            </a:r>
            <a:r>
              <a:rPr lang="en-US" b="1" i="1" dirty="0" smtClean="0">
                <a:latin typeface="Times New Roman"/>
                <a:cs typeface="Times New Roman"/>
              </a:rPr>
              <a:t>) </a:t>
            </a:r>
            <a:r>
              <a:rPr lang="en-US" b="1" i="1" dirty="0">
                <a:latin typeface="Times New Roman"/>
                <a:cs typeface="Times New Roman"/>
              </a:rPr>
              <a:t>= </a:t>
            </a:r>
            <a:r>
              <a:rPr lang="en-US" b="1" i="1" dirty="0" smtClean="0">
                <a:latin typeface="Times New Roman"/>
                <a:cs typeface="Times New Roman"/>
              </a:rPr>
              <a:t>2v</a:t>
            </a:r>
            <a:r>
              <a:rPr lang="en-US" b="1" i="1" baseline="-25000" dirty="0" smtClean="0">
                <a:latin typeface="Times New Roman"/>
                <a:cs typeface="Times New Roman"/>
              </a:rPr>
              <a:t>1</a:t>
            </a:r>
            <a:r>
              <a:rPr lang="en-US" b="1" i="1" dirty="0" smtClean="0">
                <a:latin typeface="Times New Roman"/>
                <a:cs typeface="Times New Roman"/>
              </a:rPr>
              <a:t>-</a:t>
            </a:r>
            <a:r>
              <a:rPr lang="en-US" b="1" i="1" dirty="0">
                <a:latin typeface="Times New Roman"/>
                <a:cs typeface="Times New Roman"/>
              </a:rPr>
              <a:t>1, </a:t>
            </a:r>
            <a:r>
              <a:rPr lang="el-GR" b="1" i="1" dirty="0" smtClean="0">
                <a:latin typeface="Times New Roman"/>
                <a:cs typeface="Times New Roman"/>
              </a:rPr>
              <a:t>φ</a:t>
            </a:r>
            <a:r>
              <a:rPr lang="en-US" b="1" i="1" baseline="-25000" dirty="0" smtClean="0">
                <a:latin typeface="Times New Roman"/>
                <a:cs typeface="Times New Roman"/>
              </a:rPr>
              <a:t>2</a:t>
            </a:r>
            <a:r>
              <a:rPr lang="en-US" b="1" i="1" dirty="0" smtClean="0">
                <a:latin typeface="Times New Roman"/>
                <a:cs typeface="Times New Roman"/>
              </a:rPr>
              <a:t>(v</a:t>
            </a:r>
            <a:r>
              <a:rPr lang="en-US" b="1" i="1" baseline="-25000" dirty="0" smtClean="0">
                <a:latin typeface="Times New Roman"/>
                <a:cs typeface="Times New Roman"/>
              </a:rPr>
              <a:t>2</a:t>
            </a:r>
            <a:r>
              <a:rPr lang="en-US" b="1" i="1" dirty="0" smtClean="0">
                <a:latin typeface="Times New Roman"/>
                <a:cs typeface="Times New Roman"/>
              </a:rPr>
              <a:t>) </a:t>
            </a:r>
            <a:r>
              <a:rPr lang="en-US" b="1" i="1" dirty="0">
                <a:latin typeface="Times New Roman"/>
                <a:cs typeface="Times New Roman"/>
              </a:rPr>
              <a:t>= </a:t>
            </a:r>
            <a:r>
              <a:rPr lang="en-US" b="1" i="1" dirty="0" smtClean="0">
                <a:latin typeface="Times New Roman"/>
                <a:cs typeface="Times New Roman"/>
              </a:rPr>
              <a:t>2v</a:t>
            </a:r>
            <a:r>
              <a:rPr lang="en-US" b="1" i="1" baseline="-25000" dirty="0" smtClean="0">
                <a:latin typeface="Times New Roman"/>
                <a:cs typeface="Times New Roman"/>
              </a:rPr>
              <a:t>2</a:t>
            </a:r>
            <a:r>
              <a:rPr lang="en-US" b="1" i="1" dirty="0" smtClean="0">
                <a:latin typeface="Times New Roman"/>
                <a:cs typeface="Times New Roman"/>
              </a:rPr>
              <a:t>-100</a:t>
            </a:r>
          </a:p>
          <a:p>
            <a:pPr marL="742950" lvl="1" indent="-285750">
              <a:buFontTx/>
              <a:buChar char="-"/>
            </a:pPr>
            <a:endParaRPr lang="en-US" b="1" i="1" dirty="0">
              <a:latin typeface="Times New Roman"/>
              <a:cs typeface="Times New Roman"/>
            </a:endParaRPr>
          </a:p>
          <a:p>
            <a:pPr marL="742950" lvl="1" indent="-285750"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Optimal Auction:</a:t>
            </a:r>
            <a:endParaRPr lang="en-US" dirty="0">
              <a:latin typeface="Times New Roman"/>
              <a:cs typeface="Times New Roman"/>
            </a:endParaRPr>
          </a:p>
          <a:p>
            <a:pPr marL="1200150" lvl="2" indent="-285750"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When </a:t>
            </a:r>
            <a:r>
              <a:rPr lang="en-US" dirty="0">
                <a:latin typeface="Times New Roman"/>
                <a:cs typeface="Times New Roman"/>
              </a:rPr>
              <a:t>v</a:t>
            </a:r>
            <a:r>
              <a:rPr lang="en-US" baseline="-25000" dirty="0">
                <a:latin typeface="Times New Roman"/>
                <a:cs typeface="Times New Roman"/>
              </a:rPr>
              <a:t>1 </a:t>
            </a:r>
            <a:r>
              <a:rPr lang="en-US" dirty="0">
                <a:latin typeface="Times New Roman"/>
                <a:cs typeface="Times New Roman"/>
              </a:rPr>
              <a:t>&gt; </a:t>
            </a:r>
            <a:r>
              <a:rPr lang="en-US" dirty="0" smtClean="0">
                <a:latin typeface="Times New Roman"/>
                <a:cs typeface="Times New Roman"/>
              </a:rPr>
              <a:t>½, </a:t>
            </a:r>
            <a:r>
              <a:rPr lang="en-US" dirty="0">
                <a:latin typeface="Times New Roman"/>
                <a:cs typeface="Times New Roman"/>
              </a:rPr>
              <a:t>v</a:t>
            </a:r>
            <a:r>
              <a:rPr lang="en-US" baseline="-25000" dirty="0">
                <a:latin typeface="Times New Roman"/>
                <a:cs typeface="Times New Roman"/>
              </a:rPr>
              <a:t>2 </a:t>
            </a:r>
            <a:r>
              <a:rPr lang="en-US" dirty="0">
                <a:latin typeface="Times New Roman"/>
                <a:cs typeface="Times New Roman"/>
              </a:rPr>
              <a:t>&lt; 50, sell to 1 at price ½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When </a:t>
            </a:r>
            <a:r>
              <a:rPr lang="en-US" dirty="0">
                <a:latin typeface="Times New Roman"/>
                <a:cs typeface="Times New Roman"/>
              </a:rPr>
              <a:t>v</a:t>
            </a:r>
            <a:r>
              <a:rPr lang="en-US" baseline="-25000" dirty="0">
                <a:latin typeface="Times New Roman"/>
                <a:cs typeface="Times New Roman"/>
              </a:rPr>
              <a:t>1 </a:t>
            </a:r>
            <a:r>
              <a:rPr lang="en-US" dirty="0">
                <a:latin typeface="Times New Roman"/>
                <a:cs typeface="Times New Roman"/>
              </a:rPr>
              <a:t>&lt; ½, v</a:t>
            </a:r>
            <a:r>
              <a:rPr lang="en-US" baseline="-25000" dirty="0">
                <a:latin typeface="Times New Roman"/>
                <a:cs typeface="Times New Roman"/>
              </a:rPr>
              <a:t>2 </a:t>
            </a:r>
            <a:r>
              <a:rPr lang="en-US" dirty="0">
                <a:latin typeface="Times New Roman"/>
                <a:cs typeface="Times New Roman"/>
              </a:rPr>
              <a:t>&gt; 50, sell to 2 at price 50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When </a:t>
            </a:r>
            <a:r>
              <a:rPr lang="en-US" dirty="0">
                <a:latin typeface="Times New Roman"/>
                <a:cs typeface="Times New Roman"/>
              </a:rPr>
              <a:t>0 &lt; 2v</a:t>
            </a:r>
            <a:r>
              <a:rPr lang="en-US" baseline="-25000" dirty="0">
                <a:latin typeface="Times New Roman"/>
                <a:cs typeface="Times New Roman"/>
              </a:rPr>
              <a:t>1 </a:t>
            </a:r>
            <a:r>
              <a:rPr lang="en-US" dirty="0">
                <a:latin typeface="Times New Roman"/>
                <a:cs typeface="Times New Roman"/>
              </a:rPr>
              <a:t>-1 &lt; 2v</a:t>
            </a:r>
            <a:r>
              <a:rPr lang="en-US" baseline="-25000" dirty="0">
                <a:latin typeface="Times New Roman"/>
                <a:cs typeface="Times New Roman"/>
              </a:rPr>
              <a:t>2 </a:t>
            </a:r>
            <a:r>
              <a:rPr lang="en-US" dirty="0">
                <a:latin typeface="Times New Roman"/>
                <a:cs typeface="Times New Roman"/>
              </a:rPr>
              <a:t>– 100, sell to 2 at price</a:t>
            </a:r>
            <a:r>
              <a:rPr lang="en-US" dirty="0" smtClean="0">
                <a:latin typeface="Times New Roman"/>
                <a:cs typeface="Times New Roman"/>
              </a:rPr>
              <a:t>:</a:t>
            </a:r>
          </a:p>
          <a:p>
            <a:pPr lvl="2"/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          (99+2v</a:t>
            </a:r>
            <a:r>
              <a:rPr lang="en-US" baseline="-25000" dirty="0" smtClean="0">
                <a:latin typeface="Times New Roman"/>
                <a:cs typeface="Times New Roman"/>
              </a:rPr>
              <a:t>1 </a:t>
            </a:r>
            <a:r>
              <a:rPr lang="en-US" dirty="0" smtClean="0">
                <a:latin typeface="Times New Roman"/>
                <a:cs typeface="Times New Roman"/>
              </a:rPr>
              <a:t>)/2, a tiny bit above 50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When </a:t>
            </a:r>
            <a:r>
              <a:rPr lang="en-US" dirty="0">
                <a:latin typeface="Times New Roman"/>
                <a:cs typeface="Times New Roman"/>
              </a:rPr>
              <a:t>0 &lt; 2v</a:t>
            </a:r>
            <a:r>
              <a:rPr lang="en-US" baseline="-25000" dirty="0">
                <a:latin typeface="Times New Roman"/>
                <a:cs typeface="Times New Roman"/>
              </a:rPr>
              <a:t>2 </a:t>
            </a:r>
            <a:r>
              <a:rPr lang="en-US" dirty="0">
                <a:latin typeface="Times New Roman"/>
                <a:cs typeface="Times New Roman"/>
              </a:rPr>
              <a:t>-100 &lt; 2v</a:t>
            </a:r>
            <a:r>
              <a:rPr lang="en-US" baseline="-25000" dirty="0">
                <a:latin typeface="Times New Roman"/>
                <a:cs typeface="Times New Roman"/>
              </a:rPr>
              <a:t>1 </a:t>
            </a:r>
            <a:r>
              <a:rPr lang="en-US" dirty="0">
                <a:latin typeface="Times New Roman"/>
                <a:cs typeface="Times New Roman"/>
              </a:rPr>
              <a:t>-1, sell to 1 at price:</a:t>
            </a:r>
          </a:p>
          <a:p>
            <a:pPr lvl="2"/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         (</a:t>
            </a:r>
            <a:r>
              <a:rPr lang="en-US" dirty="0">
                <a:latin typeface="Times New Roman"/>
                <a:cs typeface="Times New Roman"/>
              </a:rPr>
              <a:t>2v</a:t>
            </a:r>
            <a:r>
              <a:rPr lang="en-US" baseline="-25000" dirty="0">
                <a:latin typeface="Times New Roman"/>
                <a:cs typeface="Times New Roman"/>
              </a:rPr>
              <a:t>2 </a:t>
            </a:r>
            <a:r>
              <a:rPr lang="en-US" dirty="0">
                <a:latin typeface="Times New Roman"/>
                <a:cs typeface="Times New Roman"/>
              </a:rPr>
              <a:t>-99)/2, a tiny bit above ½.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7585444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How Simple is Myerson’s Auction?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28600" y="685800"/>
            <a:ext cx="8686800" cy="5794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1600" dirty="0" smtClean="0">
                <a:latin typeface="Times New Roman"/>
                <a:cs typeface="Times New Roman"/>
              </a:rPr>
              <a:t> </a:t>
            </a: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>
                <a:latin typeface="Times New Roman"/>
                <a:cs typeface="Times New Roman"/>
              </a:rPr>
              <a:t>The payment </a:t>
            </a:r>
            <a:r>
              <a:rPr lang="en-US" sz="2000" dirty="0" smtClean="0">
                <a:latin typeface="Times New Roman"/>
                <a:cs typeface="Times New Roman"/>
              </a:rPr>
              <a:t>seems impossible to explain </a:t>
            </a:r>
            <a:r>
              <a:rPr lang="en-US" sz="2000" dirty="0">
                <a:latin typeface="Times New Roman"/>
                <a:cs typeface="Times New Roman"/>
              </a:rPr>
              <a:t>to someone who hasn’t studied virtual </a:t>
            </a:r>
            <a:r>
              <a:rPr lang="en-US" sz="2000" dirty="0" smtClean="0">
                <a:latin typeface="Times New Roman"/>
                <a:cs typeface="Times New Roman"/>
              </a:rPr>
              <a:t>valuations...</a:t>
            </a: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In the </a:t>
            </a:r>
            <a:r>
              <a:rPr lang="en-US" sz="2000" dirty="0" err="1">
                <a:latin typeface="Times New Roman"/>
                <a:cs typeface="Times New Roman"/>
              </a:rPr>
              <a:t>i.i.d</a:t>
            </a:r>
            <a:r>
              <a:rPr lang="en-US" sz="2000" dirty="0">
                <a:latin typeface="Times New Roman"/>
                <a:cs typeface="Times New Roman"/>
              </a:rPr>
              <a:t>. case</a:t>
            </a:r>
            <a:r>
              <a:rPr lang="en-US" sz="2000" dirty="0" smtClean="0">
                <a:latin typeface="Times New Roman"/>
                <a:cs typeface="Times New Roman"/>
              </a:rPr>
              <a:t>, the </a:t>
            </a:r>
            <a:r>
              <a:rPr lang="en-US" sz="2000" dirty="0">
                <a:latin typeface="Times New Roman"/>
                <a:cs typeface="Times New Roman"/>
              </a:rPr>
              <a:t>optimal auction is simply eBay with a smartly chosen opening bid. 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This weirdness </a:t>
            </a:r>
            <a:r>
              <a:rPr lang="en-US" sz="2000" dirty="0">
                <a:latin typeface="Times New Roman"/>
                <a:cs typeface="Times New Roman"/>
              </a:rPr>
              <a:t>is inevitable if you are 100% confident in your model (i.e., the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F</a:t>
            </a:r>
            <a:r>
              <a:rPr lang="en-US" sz="2000" b="1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sz="2000" dirty="0" err="1" smtClean="0">
                <a:latin typeface="Times New Roman"/>
                <a:cs typeface="Times New Roman"/>
              </a:rPr>
              <a:t>’s</a:t>
            </a:r>
            <a:r>
              <a:rPr lang="en-US" sz="2000" dirty="0">
                <a:latin typeface="Times New Roman"/>
                <a:cs typeface="Times New Roman"/>
              </a:rPr>
              <a:t>) and you want every </a:t>
            </a:r>
            <a:r>
              <a:rPr lang="en-US" sz="2000" dirty="0" smtClean="0">
                <a:latin typeface="Times New Roman"/>
                <a:cs typeface="Times New Roman"/>
              </a:rPr>
              <a:t>last cent </a:t>
            </a:r>
            <a:r>
              <a:rPr lang="en-US" sz="2000" dirty="0">
                <a:latin typeface="Times New Roman"/>
                <a:cs typeface="Times New Roman"/>
              </a:rPr>
              <a:t>of the maximum-possible expected </a:t>
            </a:r>
            <a:r>
              <a:rPr lang="en-US" sz="2000" dirty="0" smtClean="0">
                <a:latin typeface="Times New Roman"/>
                <a:cs typeface="Times New Roman"/>
              </a:rPr>
              <a:t>revenue.</a:t>
            </a:r>
            <a:endParaRPr lang="en-US" sz="2000" dirty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Seek </a:t>
            </a:r>
            <a:r>
              <a:rPr lang="en-US" sz="2000" dirty="0">
                <a:latin typeface="Times New Roman"/>
                <a:cs typeface="Times New Roman"/>
              </a:rPr>
              <a:t>out auctions </a:t>
            </a:r>
            <a:r>
              <a:rPr lang="en-US" sz="2000" dirty="0" smtClean="0">
                <a:latin typeface="Times New Roman"/>
                <a:cs typeface="Times New Roman"/>
              </a:rPr>
              <a:t>that </a:t>
            </a:r>
            <a:r>
              <a:rPr lang="en-US" sz="2000" dirty="0">
                <a:latin typeface="Times New Roman"/>
                <a:cs typeface="Times New Roman"/>
              </a:rPr>
              <a:t>are simpler, more practical, and more robust </a:t>
            </a:r>
            <a:r>
              <a:rPr lang="en-US" sz="2000" dirty="0" smtClean="0">
                <a:latin typeface="Times New Roman"/>
                <a:cs typeface="Times New Roman"/>
              </a:rPr>
              <a:t>than the </a:t>
            </a:r>
            <a:r>
              <a:rPr lang="en-US" sz="2000" dirty="0">
                <a:latin typeface="Times New Roman"/>
                <a:cs typeface="Times New Roman"/>
              </a:rPr>
              <a:t>theoretically optimal </a:t>
            </a:r>
            <a:r>
              <a:rPr lang="en-US" sz="2000" dirty="0" smtClean="0">
                <a:latin typeface="Times New Roman"/>
                <a:cs typeface="Times New Roman"/>
              </a:rPr>
              <a:t>auction.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Optimality requires complexity, thus we’ll only look for approximately optimal solutions.</a:t>
            </a:r>
            <a:endParaRPr lang="en-US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5144448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2"/>
          <p:cNvSpPr>
            <a:spLocks noGrp="1"/>
          </p:cNvSpPr>
          <p:nvPr>
            <p:ph type="title"/>
          </p:nvPr>
        </p:nvSpPr>
        <p:spPr>
          <a:xfrm>
            <a:off x="2743200" y="4191000"/>
            <a:ext cx="4953000" cy="136207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b="0" cap="non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halkduster"/>
                <a:cs typeface="Chalkduster"/>
              </a:rPr>
              <a:t>Prophet Inequality</a:t>
            </a:r>
            <a:endParaRPr lang="en-US" sz="2800" b="0" cap="none" dirty="0">
              <a:solidFill>
                <a:schemeClr val="tx2">
                  <a:lumMod val="60000"/>
                  <a:lumOff val="40000"/>
                </a:schemeClr>
              </a:solidFill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1013981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 xmlns:mv="urn:schemas-microsoft-com:mac:vml">
      <p:transition spd="slow">
        <p:checker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/>
              <a:t>Optimal Stopping Rule for a Game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457200"/>
            <a:ext cx="8153400" cy="5838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>
                <a:latin typeface="Times New Roman"/>
                <a:cs typeface="Times New Roman"/>
              </a:rPr>
              <a:t>Consider the following game, with </a:t>
            </a:r>
            <a:r>
              <a:rPr lang="en-US" b="1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stages. In stage </a:t>
            </a:r>
            <a:r>
              <a:rPr lang="en-US" b="1" i="1" dirty="0" err="1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, you are offered a </a:t>
            </a:r>
            <a:r>
              <a:rPr lang="en-US" dirty="0" smtClean="0">
                <a:latin typeface="Times New Roman"/>
                <a:cs typeface="Times New Roman"/>
              </a:rPr>
              <a:t>nonnegative prize </a:t>
            </a:r>
            <a:r>
              <a:rPr lang="en-US" b="1" i="1" dirty="0" smtClean="0">
                <a:latin typeface="Times New Roman"/>
                <a:cs typeface="Times New Roman"/>
              </a:rPr>
              <a:t>π</a:t>
            </a:r>
            <a:r>
              <a:rPr lang="en-US" b="1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>
                <a:latin typeface="Times New Roman"/>
                <a:cs typeface="Times New Roman"/>
              </a:rPr>
              <a:t>drawn from a distribution </a:t>
            </a:r>
            <a:r>
              <a:rPr lang="en-US" b="1" i="1" dirty="0" err="1" smtClean="0">
                <a:latin typeface="Times New Roman"/>
                <a:cs typeface="Times New Roman"/>
              </a:rPr>
              <a:t>G</a:t>
            </a:r>
            <a:r>
              <a:rPr lang="en-US" b="1" i="1" baseline="-25000" dirty="0" err="1" smtClean="0">
                <a:latin typeface="Times New Roman"/>
                <a:cs typeface="Times New Roman"/>
              </a:rPr>
              <a:t>i</a:t>
            </a:r>
            <a:endParaRPr lang="en-US" b="1" i="1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You are told the distributions </a:t>
            </a:r>
            <a:r>
              <a:rPr lang="en-US" b="1" i="1" dirty="0">
                <a:latin typeface="Times New Roman"/>
                <a:cs typeface="Times New Roman"/>
              </a:rPr>
              <a:t>G</a:t>
            </a:r>
            <a:r>
              <a:rPr lang="en-US" b="1" i="1" baseline="-25000" dirty="0">
                <a:latin typeface="Times New Roman"/>
                <a:cs typeface="Times New Roman"/>
              </a:rPr>
              <a:t>1</a:t>
            </a:r>
            <a:r>
              <a:rPr lang="en-US" b="1" i="1" dirty="0">
                <a:latin typeface="Times New Roman"/>
                <a:cs typeface="Times New Roman"/>
              </a:rPr>
              <a:t>, . . . , </a:t>
            </a:r>
            <a:r>
              <a:rPr lang="en-US" b="1" i="1" dirty="0" err="1">
                <a:latin typeface="Times New Roman"/>
                <a:cs typeface="Times New Roman"/>
              </a:rPr>
              <a:t>G</a:t>
            </a:r>
            <a:r>
              <a:rPr lang="en-US" b="1" i="1" baseline="-25000" dirty="0" err="1">
                <a:latin typeface="Times New Roman"/>
                <a:cs typeface="Times New Roman"/>
              </a:rPr>
              <a:t>n</a:t>
            </a:r>
            <a:r>
              <a:rPr lang="en-US" b="1" i="1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in advance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>
                <a:latin typeface="Times New Roman"/>
                <a:cs typeface="Times New Roman"/>
              </a:rPr>
              <a:t>and these distributions are independent. 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You </a:t>
            </a:r>
            <a:r>
              <a:rPr lang="en-US" dirty="0">
                <a:latin typeface="Times New Roman"/>
                <a:cs typeface="Times New Roman"/>
              </a:rPr>
              <a:t>are told the realization </a:t>
            </a:r>
            <a:r>
              <a:rPr lang="en-US" b="1" i="1" dirty="0">
                <a:latin typeface="Times New Roman"/>
                <a:cs typeface="Times New Roman"/>
              </a:rPr>
              <a:t>π</a:t>
            </a:r>
            <a:r>
              <a:rPr lang="en-US" b="1" i="1" baseline="-25000" dirty="0" err="1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only at stage </a:t>
            </a:r>
            <a:r>
              <a:rPr lang="en-US" b="1" i="1" dirty="0" err="1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>
                <a:latin typeface="Times New Roman"/>
                <a:cs typeface="Times New Roman"/>
              </a:rPr>
              <a:t>After seeing </a:t>
            </a:r>
            <a:r>
              <a:rPr lang="en-US" b="1" i="1" dirty="0" smtClean="0">
                <a:latin typeface="Times New Roman"/>
                <a:cs typeface="Times New Roman"/>
              </a:rPr>
              <a:t>π</a:t>
            </a:r>
            <a:r>
              <a:rPr lang="en-US" b="1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>
                <a:latin typeface="Times New Roman"/>
                <a:cs typeface="Times New Roman"/>
              </a:rPr>
              <a:t>you can either accept the prize and end the game, or discard the prize </a:t>
            </a:r>
            <a:r>
              <a:rPr lang="en-US" dirty="0" smtClean="0">
                <a:latin typeface="Times New Roman"/>
                <a:cs typeface="Times New Roman"/>
              </a:rPr>
              <a:t>and proceed </a:t>
            </a:r>
            <a:r>
              <a:rPr lang="en-US" dirty="0">
                <a:latin typeface="Times New Roman"/>
                <a:cs typeface="Times New Roman"/>
              </a:rPr>
              <a:t>to the next stage. </a:t>
            </a:r>
            <a:endParaRPr lang="en-US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The </a:t>
            </a:r>
            <a:r>
              <a:rPr lang="en-US" dirty="0">
                <a:latin typeface="Times New Roman"/>
                <a:cs typeface="Times New Roman"/>
              </a:rPr>
              <a:t>decision’s difficulty stems from the trade-off between the </a:t>
            </a:r>
            <a:r>
              <a:rPr lang="en-US" dirty="0" smtClean="0">
                <a:latin typeface="Times New Roman"/>
                <a:cs typeface="Times New Roman"/>
              </a:rPr>
              <a:t>risk of </a:t>
            </a:r>
            <a:r>
              <a:rPr lang="en-US" dirty="0">
                <a:latin typeface="Times New Roman"/>
                <a:cs typeface="Times New Roman"/>
              </a:rPr>
              <a:t>accepting a reasonable prize early and then missing out later on a great one, and the </a:t>
            </a:r>
            <a:r>
              <a:rPr lang="en-US" dirty="0" smtClean="0">
                <a:latin typeface="Times New Roman"/>
                <a:cs typeface="Times New Roman"/>
              </a:rPr>
              <a:t>risk of </a:t>
            </a:r>
            <a:r>
              <a:rPr lang="en-US" dirty="0">
                <a:latin typeface="Times New Roman"/>
                <a:cs typeface="Times New Roman"/>
              </a:rPr>
              <a:t>having to settle for a lousy prize in one of the final stages.</a:t>
            </a:r>
          </a:p>
        </p:txBody>
      </p:sp>
    </p:spTree>
    <p:extLst>
      <p:ext uri="{BB962C8B-B14F-4D97-AF65-F5344CB8AC3E}">
        <p14:creationId xmlns:p14="http://schemas.microsoft.com/office/powerpoint/2010/main" val="1838366806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17795</TotalTime>
  <Words>1198</Words>
  <Application>Microsoft Macintosh PowerPoint</Application>
  <PresentationFormat>On-screen Show (4:3)</PresentationFormat>
  <Paragraphs>157</Paragraphs>
  <Slides>16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COMP/MATH 553 Algorithmic Game Theory Lecture 6: Simple Near-Optimal Auctions</vt:lpstr>
      <vt:lpstr>PowerPoint Presentation</vt:lpstr>
      <vt:lpstr>Revenue = Virtual Welfare</vt:lpstr>
      <vt:lpstr>Myerson’s Auction</vt:lpstr>
      <vt:lpstr>How Simple is Myerson’s Auction?</vt:lpstr>
      <vt:lpstr>How Simple is Myerson’s Auction?</vt:lpstr>
      <vt:lpstr>How Simple is Myerson’s Auction?</vt:lpstr>
      <vt:lpstr>Prophet Inequality</vt:lpstr>
      <vt:lpstr>Optimal Stopping Rule for a Game</vt:lpstr>
      <vt:lpstr>Prophet Inequality</vt:lpstr>
      <vt:lpstr>Application to Single-item Auctions</vt:lpstr>
      <vt:lpstr>Application to Single-item Auctions (cont’d)</vt:lpstr>
      <vt:lpstr>Prior-Independent Auctions</vt:lpstr>
      <vt:lpstr>Another Critique to the Optimal Auction</vt:lpstr>
      <vt:lpstr>Bulow-Klemperer Theorem</vt:lpstr>
      <vt:lpstr>Proof of Bulow-Klemperer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Yun Zhan</dc:creator>
  <cp:lastModifiedBy>Yang Cai</cp:lastModifiedBy>
  <cp:revision>935</cp:revision>
  <dcterms:created xsi:type="dcterms:W3CDTF">2014-06-09T21:14:15Z</dcterms:created>
  <dcterms:modified xsi:type="dcterms:W3CDTF">2014-10-01T16:57:08Z</dcterms:modified>
</cp:coreProperties>
</file>