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49" r:id="rId3"/>
    <p:sldId id="572" r:id="rId4"/>
    <p:sldId id="574" r:id="rId5"/>
    <p:sldId id="575" r:id="rId6"/>
    <p:sldId id="576" r:id="rId7"/>
    <p:sldId id="577" r:id="rId8"/>
    <p:sldId id="565" r:id="rId9"/>
    <p:sldId id="567" r:id="rId10"/>
    <p:sldId id="578" r:id="rId11"/>
    <p:sldId id="579" r:id="rId12"/>
    <p:sldId id="580" r:id="rId13"/>
    <p:sldId id="581" r:id="rId14"/>
    <p:sldId id="582" r:id="rId15"/>
    <p:sldId id="560" r:id="rId16"/>
    <p:sldId id="5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9" autoAdjust="0"/>
    <p:restoredTop sz="90816" autoAdjust="0"/>
  </p:normalViewPr>
  <p:slideViewPr>
    <p:cSldViewPr>
      <p:cViewPr>
        <p:scale>
          <a:sx n="140" d="100"/>
          <a:sy n="140" d="100"/>
        </p:scale>
        <p:origin x="-31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Say simple, practical and robust are undefined. Defining these vague terms and providing guidelines to the design of simple near-optimal auctions is an important research problems in the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Say imagine now, you are a prophet. You sees all the </a:t>
            </a:r>
            <a:r>
              <a:rPr lang="en-US" baseline="0" dirty="0" err="1" smtClean="0"/>
              <a:t>pi_i’s</a:t>
            </a:r>
            <a:r>
              <a:rPr lang="en-US" baseline="0" dirty="0" smtClean="0"/>
              <a:t> before they’re drawn. What would you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what is a threshold strategy.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6248400" cy="14097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COMP/MATH 553 Algorithmic Game Theory</a:t>
            </a:r>
            <a:b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6: </a:t>
            </a: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Near-Optimal Auctions</a:t>
            </a:r>
            <a:endParaRPr lang="en-US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矩形 12"/>
            <p:cNvSpPr/>
            <p:nvPr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矩形 9"/>
            <p:cNvSpPr/>
            <p:nvPr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矩形 10"/>
            <p:cNvSpPr/>
            <p:nvPr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1"/>
            <p:cNvSpPr/>
            <p:nvPr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4"/>
            <p:cNvSpPr/>
            <p:nvPr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19200" y="5638800"/>
            <a:ext cx="1460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Yang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 </a:t>
            </a:r>
            <a:r>
              <a:rPr lang="en-US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Cai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191000"/>
            <a:ext cx="171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Sep 24,</a:t>
            </a:r>
            <a:r>
              <a:rPr lang="zh-CN" altLang="en-US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2014</a:t>
            </a:r>
            <a:endParaRPr lang="en-US" sz="2400" dirty="0">
              <a:solidFill>
                <a:schemeClr val="bg1"/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425280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Prophet Inequality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305800" cy="708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1524000"/>
            <a:ext cx="739140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Prophet Inequality 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[Samuel-Cahn ’84]: 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There exists a strategy, such that the </a:t>
            </a:r>
            <a:r>
              <a:rPr lang="en-US" sz="2400" b="1" dirty="0" smtClean="0">
                <a:solidFill>
                  <a:srgbClr val="FF6600"/>
                </a:solidFill>
                <a:latin typeface="Chalkboard"/>
                <a:cs typeface="Chalkboard"/>
              </a:rPr>
              <a:t>expected payoff ≥ 1/2 E[max</a:t>
            </a:r>
            <a:r>
              <a:rPr lang="en-US" sz="2400" b="1" baseline="-25000" dirty="0" smtClean="0">
                <a:solidFill>
                  <a:srgbClr val="FF6600"/>
                </a:solidFill>
                <a:latin typeface="Chalkboard"/>
                <a:cs typeface="Chalkboard"/>
              </a:rPr>
              <a:t>i </a:t>
            </a:r>
            <a:r>
              <a:rPr lang="en-US" sz="2400" b="1" dirty="0" smtClean="0">
                <a:solidFill>
                  <a:srgbClr val="FF6600"/>
                </a:solidFill>
                <a:latin typeface="Chalkboard"/>
                <a:cs typeface="Chalkboard"/>
              </a:rPr>
              <a:t>π</a:t>
            </a:r>
            <a:r>
              <a:rPr lang="en-US" sz="2400" b="1" baseline="-25000" dirty="0" err="1" smtClean="0">
                <a:solidFill>
                  <a:srgbClr val="FF6600"/>
                </a:solidFill>
                <a:latin typeface="Chalkboard"/>
                <a:cs typeface="Chalkboard"/>
              </a:rPr>
              <a:t>i</a:t>
            </a:r>
            <a:r>
              <a:rPr lang="en-US" sz="2400" b="1" dirty="0" smtClean="0">
                <a:solidFill>
                  <a:srgbClr val="FF6600"/>
                </a:solidFill>
                <a:latin typeface="Chalkboard"/>
                <a:cs typeface="Chalkboard"/>
              </a:rPr>
              <a:t>]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. In fact, a threshold strategy suffices.</a:t>
            </a:r>
            <a:endParaRPr lang="en-US" sz="2400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400" b="1" dirty="0" smtClean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648200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- Proof: See the board.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- Remark: Our </a:t>
            </a:r>
            <a:r>
              <a:rPr lang="en-US" sz="2200" dirty="0" err="1" smtClean="0">
                <a:latin typeface="Times New Roman"/>
                <a:cs typeface="Times New Roman"/>
              </a:rPr>
              <a:t>lowerbound</a:t>
            </a:r>
            <a:r>
              <a:rPr lang="en-US" sz="2200" dirty="0" smtClean="0">
                <a:latin typeface="Times New Roman"/>
                <a:cs typeface="Times New Roman"/>
              </a:rPr>
              <a:t> only credits </a:t>
            </a:r>
            <a:r>
              <a:rPr lang="en-US" sz="2200" b="1" i="1" dirty="0" smtClean="0">
                <a:latin typeface="Times New Roman"/>
                <a:cs typeface="Times New Roman"/>
              </a:rPr>
              <a:t>t </a:t>
            </a:r>
            <a:r>
              <a:rPr lang="en-US" sz="2200" dirty="0" smtClean="0">
                <a:latin typeface="Times New Roman"/>
                <a:cs typeface="Times New Roman"/>
              </a:rPr>
              <a:t>units of value when more than one prize is above </a:t>
            </a:r>
            <a:r>
              <a:rPr lang="en-US" sz="2200" b="1" i="1" dirty="0" smtClean="0">
                <a:latin typeface="Times New Roman"/>
                <a:cs typeface="Times New Roman"/>
              </a:rPr>
              <a:t>t</a:t>
            </a:r>
            <a:r>
              <a:rPr lang="en-US" sz="2200" dirty="0">
                <a:latin typeface="Times New Roman"/>
                <a:cs typeface="Times New Roman"/>
              </a:rPr>
              <a:t>. This means </a:t>
            </a:r>
            <a:r>
              <a:rPr lang="en-US" sz="2200" dirty="0" smtClean="0">
                <a:latin typeface="Times New Roman"/>
                <a:cs typeface="Times New Roman"/>
              </a:rPr>
              <a:t>that the ½ applies </a:t>
            </a:r>
            <a:r>
              <a:rPr lang="en-US" sz="2200" dirty="0">
                <a:latin typeface="Times New Roman"/>
                <a:cs typeface="Times New Roman"/>
              </a:rPr>
              <a:t>even if, whenever there are multiple prizes above </a:t>
            </a:r>
            <a:r>
              <a:rPr lang="en-US" sz="2200" dirty="0" smtClean="0">
                <a:latin typeface="Times New Roman"/>
                <a:cs typeface="Times New Roman"/>
              </a:rPr>
              <a:t>the threshold</a:t>
            </a:r>
            <a:r>
              <a:rPr lang="en-US" sz="2200" dirty="0">
                <a:latin typeface="Times New Roman"/>
                <a:cs typeface="Times New Roman"/>
              </a:rPr>
              <a:t>, the strategy somehow picks the worst (i.e., smallest) of these.</a:t>
            </a:r>
          </a:p>
        </p:txBody>
      </p:sp>
    </p:spTree>
    <p:extLst>
      <p:ext uri="{BB962C8B-B14F-4D97-AF65-F5344CB8AC3E}">
        <p14:creationId xmlns:p14="http://schemas.microsoft.com/office/powerpoint/2010/main" val="121955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Application to Single-item Auctions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990600"/>
            <a:ext cx="8610600" cy="5660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Single item, regular but non-</a:t>
            </a:r>
            <a:r>
              <a:rPr lang="en-US" dirty="0" err="1" smtClean="0">
                <a:latin typeface="Times New Roman"/>
                <a:cs typeface="Times New Roman"/>
              </a:rPr>
              <a:t>i.i.d</a:t>
            </a:r>
            <a:r>
              <a:rPr lang="en-US" dirty="0" smtClean="0">
                <a:latin typeface="Times New Roman"/>
                <a:cs typeface="Times New Roman"/>
              </a:rPr>
              <a:t>. value distributions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Key idea: </a:t>
            </a:r>
            <a:r>
              <a:rPr lang="en-US" dirty="0" smtClean="0">
                <a:latin typeface="Times New Roman"/>
                <a:cs typeface="Times New Roman"/>
              </a:rPr>
              <a:t>think of </a:t>
            </a:r>
            <a:r>
              <a:rPr lang="en-US" b="1" i="1" dirty="0" err="1" smtClean="0">
                <a:latin typeface="Times New Roman"/>
                <a:cs typeface="Times New Roman"/>
              </a:rPr>
              <a:t>φ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(v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)</a:t>
            </a:r>
            <a:r>
              <a:rPr lang="en-US" b="1" i="1" baseline="30000" dirty="0" smtClean="0">
                <a:latin typeface="Times New Roman"/>
                <a:cs typeface="Times New Roman"/>
              </a:rPr>
              <a:t>+ </a:t>
            </a:r>
            <a:r>
              <a:rPr lang="en-US" dirty="0" smtClean="0">
                <a:latin typeface="Times New Roman"/>
                <a:cs typeface="Times New Roman"/>
              </a:rPr>
              <a:t>as the </a:t>
            </a:r>
            <a:r>
              <a:rPr lang="en-US" dirty="0" err="1" smtClean="0">
                <a:latin typeface="Times New Roman"/>
                <a:cs typeface="Times New Roman"/>
              </a:rPr>
              <a:t>i-th</a:t>
            </a:r>
            <a:r>
              <a:rPr lang="en-US" dirty="0" smtClean="0">
                <a:latin typeface="Times New Roman"/>
                <a:cs typeface="Times New Roman"/>
              </a:rPr>
              <a:t> prize. (</a:t>
            </a:r>
            <a:r>
              <a:rPr lang="en-US" b="1" i="1" dirty="0" err="1" smtClean="0">
                <a:latin typeface="Times New Roman"/>
                <a:cs typeface="Times New Roman"/>
              </a:rPr>
              <a:t>G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is the induced non-negative virtual value distribution from </a:t>
            </a:r>
            <a:r>
              <a:rPr lang="en-US" b="1" i="1" dirty="0" smtClean="0">
                <a:latin typeface="Times New Roman"/>
                <a:cs typeface="Times New Roman"/>
              </a:rPr>
              <a:t>F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b="1" i="1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 a single-item auction, the optimal expected revenue</a:t>
            </a:r>
            <a:endParaRPr lang="en-US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</a:t>
            </a:r>
            <a:r>
              <a:rPr lang="en-US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b="1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v~F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[max</a:t>
            </a:r>
            <a:r>
              <a:rPr lang="en-US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cs typeface="Times New Roman"/>
              </a:rPr>
              <a:t>Σ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="1" i="1" baseline="-25000" dirty="0" smtClean="0">
                <a:latin typeface="Times New Roman"/>
                <a:cs typeface="Times New Roman"/>
              </a:rPr>
              <a:t> 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(v) </a:t>
            </a:r>
            <a:r>
              <a:rPr lang="en-US" b="1" i="1" dirty="0" err="1">
                <a:latin typeface="Times New Roman"/>
                <a:cs typeface="Times New Roman"/>
              </a:rPr>
              <a:t>φ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 (v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)</a:t>
            </a:r>
            <a:r>
              <a:rPr lang="en-US" b="1" dirty="0" smtClean="0">
                <a:latin typeface="Times New Roman"/>
                <a:cs typeface="Times New Roman"/>
              </a:rPr>
              <a:t>]</a:t>
            </a:r>
            <a:r>
              <a:rPr lang="en-US" b="1" i="1" dirty="0" smtClean="0">
                <a:latin typeface="Times New Roman"/>
                <a:cs typeface="Times New Roman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b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v~F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 [</a:t>
            </a:r>
            <a:r>
              <a:rPr lang="en-US" b="1" i="1" dirty="0" smtClean="0">
                <a:latin typeface="Times New Roman"/>
                <a:cs typeface="Times New Roman"/>
              </a:rPr>
              <a:t>max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 </a:t>
            </a:r>
            <a:r>
              <a:rPr lang="en-US" b="1" i="1" dirty="0" err="1">
                <a:latin typeface="Times New Roman"/>
                <a:cs typeface="Times New Roman"/>
              </a:rPr>
              <a:t>φ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)</a:t>
            </a:r>
            <a:r>
              <a:rPr lang="en-US" b="1" i="1" baseline="30000" dirty="0" smtClean="0">
                <a:latin typeface="Times New Roman"/>
                <a:cs typeface="Times New Roman"/>
              </a:rPr>
              <a:t>+</a:t>
            </a:r>
            <a:r>
              <a:rPr lang="en-US" b="1" dirty="0" smtClean="0">
                <a:latin typeface="Times New Roman"/>
                <a:cs typeface="Times New Roman"/>
              </a:rPr>
              <a:t>]</a:t>
            </a:r>
            <a:r>
              <a:rPr lang="en-US" b="1" i="1" baseline="30000" dirty="0" smtClean="0">
                <a:latin typeface="Times New Roman"/>
                <a:cs typeface="Times New Roman"/>
              </a:rPr>
              <a:t>  </a:t>
            </a:r>
            <a:r>
              <a:rPr lang="en-US" dirty="0" smtClean="0">
                <a:latin typeface="Times New Roman"/>
                <a:cs typeface="Times New Roman"/>
              </a:rPr>
              <a:t>(the expected prize of the prophet)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Consider the following allocation rule</a:t>
            </a:r>
            <a:endParaRPr lang="en-US" dirty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Times New Roman"/>
                <a:cs typeface="Times New Roman"/>
              </a:rPr>
              <a:t>Choose </a:t>
            </a:r>
            <a:r>
              <a:rPr lang="en-US" b="1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 such that </a:t>
            </a:r>
            <a:r>
              <a:rPr lang="en-US" b="1" dirty="0" err="1">
                <a:latin typeface="Times New Roman"/>
                <a:cs typeface="Times New Roman"/>
              </a:rPr>
              <a:t>Pr</a:t>
            </a:r>
            <a:r>
              <a:rPr lang="en-US" b="1" dirty="0">
                <a:latin typeface="Times New Roman"/>
                <a:cs typeface="Times New Roman"/>
              </a:rPr>
              <a:t>[</a:t>
            </a:r>
            <a:r>
              <a:rPr lang="en-US" b="1" dirty="0" smtClean="0">
                <a:latin typeface="Times New Roman"/>
                <a:cs typeface="Times New Roman"/>
              </a:rPr>
              <a:t>max</a:t>
            </a:r>
            <a:r>
              <a:rPr lang="en-US" b="1" baseline="-25000" dirty="0" smtClean="0">
                <a:latin typeface="Times New Roman"/>
                <a:cs typeface="Times New Roman"/>
              </a:rPr>
              <a:t>i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i="1" dirty="0" err="1">
                <a:latin typeface="Times New Roman"/>
                <a:cs typeface="Times New Roman"/>
              </a:rPr>
              <a:t>φ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 (v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)</a:t>
            </a:r>
            <a:r>
              <a:rPr lang="en-US" b="1" baseline="30000" dirty="0" smtClean="0">
                <a:latin typeface="Times New Roman"/>
                <a:cs typeface="Times New Roman"/>
              </a:rPr>
              <a:t>+</a:t>
            </a:r>
            <a:r>
              <a:rPr lang="en-US" b="1" dirty="0" smtClean="0">
                <a:latin typeface="Times New Roman"/>
                <a:cs typeface="Times New Roman"/>
              </a:rPr>
              <a:t> ≥ </a:t>
            </a:r>
            <a:r>
              <a:rPr lang="en-US" b="1" i="1" dirty="0" smtClean="0">
                <a:latin typeface="Times New Roman"/>
                <a:cs typeface="Times New Roman"/>
              </a:rPr>
              <a:t>t</a:t>
            </a:r>
            <a:r>
              <a:rPr lang="en-US" b="1" dirty="0" smtClean="0">
                <a:latin typeface="Times New Roman"/>
                <a:cs typeface="Times New Roman"/>
              </a:rPr>
              <a:t>] = ½ 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endParaRPr lang="en-US" dirty="0" smtClean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Times New Roman"/>
                <a:cs typeface="Times New Roman"/>
              </a:rPr>
              <a:t>Give the item to a bidder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with </a:t>
            </a:r>
            <a:r>
              <a:rPr lang="en-US" b="1" i="1" dirty="0" err="1">
                <a:latin typeface="Times New Roman"/>
                <a:cs typeface="Times New Roman"/>
              </a:rPr>
              <a:t>φ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 (v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b="1" i="1" dirty="0">
                <a:latin typeface="Times New Roman"/>
                <a:cs typeface="Times New Roman"/>
              </a:rPr>
              <a:t>≥ t</a:t>
            </a:r>
            <a:r>
              <a:rPr lang="en-US" dirty="0">
                <a:latin typeface="Times New Roman"/>
                <a:cs typeface="Times New Roman"/>
              </a:rPr>
              <a:t>, if any, breaking ties among </a:t>
            </a:r>
            <a:r>
              <a:rPr lang="en-US" dirty="0" smtClean="0">
                <a:latin typeface="Times New Roman"/>
                <a:cs typeface="Times New Roman"/>
              </a:rPr>
              <a:t>multiple candidate </a:t>
            </a:r>
            <a:r>
              <a:rPr lang="en-US" dirty="0">
                <a:latin typeface="Times New Roman"/>
                <a:cs typeface="Times New Roman"/>
              </a:rPr>
              <a:t>winners arbitrarily (subject to monotonicity)</a:t>
            </a:r>
          </a:p>
        </p:txBody>
      </p:sp>
    </p:spTree>
    <p:extLst>
      <p:ext uri="{BB962C8B-B14F-4D97-AF65-F5344CB8AC3E}">
        <p14:creationId xmlns:p14="http://schemas.microsoft.com/office/powerpoint/2010/main" val="5581013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Application to Single-item Auctions (cont’d)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990600"/>
            <a:ext cx="8610600" cy="5173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By Prophet Inequality, any allocation rule that satisfy the above has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b="1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b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~F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[</a:t>
            </a:r>
            <a:r>
              <a:rPr lang="en-US" b="1" dirty="0" err="1" smtClean="0">
                <a:latin typeface="Times New Roman"/>
                <a:cs typeface="Times New Roman"/>
              </a:rPr>
              <a:t>Σ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b="1" i="1" baseline="-25000" dirty="0" smtClean="0">
                <a:latin typeface="Times New Roman"/>
                <a:cs typeface="Times New Roman"/>
              </a:rPr>
              <a:t> </a:t>
            </a:r>
            <a:r>
              <a:rPr lang="en-US" b="1" i="1" dirty="0">
                <a:latin typeface="Times New Roman"/>
                <a:cs typeface="Times New Roman"/>
              </a:rPr>
              <a:t>x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(v) </a:t>
            </a:r>
            <a:r>
              <a:rPr lang="en-US" b="1" i="1" dirty="0" err="1">
                <a:latin typeface="Times New Roman"/>
                <a:cs typeface="Times New Roman"/>
              </a:rPr>
              <a:t>φ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 (v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latin typeface="Times New Roman"/>
                <a:cs typeface="Times New Roman"/>
              </a:rPr>
              <a:t>)</a:t>
            </a:r>
            <a:r>
              <a:rPr lang="en-US" b="1" dirty="0" smtClean="0">
                <a:latin typeface="Times New Roman"/>
                <a:cs typeface="Times New Roman"/>
              </a:rPr>
              <a:t>]</a:t>
            </a:r>
            <a:r>
              <a:rPr lang="en-US" b="1" i="1" dirty="0" smtClean="0">
                <a:latin typeface="Times New Roman"/>
                <a:cs typeface="Times New Roman"/>
              </a:rPr>
              <a:t> ≥ ½ </a:t>
            </a:r>
            <a:r>
              <a:rPr lang="en-US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b="1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b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~F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 [</a:t>
            </a:r>
            <a:r>
              <a:rPr lang="en-US" b="1" i="1" dirty="0">
                <a:latin typeface="Times New Roman"/>
                <a:cs typeface="Times New Roman"/>
              </a:rPr>
              <a:t>max</a:t>
            </a:r>
            <a:r>
              <a:rPr lang="en-US" b="1" i="1" baseline="-25000" dirty="0">
                <a:latin typeface="Times New Roman"/>
                <a:cs typeface="Times New Roman"/>
              </a:rPr>
              <a:t>i </a:t>
            </a:r>
            <a:r>
              <a:rPr lang="en-US" b="1" i="1" dirty="0" err="1">
                <a:latin typeface="Times New Roman"/>
                <a:cs typeface="Times New Roman"/>
              </a:rPr>
              <a:t>φ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(v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)</a:t>
            </a:r>
            <a:r>
              <a:rPr lang="en-US" b="1" i="1" baseline="30000" dirty="0">
                <a:latin typeface="Times New Roman"/>
                <a:cs typeface="Times New Roman"/>
              </a:rPr>
              <a:t>+</a:t>
            </a:r>
            <a:r>
              <a:rPr lang="en-US" b="1" dirty="0">
                <a:latin typeface="Times New Roman"/>
                <a:cs typeface="Times New Roman"/>
              </a:rPr>
              <a:t>]</a:t>
            </a:r>
            <a:r>
              <a:rPr lang="en-US" b="1" i="1" baseline="30000" dirty="0">
                <a:latin typeface="Times New Roman"/>
                <a:cs typeface="Times New Roman"/>
              </a:rPr>
              <a:t> </a:t>
            </a: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Here is a specific monotone allocation rule that satisfies this: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Set a reserve price </a:t>
            </a:r>
            <a:r>
              <a:rPr lang="en-US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lang="en-US" b="1" i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lang="en-US" b="1" i="1" dirty="0" smtClean="0">
                <a:latin typeface="Times New Roman"/>
                <a:cs typeface="Times New Roman"/>
              </a:rPr>
              <a:t>φ</a:t>
            </a:r>
            <a:r>
              <a:rPr lang="en-US" b="1" i="1" baseline="-25000" dirty="0" smtClean="0">
                <a:latin typeface="Times New Roman"/>
                <a:cs typeface="Times New Roman"/>
              </a:rPr>
              <a:t>i</a:t>
            </a:r>
            <a:r>
              <a:rPr lang="en-US" b="1" i="1" baseline="30000" dirty="0" smtClean="0">
                <a:latin typeface="Times New Roman"/>
                <a:cs typeface="Times New Roman"/>
              </a:rPr>
              <a:t>-1</a:t>
            </a:r>
            <a:r>
              <a:rPr lang="en-US" b="1" i="1" dirty="0" smtClean="0">
                <a:latin typeface="Times New Roman"/>
                <a:cs typeface="Times New Roman"/>
              </a:rPr>
              <a:t> (t) </a:t>
            </a:r>
            <a:r>
              <a:rPr lang="en-US" dirty="0" smtClean="0">
                <a:latin typeface="Times New Roman"/>
                <a:cs typeface="Times New Roman"/>
              </a:rPr>
              <a:t>for each bidder 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with the </a:t>
            </a:r>
            <a:r>
              <a:rPr lang="en-US" b="1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 defined above.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Give the item to the highest bidder that meets her reserve price (if any).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payment is simply the maximum of winner’s reserve price and the second highest bid (that meets her own reserve).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Interesting Open Problem: How about anonymous reserve? We know it’s between [1/4, 1/2], can you pin down the exact approximation ratio?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232574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Prior-Independent Auctions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7621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Another Critique to the Optimal Auction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295400"/>
            <a:ext cx="8153400" cy="5096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What if your distribution are </a:t>
            </a:r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unknown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When there are many bidders and enough past data, it is reasonable to assume you know exactly the value distribution.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But if the market is “thin”, you might not be confident or not even know the value distribution.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Can you design an auction that does not use any knowledge about the distributions but performs 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almost as well as </a:t>
            </a:r>
            <a:r>
              <a:rPr lang="en-US" dirty="0" smtClean="0">
                <a:latin typeface="Times New Roman"/>
                <a:cs typeface="Times New Roman"/>
              </a:rPr>
              <a:t>if you know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everything</a:t>
            </a:r>
            <a:r>
              <a:rPr lang="en-US" dirty="0" smtClean="0">
                <a:latin typeface="Times New Roman"/>
                <a:cs typeface="Times New Roman"/>
              </a:rPr>
              <a:t> about the distributions.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Active research agenda, called prior-independent auctions.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749929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Bulow-Klemperer Theorem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001000" cy="525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838200" y="1524000"/>
            <a:ext cx="7391400" cy="1574790"/>
            <a:chOff x="990600" y="1676400"/>
            <a:chExt cx="7391400" cy="1574790"/>
          </a:xfrm>
        </p:grpSpPr>
        <p:sp>
          <p:nvSpPr>
            <p:cNvPr id="7" name="TextBox 6"/>
            <p:cNvSpPr txBox="1"/>
            <p:nvPr/>
          </p:nvSpPr>
          <p:spPr>
            <a:xfrm>
              <a:off x="990600" y="1676400"/>
              <a:ext cx="7391400" cy="1574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  <a:cs typeface="Arial" pitchFamily="34" charset="0"/>
                </a:rPr>
                <a:t>[Bulow-Klemperer ’96] </a:t>
              </a:r>
              <a:r>
                <a:rPr lang="en-US" sz="2000" dirty="0" smtClean="0">
                  <a:solidFill>
                    <a:schemeClr val="bg1"/>
                  </a:solidFill>
                  <a:latin typeface="Chalkboard"/>
                  <a:cs typeface="Chalkboard"/>
                </a:rPr>
                <a:t>For any regular distribution F and integer n.</a:t>
              </a:r>
            </a:p>
            <a:p>
              <a:pPr marL="0" lvl="1" algn="ctr">
                <a:lnSpc>
                  <a:spcPct val="120000"/>
                </a:lnSpc>
                <a:spcBef>
                  <a:spcPts val="300"/>
                </a:spcBef>
              </a:pPr>
              <a:endParaRPr lang="en-US" sz="2000" b="1" dirty="0" smtClean="0">
                <a:solidFill>
                  <a:srgbClr val="FF6600"/>
                </a:solidFill>
                <a:latin typeface="Comic Sans MS" pitchFamily="66" charset="0"/>
              </a:endParaRPr>
            </a:p>
            <a:p>
              <a:pPr marL="0" lvl="1">
                <a:lnSpc>
                  <a:spcPct val="120000"/>
                </a:lnSpc>
                <a:spcBef>
                  <a:spcPts val="300"/>
                </a:spcBef>
              </a:pPr>
              <a:endParaRPr lang="en-US" sz="2000" dirty="0" smtClean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pic>
          <p:nvPicPr>
            <p:cNvPr id="2" name="Picture 1" descr="latex-image-1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2362200"/>
              <a:ext cx="7099300" cy="838200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457200" y="40386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Remark: 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pPr marL="742950" lvl="1" indent="-285750">
              <a:buFontTx/>
              <a:buChar char="-"/>
            </a:pPr>
            <a:r>
              <a:rPr lang="en-US" dirty="0" err="1" smtClean="0">
                <a:latin typeface="Times New Roman"/>
                <a:cs typeface="Times New Roman"/>
              </a:rPr>
              <a:t>Vickrey’s</a:t>
            </a:r>
            <a:r>
              <a:rPr lang="en-US" dirty="0" smtClean="0">
                <a:latin typeface="Times New Roman"/>
                <a:cs typeface="Times New Roman"/>
              </a:rPr>
              <a:t> auction is prior-independent!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This means with the same number of bidders, </a:t>
            </a:r>
            <a:r>
              <a:rPr lang="en-US" dirty="0" err="1" smtClean="0">
                <a:latin typeface="Times New Roman"/>
                <a:cs typeface="Times New Roman"/>
              </a:rPr>
              <a:t>Vickrey</a:t>
            </a:r>
            <a:r>
              <a:rPr lang="en-US" dirty="0" smtClean="0">
                <a:latin typeface="Times New Roman"/>
                <a:cs typeface="Times New Roman"/>
              </a:rPr>
              <a:t> Auction achieves at least n-1/n fraction of the optimal revenue.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More competition is better than finding the right auction format.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811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Proof of Bulow-Klemperer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762000"/>
            <a:ext cx="8153400" cy="5915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Consider another auction M with n+1 bidders: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Run Myerson on the first n bidders.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If the item is unallocated, give it to the last bidder for free.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This is a </a:t>
            </a:r>
            <a:r>
              <a:rPr lang="en-US" b="1" i="1" dirty="0" smtClean="0">
                <a:latin typeface="Times New Roman"/>
                <a:cs typeface="Times New Roman"/>
              </a:rPr>
              <a:t>DSIC</a:t>
            </a:r>
            <a:r>
              <a:rPr lang="en-US" dirty="0" smtClean="0">
                <a:latin typeface="Times New Roman"/>
                <a:cs typeface="Times New Roman"/>
              </a:rPr>
              <a:t> mechanism. It has the 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same</a:t>
            </a:r>
            <a:r>
              <a:rPr lang="en-US" dirty="0" smtClean="0">
                <a:latin typeface="Times New Roman"/>
                <a:cs typeface="Times New Roman"/>
              </a:rPr>
              <a:t> revenue as </a:t>
            </a:r>
            <a:r>
              <a:rPr lang="en-US" dirty="0" err="1" smtClean="0">
                <a:latin typeface="Times New Roman"/>
                <a:cs typeface="Times New Roman"/>
              </a:rPr>
              <a:t>Myreson’s</a:t>
            </a:r>
            <a:r>
              <a:rPr lang="en-US" dirty="0" smtClean="0">
                <a:latin typeface="Times New Roman"/>
                <a:cs typeface="Times New Roman"/>
              </a:rPr>
              <a:t> auction with n bidders.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It’s allocation rule always give out the item.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err="1" smtClean="0">
                <a:latin typeface="Times New Roman"/>
                <a:cs typeface="Times New Roman"/>
              </a:rPr>
              <a:t>Vickrey</a:t>
            </a:r>
            <a:r>
              <a:rPr lang="en-US" dirty="0" smtClean="0">
                <a:latin typeface="Times New Roman"/>
                <a:cs typeface="Times New Roman"/>
              </a:rPr>
              <a:t> Auction also always give out the item, but always to the bidder who has the highest value (also with the highest virtual value).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err="1" smtClean="0">
                <a:latin typeface="Times New Roman"/>
                <a:cs typeface="Times New Roman"/>
              </a:rPr>
              <a:t>Vickrey</a:t>
            </a:r>
            <a:r>
              <a:rPr lang="en-US" dirty="0" smtClean="0">
                <a:latin typeface="Times New Roman"/>
                <a:cs typeface="Times New Roman"/>
              </a:rPr>
              <a:t> Auction has the highest virtual welfare among all DSIC mechanisms that always give out the item!           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				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420722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900" y="808335"/>
            <a:ext cx="47308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An overview of </a:t>
            </a: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today’s class</a:t>
            </a:r>
            <a:endParaRPr lang="en-US" sz="2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18288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743200" y="2514600"/>
            <a:ext cx="6253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Prior-Independent Auctions &amp; Bulow-Klemperer Theorem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3276600"/>
            <a:ext cx="4086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General Mechanism </a:t>
            </a:r>
            <a:r>
              <a:rPr lang="en-US" sz="2000" i="1" smtClean="0">
                <a:solidFill>
                  <a:srgbClr val="FFFFFF"/>
                </a:solidFill>
                <a:latin typeface="Times New Roman"/>
                <a:cs typeface="Times New Roman"/>
              </a:rPr>
              <a:t>Design Problem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038600"/>
            <a:ext cx="387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solidFill>
                  <a:srgbClr val="FFFFFF"/>
                </a:solidFill>
                <a:latin typeface="Times New Roman"/>
                <a:cs typeface="Times New Roman"/>
              </a:rPr>
              <a:t>Vickrey</a:t>
            </a:r>
            <a:r>
              <a:rPr lang="en-US"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-Clarke-Groves Mechanism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47800" y="18295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447800" y="23899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= Virtual Welfare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763000" cy="1043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1981200"/>
            <a:ext cx="7391400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[Myerson ’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1    ]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For any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single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-dimensional environment.</a:t>
            </a: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Let F= 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×</a:t>
            </a:r>
            <a:r>
              <a:rPr lang="en-US" sz="2000" baseline="-25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× ... ×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F</a:t>
            </a:r>
            <a:r>
              <a:rPr lang="en-US" sz="2000" baseline="-25000" dirty="0" err="1" smtClean="0">
                <a:solidFill>
                  <a:schemeClr val="bg1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be the joint value distribution, and (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x,p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) be a DSIC mechanism. The expected revenue of this mechanism 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E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v~F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[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Σ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 p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(v)]=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E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v~F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[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Σ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x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(v) </a:t>
            </a:r>
            <a:r>
              <a:rPr lang="en-US" sz="2000" b="1" dirty="0" err="1" smtClean="0">
                <a:solidFill>
                  <a:srgbClr val="FF6600"/>
                </a:solidFill>
                <a:latin typeface="Comic Sans MS" pitchFamily="66" charset="0"/>
              </a:rPr>
              <a:t>φ</a:t>
            </a:r>
            <a:r>
              <a:rPr lang="en-US" sz="2000" b="1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 (v</a:t>
            </a:r>
            <a:r>
              <a:rPr lang="en-US" sz="2000" b="1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FF6600"/>
                </a:solidFill>
                <a:latin typeface="Comic Sans MS" pitchFamily="66" charset="0"/>
              </a:rPr>
              <a:t>)], 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000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where </a:t>
            </a:r>
            <a:r>
              <a:rPr lang="en-US" sz="2000" dirty="0" err="1" smtClean="0">
                <a:solidFill>
                  <a:srgbClr val="FF6600"/>
                </a:solidFill>
                <a:latin typeface="Comic Sans MS" pitchFamily="66" charset="0"/>
              </a:rPr>
              <a:t>φ</a:t>
            </a:r>
            <a:r>
              <a:rPr lang="en-US" sz="2000" baseline="-25000" dirty="0" err="1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 (v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) := 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- (1-F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(v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))/f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(v</a:t>
            </a:r>
            <a:r>
              <a:rPr lang="en-US" sz="2000" baseline="-25000" dirty="0" smtClean="0">
                <a:solidFill>
                  <a:srgbClr val="FF660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FF6600"/>
                </a:solidFill>
                <a:latin typeface="Comic Sans MS" pitchFamily="66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is called bidder i’s virtual value (f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is the density function for F</a:t>
            </a:r>
            <a:r>
              <a:rPr lang="en-US" sz="2000" baseline="-25000" dirty="0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).</a:t>
            </a:r>
            <a:endParaRPr lang="en-US" sz="20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1800" y="2057400"/>
            <a:ext cx="384048" cy="3885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938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Myerson’s Auction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685800"/>
            <a:ext cx="8458200" cy="5874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To optimize revenue, we should use the 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virtual welfare maximizing allocation rule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latin typeface="Times New Roman"/>
                <a:cs typeface="Times New Roman"/>
              </a:rPr>
              <a:t>-  x (v) </a:t>
            </a:r>
            <a:r>
              <a:rPr lang="en-US" sz="2000" b="1" dirty="0" smtClean="0">
                <a:latin typeface="Times New Roman"/>
                <a:cs typeface="Times New Roman"/>
              </a:rPr>
              <a:t>: = </a:t>
            </a:r>
            <a:r>
              <a:rPr lang="en-US" sz="2000" b="1" dirty="0" err="1" smtClean="0">
                <a:latin typeface="Times New Roman"/>
                <a:cs typeface="Times New Roman"/>
              </a:rPr>
              <a:t>argmax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x in</a:t>
            </a:r>
            <a:r>
              <a:rPr lang="en-US" sz="2000" b="1" i="1" dirty="0">
                <a:latin typeface="Times New Roman"/>
                <a:cs typeface="Times New Roman"/>
              </a:rPr>
              <a:t> 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X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Σ</a:t>
            </a:r>
            <a:r>
              <a:rPr lang="en-US" sz="2000" b="1" i="1" baseline="-25000" dirty="0" err="1">
                <a:latin typeface="Times New Roman"/>
                <a:cs typeface="Times New Roman"/>
              </a:rPr>
              <a:t>i</a:t>
            </a:r>
            <a:r>
              <a:rPr lang="en-US" sz="2000" b="1" i="1" baseline="-25000" dirty="0">
                <a:latin typeface="Times New Roman"/>
                <a:cs typeface="Times New Roman"/>
              </a:rPr>
              <a:t> </a:t>
            </a:r>
            <a:r>
              <a:rPr lang="en-US" sz="2000" b="1" i="1" dirty="0">
                <a:latin typeface="Times New Roman"/>
                <a:cs typeface="Times New Roman"/>
              </a:rPr>
              <a:t>x</a:t>
            </a:r>
            <a:r>
              <a:rPr lang="en-US" sz="2000" b="1" i="1" baseline="-25000" dirty="0">
                <a:latin typeface="Times New Roman"/>
                <a:cs typeface="Times New Roman"/>
              </a:rPr>
              <a:t>i</a:t>
            </a:r>
            <a:r>
              <a:rPr lang="en-US" sz="2000" b="1" i="1" dirty="0">
                <a:latin typeface="Times New Roman"/>
                <a:cs typeface="Times New Roman"/>
              </a:rPr>
              <a:t>(v) </a:t>
            </a:r>
            <a:r>
              <a:rPr lang="en-US" sz="2000" b="1" i="1" dirty="0" err="1">
                <a:latin typeface="Times New Roman"/>
                <a:cs typeface="Times New Roman"/>
              </a:rPr>
              <a:t>φ</a:t>
            </a:r>
            <a:r>
              <a:rPr lang="en-US" sz="2000" b="1" i="1" baseline="-25000" dirty="0" err="1">
                <a:latin typeface="Times New Roman"/>
                <a:cs typeface="Times New Roman"/>
              </a:rPr>
              <a:t>i</a:t>
            </a:r>
            <a:r>
              <a:rPr lang="en-US" sz="2000" b="1" i="1" dirty="0">
                <a:latin typeface="Times New Roman"/>
                <a:cs typeface="Times New Roman"/>
              </a:rPr>
              <a:t> (v</a:t>
            </a:r>
            <a:r>
              <a:rPr lang="en-US" sz="2000" b="1" i="1" baseline="-25000" dirty="0">
                <a:latin typeface="Times New Roman"/>
                <a:cs typeface="Times New Roman"/>
              </a:rPr>
              <a:t>i</a:t>
            </a:r>
            <a:r>
              <a:rPr lang="en-US" sz="2000" b="1" i="1" dirty="0" smtClean="0">
                <a:latin typeface="Times New Roman"/>
                <a:cs typeface="Times New Roman"/>
              </a:rPr>
              <a:t>)</a:t>
            </a:r>
            <a:endParaRPr lang="en-US" sz="1600" b="1" i="1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16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If </a:t>
            </a:r>
            <a:r>
              <a:rPr lang="en-US" sz="2000" b="1" i="1" dirty="0" smtClean="0">
                <a:latin typeface="Times New Roman"/>
                <a:cs typeface="Times New Roman"/>
              </a:rPr>
              <a:t>F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2000" dirty="0" smtClean="0">
                <a:latin typeface="Times New Roman"/>
                <a:cs typeface="Times New Roman"/>
              </a:rPr>
              <a:t> is regular, then</a:t>
            </a:r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r>
              <a:rPr lang="en-US" sz="2000" b="1" i="1" dirty="0" err="1">
                <a:latin typeface="Times New Roman"/>
                <a:cs typeface="Times New Roman"/>
              </a:rPr>
              <a:t>φ</a:t>
            </a:r>
            <a:r>
              <a:rPr lang="en-US" sz="2000" b="1" i="1" baseline="-25000" dirty="0" err="1">
                <a:latin typeface="Times New Roman"/>
                <a:cs typeface="Times New Roman"/>
              </a:rPr>
              <a:t>i</a:t>
            </a:r>
            <a:r>
              <a:rPr lang="en-US" sz="2000" b="1" i="1" dirty="0">
                <a:latin typeface="Times New Roman"/>
                <a:cs typeface="Times New Roman"/>
              </a:rPr>
              <a:t> (v</a:t>
            </a:r>
            <a:r>
              <a:rPr lang="en-US" sz="2000" b="1" i="1" baseline="-25000" dirty="0">
                <a:latin typeface="Times New Roman"/>
                <a:cs typeface="Times New Roman"/>
              </a:rPr>
              <a:t>i</a:t>
            </a:r>
            <a:r>
              <a:rPr lang="en-US" sz="2000" b="1" i="1" dirty="0" smtClean="0">
                <a:latin typeface="Times New Roman"/>
                <a:cs typeface="Times New Roman"/>
              </a:rPr>
              <a:t>) </a:t>
            </a:r>
            <a:r>
              <a:rPr lang="en-US" sz="2000" dirty="0" smtClean="0">
                <a:latin typeface="Times New Roman"/>
                <a:cs typeface="Times New Roman"/>
              </a:rPr>
              <a:t>is 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monotone</a:t>
            </a:r>
            <a:r>
              <a:rPr lang="en-US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in </a:t>
            </a:r>
            <a:r>
              <a:rPr lang="en-US" sz="2000" b="1" i="1" dirty="0" smtClean="0">
                <a:latin typeface="Times New Roman"/>
                <a:cs typeface="Times New Roman"/>
              </a:rPr>
              <a:t>v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i</a:t>
            </a:r>
            <a:r>
              <a:rPr lang="en-US" sz="2000" baseline="-25000" dirty="0" smtClean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000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The virtual welfare maximizing allocation rule is </a:t>
            </a:r>
            <a:r>
              <a:rPr lang="en-US" sz="20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monotone</a:t>
            </a:r>
            <a:r>
              <a:rPr lang="en-US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as well!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With the suitable payment rule, this is a DSIC mechanism that maximizes revenue.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Same result extends to irregular distributions, but requires extra work (</a:t>
            </a:r>
            <a:r>
              <a:rPr lang="en-US" sz="2000" dirty="0" err="1" smtClean="0">
                <a:latin typeface="Times New Roman"/>
                <a:cs typeface="Times New Roman"/>
              </a:rPr>
              <a:t>ironging</a:t>
            </a:r>
            <a:r>
              <a:rPr lang="en-US" sz="2000" dirty="0" smtClean="0">
                <a:latin typeface="Times New Roman"/>
                <a:cs typeface="Times New Roman"/>
              </a:rPr>
              <a:t>).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157909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How Simple is Myerson’s Auction?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4800" y="1143000"/>
            <a:ext cx="8458200" cy="4394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Single-item and </a:t>
            </a:r>
            <a:r>
              <a:rPr lang="en-US" sz="2000" dirty="0" err="1" smtClean="0">
                <a:latin typeface="Times New Roman"/>
                <a:cs typeface="Times New Roman"/>
              </a:rPr>
              <a:t>i.i.d</a:t>
            </a:r>
            <a:r>
              <a:rPr lang="en-US" sz="2000" dirty="0" smtClean="0">
                <a:latin typeface="Times New Roman"/>
                <a:cs typeface="Times New Roman"/>
              </a:rPr>
              <a:t>. regular bidders, e.g. </a:t>
            </a:r>
            <a:r>
              <a:rPr lang="en-US" sz="2000" b="1" i="1" dirty="0" smtClean="0">
                <a:latin typeface="Times New Roman"/>
                <a:cs typeface="Times New Roman"/>
              </a:rPr>
              <a:t>F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sz="2000" b="1" i="1" dirty="0" smtClean="0">
                <a:latin typeface="Times New Roman"/>
                <a:cs typeface="Times New Roman"/>
              </a:rPr>
              <a:t>=F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b="1" i="1" dirty="0" smtClean="0">
                <a:latin typeface="Times New Roman"/>
                <a:cs typeface="Times New Roman"/>
              </a:rPr>
              <a:t>=...=</a:t>
            </a:r>
            <a:r>
              <a:rPr lang="en-US" sz="2000" b="1" i="1" dirty="0" err="1" smtClean="0">
                <a:latin typeface="Times New Roman"/>
                <a:cs typeface="Times New Roman"/>
              </a:rPr>
              <a:t>F</a:t>
            </a:r>
            <a:r>
              <a:rPr lang="en-US" sz="2000" b="1" i="1" baseline="-25000" dirty="0" err="1" smtClean="0">
                <a:latin typeface="Times New Roman"/>
                <a:cs typeface="Times New Roman"/>
              </a:rPr>
              <a:t>n</a:t>
            </a:r>
            <a:endParaRPr lang="en-US" sz="2000" b="1" i="1" baseline="-25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b="1" i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All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φ</a:t>
            </a:r>
            <a:r>
              <a:rPr lang="en-US" sz="2000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000" b="1" i="1" dirty="0" smtClean="0">
                <a:latin typeface="Times New Roman"/>
                <a:cs typeface="Times New Roman"/>
              </a:rPr>
              <a:t> ()</a:t>
            </a:r>
            <a:r>
              <a:rPr lang="en-US" sz="2000" dirty="0" smtClean="0">
                <a:latin typeface="Times New Roman"/>
                <a:cs typeface="Times New Roman"/>
              </a:rPr>
              <a:t>’s are the same and monotone.</a:t>
            </a:r>
            <a:endParaRPr lang="en-US" sz="2000" baseline="-250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000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The highest bidder has the </a:t>
            </a:r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highest virtual value</a:t>
            </a:r>
            <a:r>
              <a:rPr lang="en-US" sz="2000" dirty="0" smtClean="0">
                <a:latin typeface="Times New Roman"/>
                <a:cs typeface="Times New Roman"/>
              </a:rPr>
              <a:t>!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The optimal auction is the </a:t>
            </a:r>
            <a:r>
              <a:rPr lang="en-US" sz="2000" dirty="0" err="1" smtClean="0">
                <a:latin typeface="Times New Roman"/>
                <a:cs typeface="Times New Roman"/>
              </a:rPr>
              <a:t>Vickrey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auction with reserve price at </a:t>
            </a:r>
            <a:r>
              <a:rPr lang="en-US" sz="2000" b="1" i="1" dirty="0" smtClean="0">
                <a:latin typeface="Times New Roman"/>
                <a:cs typeface="Times New Roman"/>
              </a:rPr>
              <a:t>φ</a:t>
            </a:r>
            <a:r>
              <a:rPr lang="en-US" sz="2000" b="1" i="1" baseline="30000" dirty="0" smtClean="0">
                <a:latin typeface="Times New Roman"/>
                <a:cs typeface="Times New Roman"/>
              </a:rPr>
              <a:t>-1</a:t>
            </a:r>
            <a:r>
              <a:rPr lang="en-US" sz="2000" b="1" i="1" dirty="0" smtClean="0">
                <a:latin typeface="Times New Roman"/>
                <a:cs typeface="Times New Roman"/>
              </a:rPr>
              <a:t>(0)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Real “killer application” for practice, arguably at eBay.</a:t>
            </a:r>
          </a:p>
        </p:txBody>
      </p:sp>
    </p:spTree>
    <p:extLst>
      <p:ext uri="{BB962C8B-B14F-4D97-AF65-F5344CB8AC3E}">
        <p14:creationId xmlns:p14="http://schemas.microsoft.com/office/powerpoint/2010/main" val="359980968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How Simple is Myerson’s Auction?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1143000"/>
            <a:ext cx="8458200" cy="5425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Single-item regular bidders but </a:t>
            </a:r>
            <a:r>
              <a:rPr lang="en-US" sz="2000" b="1" i="1" dirty="0" smtClean="0">
                <a:latin typeface="Times New Roman"/>
                <a:cs typeface="Times New Roman"/>
              </a:rPr>
              <a:t>F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sz="2000" b="1" i="1" dirty="0" smtClean="0">
                <a:latin typeface="Times New Roman"/>
                <a:cs typeface="Times New Roman"/>
              </a:rPr>
              <a:t>≠F</a:t>
            </a:r>
            <a:r>
              <a:rPr lang="en-US" sz="2000" b="1" i="1" baseline="-25000" dirty="0" smtClean="0">
                <a:latin typeface="Times New Roman"/>
                <a:cs typeface="Times New Roman"/>
              </a:rPr>
              <a:t>2</a:t>
            </a:r>
            <a:r>
              <a:rPr lang="en-US" sz="2000" b="1" i="1" dirty="0" smtClean="0">
                <a:latin typeface="Times New Roman"/>
                <a:cs typeface="Times New Roman"/>
              </a:rPr>
              <a:t>≠...≠</a:t>
            </a:r>
            <a:r>
              <a:rPr lang="en-US" sz="2000" b="1" i="1" dirty="0" err="1" smtClean="0">
                <a:latin typeface="Times New Roman"/>
                <a:cs typeface="Times New Roman"/>
              </a:rPr>
              <a:t>F</a:t>
            </a:r>
            <a:r>
              <a:rPr lang="en-US" sz="2000" b="1" i="1" baseline="-25000" dirty="0" err="1" smtClean="0">
                <a:latin typeface="Times New Roman"/>
                <a:cs typeface="Times New Roman"/>
              </a:rPr>
              <a:t>n</a:t>
            </a:r>
            <a:endParaRPr lang="en-US" sz="2000" b="1" i="1" baseline="-25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b="1" i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All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φ</a:t>
            </a:r>
            <a:r>
              <a:rPr lang="en-US" sz="2000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000" b="1" i="1" dirty="0" smtClean="0">
                <a:latin typeface="Times New Roman"/>
                <a:cs typeface="Times New Roman"/>
              </a:rPr>
              <a:t> ()</a:t>
            </a:r>
            <a:r>
              <a:rPr lang="en-US" sz="2000" dirty="0" smtClean="0">
                <a:latin typeface="Times New Roman"/>
                <a:cs typeface="Times New Roman"/>
              </a:rPr>
              <a:t>’s are monotone but not the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same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baseline="-25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2 </a:t>
            </a:r>
            <a:r>
              <a:rPr lang="en-US" sz="2000" dirty="0">
                <a:latin typeface="Times New Roman"/>
                <a:cs typeface="Times New Roman"/>
              </a:rPr>
              <a:t>bidders, v</a:t>
            </a:r>
            <a:r>
              <a:rPr lang="en-US" sz="2000" baseline="-25000" dirty="0">
                <a:latin typeface="Times New Roman"/>
                <a:cs typeface="Times New Roman"/>
              </a:rPr>
              <a:t>1</a:t>
            </a:r>
            <a:r>
              <a:rPr lang="en-US" sz="2000" dirty="0">
                <a:latin typeface="Times New Roman"/>
                <a:cs typeface="Times New Roman"/>
              </a:rPr>
              <a:t> uniform in [0,1]. v</a:t>
            </a:r>
            <a:r>
              <a:rPr lang="en-US" sz="2000" baseline="-25000" dirty="0">
                <a:latin typeface="Times New Roman"/>
                <a:cs typeface="Times New Roman"/>
              </a:rPr>
              <a:t>2</a:t>
            </a:r>
            <a:r>
              <a:rPr lang="en-US" sz="2000" dirty="0">
                <a:latin typeface="Times New Roman"/>
                <a:cs typeface="Times New Roman"/>
              </a:rPr>
              <a:t> uniform in [0,100].</a:t>
            </a:r>
          </a:p>
          <a:p>
            <a:pPr marL="742950" lvl="1" indent="-285750">
              <a:buFontTx/>
              <a:buChar char="-"/>
            </a:pPr>
            <a:r>
              <a:rPr lang="el-GR" b="1" i="1" dirty="0" smtClean="0">
                <a:latin typeface="Times New Roman"/>
                <a:cs typeface="Times New Roman"/>
              </a:rPr>
              <a:t>φ</a:t>
            </a:r>
            <a:r>
              <a:rPr lang="en-US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b="1" i="1" dirty="0" smtClean="0">
                <a:latin typeface="Times New Roman"/>
                <a:cs typeface="Times New Roman"/>
              </a:rPr>
              <a:t>(v</a:t>
            </a:r>
            <a:r>
              <a:rPr lang="en-US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b="1" i="1" dirty="0" smtClean="0">
                <a:latin typeface="Times New Roman"/>
                <a:cs typeface="Times New Roman"/>
              </a:rPr>
              <a:t>) </a:t>
            </a:r>
            <a:r>
              <a:rPr lang="en-US" b="1" i="1" dirty="0">
                <a:latin typeface="Times New Roman"/>
                <a:cs typeface="Times New Roman"/>
              </a:rPr>
              <a:t>= </a:t>
            </a:r>
            <a:r>
              <a:rPr lang="en-US" b="1" i="1" dirty="0" smtClean="0">
                <a:latin typeface="Times New Roman"/>
                <a:cs typeface="Times New Roman"/>
              </a:rPr>
              <a:t>2v</a:t>
            </a:r>
            <a:r>
              <a:rPr lang="en-US" b="1" i="1" baseline="-25000" dirty="0" smtClean="0">
                <a:latin typeface="Times New Roman"/>
                <a:cs typeface="Times New Roman"/>
              </a:rPr>
              <a:t>1</a:t>
            </a:r>
            <a:r>
              <a:rPr lang="en-US" b="1" i="1" dirty="0" smtClean="0">
                <a:latin typeface="Times New Roman"/>
                <a:cs typeface="Times New Roman"/>
              </a:rPr>
              <a:t>-</a:t>
            </a:r>
            <a:r>
              <a:rPr lang="en-US" b="1" i="1" dirty="0">
                <a:latin typeface="Times New Roman"/>
                <a:cs typeface="Times New Roman"/>
              </a:rPr>
              <a:t>1, </a:t>
            </a:r>
            <a:r>
              <a:rPr lang="el-GR" b="1" i="1" dirty="0" smtClean="0">
                <a:latin typeface="Times New Roman"/>
                <a:cs typeface="Times New Roman"/>
              </a:rPr>
              <a:t>φ</a:t>
            </a:r>
            <a:r>
              <a:rPr lang="en-US" b="1" i="1" baseline="-25000" dirty="0" smtClean="0">
                <a:latin typeface="Times New Roman"/>
                <a:cs typeface="Times New Roman"/>
              </a:rPr>
              <a:t>2</a:t>
            </a:r>
            <a:r>
              <a:rPr lang="en-US" b="1" i="1" dirty="0" smtClean="0">
                <a:latin typeface="Times New Roman"/>
                <a:cs typeface="Times New Roman"/>
              </a:rPr>
              <a:t>(v</a:t>
            </a:r>
            <a:r>
              <a:rPr lang="en-US" b="1" i="1" baseline="-25000" dirty="0" smtClean="0">
                <a:latin typeface="Times New Roman"/>
                <a:cs typeface="Times New Roman"/>
              </a:rPr>
              <a:t>2</a:t>
            </a:r>
            <a:r>
              <a:rPr lang="en-US" b="1" i="1" dirty="0" smtClean="0">
                <a:latin typeface="Times New Roman"/>
                <a:cs typeface="Times New Roman"/>
              </a:rPr>
              <a:t>) </a:t>
            </a:r>
            <a:r>
              <a:rPr lang="en-US" b="1" i="1" dirty="0">
                <a:latin typeface="Times New Roman"/>
                <a:cs typeface="Times New Roman"/>
              </a:rPr>
              <a:t>= </a:t>
            </a:r>
            <a:r>
              <a:rPr lang="en-US" b="1" i="1" dirty="0" smtClean="0">
                <a:latin typeface="Times New Roman"/>
                <a:cs typeface="Times New Roman"/>
              </a:rPr>
              <a:t>2v</a:t>
            </a:r>
            <a:r>
              <a:rPr lang="en-US" b="1" i="1" baseline="-25000" dirty="0" smtClean="0">
                <a:latin typeface="Times New Roman"/>
                <a:cs typeface="Times New Roman"/>
              </a:rPr>
              <a:t>2</a:t>
            </a:r>
            <a:r>
              <a:rPr lang="en-US" b="1" i="1" dirty="0" smtClean="0">
                <a:latin typeface="Times New Roman"/>
                <a:cs typeface="Times New Roman"/>
              </a:rPr>
              <a:t>-100</a:t>
            </a:r>
          </a:p>
          <a:p>
            <a:pPr marL="742950" lvl="1" indent="-285750">
              <a:buFontTx/>
              <a:buChar char="-"/>
            </a:pPr>
            <a:endParaRPr lang="en-US" b="1" i="1" dirty="0">
              <a:latin typeface="Times New Roman"/>
              <a:cs typeface="Times New Roman"/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Optimal Auction:</a:t>
            </a:r>
            <a:endParaRPr lang="en-US" dirty="0">
              <a:latin typeface="Times New Roman"/>
              <a:cs typeface="Times New Roman"/>
            </a:endParaRP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When 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1 </a:t>
            </a:r>
            <a:r>
              <a:rPr lang="en-US" dirty="0">
                <a:latin typeface="Times New Roman"/>
                <a:cs typeface="Times New Roman"/>
              </a:rPr>
              <a:t>&gt; </a:t>
            </a:r>
            <a:r>
              <a:rPr lang="en-US" dirty="0" smtClean="0">
                <a:latin typeface="Times New Roman"/>
                <a:cs typeface="Times New Roman"/>
              </a:rPr>
              <a:t>½, 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2 </a:t>
            </a:r>
            <a:r>
              <a:rPr lang="en-US" dirty="0">
                <a:latin typeface="Times New Roman"/>
                <a:cs typeface="Times New Roman"/>
              </a:rPr>
              <a:t>&lt; 50, sell to 1 at price ½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When 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1 </a:t>
            </a:r>
            <a:r>
              <a:rPr lang="en-US" dirty="0">
                <a:latin typeface="Times New Roman"/>
                <a:cs typeface="Times New Roman"/>
              </a:rPr>
              <a:t>&lt; ½, v</a:t>
            </a:r>
            <a:r>
              <a:rPr lang="en-US" baseline="-25000" dirty="0">
                <a:latin typeface="Times New Roman"/>
                <a:cs typeface="Times New Roman"/>
              </a:rPr>
              <a:t>2 </a:t>
            </a:r>
            <a:r>
              <a:rPr lang="en-US" dirty="0">
                <a:latin typeface="Times New Roman"/>
                <a:cs typeface="Times New Roman"/>
              </a:rPr>
              <a:t>&gt; 50, sell to 2 at price 50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When </a:t>
            </a:r>
            <a:r>
              <a:rPr lang="en-US" dirty="0">
                <a:latin typeface="Times New Roman"/>
                <a:cs typeface="Times New Roman"/>
              </a:rPr>
              <a:t>0 &lt; 2v</a:t>
            </a:r>
            <a:r>
              <a:rPr lang="en-US" baseline="-25000" dirty="0">
                <a:latin typeface="Times New Roman"/>
                <a:cs typeface="Times New Roman"/>
              </a:rPr>
              <a:t>1 </a:t>
            </a:r>
            <a:r>
              <a:rPr lang="en-US" dirty="0">
                <a:latin typeface="Times New Roman"/>
                <a:cs typeface="Times New Roman"/>
              </a:rPr>
              <a:t>-1 &lt; 2v</a:t>
            </a:r>
            <a:r>
              <a:rPr lang="en-US" baseline="-25000" dirty="0">
                <a:latin typeface="Times New Roman"/>
                <a:cs typeface="Times New Roman"/>
              </a:rPr>
              <a:t>2 </a:t>
            </a:r>
            <a:r>
              <a:rPr lang="en-US" dirty="0">
                <a:latin typeface="Times New Roman"/>
                <a:cs typeface="Times New Roman"/>
              </a:rPr>
              <a:t>– 100, sell to 2 at price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</a:p>
          <a:p>
            <a:pPr lvl="2"/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 (99+2v</a:t>
            </a:r>
            <a:r>
              <a:rPr lang="en-US" baseline="-25000" dirty="0" smtClean="0">
                <a:latin typeface="Times New Roman"/>
                <a:cs typeface="Times New Roman"/>
              </a:rPr>
              <a:t>1 </a:t>
            </a:r>
            <a:r>
              <a:rPr lang="en-US" dirty="0" smtClean="0">
                <a:latin typeface="Times New Roman"/>
                <a:cs typeface="Times New Roman"/>
              </a:rPr>
              <a:t>)/2, a tiny bit above 50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When </a:t>
            </a:r>
            <a:r>
              <a:rPr lang="en-US" dirty="0">
                <a:latin typeface="Times New Roman"/>
                <a:cs typeface="Times New Roman"/>
              </a:rPr>
              <a:t>0 &lt; 2v</a:t>
            </a:r>
            <a:r>
              <a:rPr lang="en-US" baseline="-25000" dirty="0">
                <a:latin typeface="Times New Roman"/>
                <a:cs typeface="Times New Roman"/>
              </a:rPr>
              <a:t>2 </a:t>
            </a:r>
            <a:r>
              <a:rPr lang="en-US" dirty="0">
                <a:latin typeface="Times New Roman"/>
                <a:cs typeface="Times New Roman"/>
              </a:rPr>
              <a:t>-100 &lt; 2v</a:t>
            </a:r>
            <a:r>
              <a:rPr lang="en-US" baseline="-25000" dirty="0">
                <a:latin typeface="Times New Roman"/>
                <a:cs typeface="Times New Roman"/>
              </a:rPr>
              <a:t>1 </a:t>
            </a:r>
            <a:r>
              <a:rPr lang="en-US" dirty="0">
                <a:latin typeface="Times New Roman"/>
                <a:cs typeface="Times New Roman"/>
              </a:rPr>
              <a:t>-1, sell to 1 at price:</a:t>
            </a:r>
          </a:p>
          <a:p>
            <a:pPr lvl="2"/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  (</a:t>
            </a:r>
            <a:r>
              <a:rPr lang="en-US" dirty="0">
                <a:latin typeface="Times New Roman"/>
                <a:cs typeface="Times New Roman"/>
              </a:rPr>
              <a:t>2v</a:t>
            </a:r>
            <a:r>
              <a:rPr lang="en-US" baseline="-25000" dirty="0">
                <a:latin typeface="Times New Roman"/>
                <a:cs typeface="Times New Roman"/>
              </a:rPr>
              <a:t>2 </a:t>
            </a:r>
            <a:r>
              <a:rPr lang="en-US" dirty="0">
                <a:latin typeface="Times New Roman"/>
                <a:cs typeface="Times New Roman"/>
              </a:rPr>
              <a:t>-99)/2, a tiny bit above ½.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58544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How Simple is Myerson’s Auction?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685800"/>
            <a:ext cx="8686800" cy="5794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6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>
                <a:latin typeface="Times New Roman"/>
                <a:cs typeface="Times New Roman"/>
              </a:rPr>
              <a:t>The payment </a:t>
            </a:r>
            <a:r>
              <a:rPr lang="en-US" sz="2000" dirty="0" smtClean="0">
                <a:latin typeface="Times New Roman"/>
                <a:cs typeface="Times New Roman"/>
              </a:rPr>
              <a:t>seems impossible to explain </a:t>
            </a:r>
            <a:r>
              <a:rPr lang="en-US" sz="2000" dirty="0">
                <a:latin typeface="Times New Roman"/>
                <a:cs typeface="Times New Roman"/>
              </a:rPr>
              <a:t>to someone who hasn’t studied virtual </a:t>
            </a:r>
            <a:r>
              <a:rPr lang="en-US" sz="2000" dirty="0" smtClean="0">
                <a:latin typeface="Times New Roman"/>
                <a:cs typeface="Times New Roman"/>
              </a:rPr>
              <a:t>valuations...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In the </a:t>
            </a:r>
            <a:r>
              <a:rPr lang="en-US" sz="2000" dirty="0" err="1">
                <a:latin typeface="Times New Roman"/>
                <a:cs typeface="Times New Roman"/>
              </a:rPr>
              <a:t>i.i.d</a:t>
            </a:r>
            <a:r>
              <a:rPr lang="en-US" sz="2000" dirty="0">
                <a:latin typeface="Times New Roman"/>
                <a:cs typeface="Times New Roman"/>
              </a:rPr>
              <a:t>. case</a:t>
            </a:r>
            <a:r>
              <a:rPr lang="en-US" sz="2000" dirty="0" smtClean="0">
                <a:latin typeface="Times New Roman"/>
                <a:cs typeface="Times New Roman"/>
              </a:rPr>
              <a:t>, the </a:t>
            </a:r>
            <a:r>
              <a:rPr lang="en-US" sz="2000" dirty="0">
                <a:latin typeface="Times New Roman"/>
                <a:cs typeface="Times New Roman"/>
              </a:rPr>
              <a:t>optimal auction is simply eBay with a smartly chosen opening bid.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This weirdness </a:t>
            </a:r>
            <a:r>
              <a:rPr lang="en-US" sz="2000" dirty="0">
                <a:latin typeface="Times New Roman"/>
                <a:cs typeface="Times New Roman"/>
              </a:rPr>
              <a:t>is inevitable if you are 100% confident in your model (i.e., the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F</a:t>
            </a:r>
            <a:r>
              <a:rPr lang="en-US" sz="2000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000" dirty="0" err="1" smtClean="0">
                <a:latin typeface="Times New Roman"/>
                <a:cs typeface="Times New Roman"/>
              </a:rPr>
              <a:t>’s</a:t>
            </a:r>
            <a:r>
              <a:rPr lang="en-US" sz="2000" dirty="0">
                <a:latin typeface="Times New Roman"/>
                <a:cs typeface="Times New Roman"/>
              </a:rPr>
              <a:t>) and you want every </a:t>
            </a:r>
            <a:r>
              <a:rPr lang="en-US" sz="2000" dirty="0" smtClean="0">
                <a:latin typeface="Times New Roman"/>
                <a:cs typeface="Times New Roman"/>
              </a:rPr>
              <a:t>last cent </a:t>
            </a:r>
            <a:r>
              <a:rPr lang="en-US" sz="2000" dirty="0">
                <a:latin typeface="Times New Roman"/>
                <a:cs typeface="Times New Roman"/>
              </a:rPr>
              <a:t>of the maximum-possible expected </a:t>
            </a:r>
            <a:r>
              <a:rPr lang="en-US" sz="2000" dirty="0" smtClean="0">
                <a:latin typeface="Times New Roman"/>
                <a:cs typeface="Times New Roman"/>
              </a:rPr>
              <a:t>revenue.</a:t>
            </a:r>
            <a:endParaRPr lang="en-US" sz="2000" dirty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Seek </a:t>
            </a:r>
            <a:r>
              <a:rPr lang="en-US" sz="2000" dirty="0">
                <a:latin typeface="Times New Roman"/>
                <a:cs typeface="Times New Roman"/>
              </a:rPr>
              <a:t>out auctions </a:t>
            </a:r>
            <a:r>
              <a:rPr lang="en-US" sz="2000" dirty="0" smtClean="0">
                <a:latin typeface="Times New Roman"/>
                <a:cs typeface="Times New Roman"/>
              </a:rPr>
              <a:t>that </a:t>
            </a:r>
            <a:r>
              <a:rPr lang="en-US" sz="2000" dirty="0">
                <a:latin typeface="Times New Roman"/>
                <a:cs typeface="Times New Roman"/>
              </a:rPr>
              <a:t>are simpler, more practical, and more robust </a:t>
            </a:r>
            <a:r>
              <a:rPr lang="en-US" sz="2000" dirty="0" smtClean="0">
                <a:latin typeface="Times New Roman"/>
                <a:cs typeface="Times New Roman"/>
              </a:rPr>
              <a:t>than the </a:t>
            </a:r>
            <a:r>
              <a:rPr lang="en-US" sz="2000" dirty="0">
                <a:latin typeface="Times New Roman"/>
                <a:cs typeface="Times New Roman"/>
              </a:rPr>
              <a:t>theoretically optimal </a:t>
            </a:r>
            <a:r>
              <a:rPr lang="en-US" sz="2000" dirty="0" smtClean="0">
                <a:latin typeface="Times New Roman"/>
                <a:cs typeface="Times New Roman"/>
              </a:rPr>
              <a:t>auction.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Optimality requires complexity, thus we’ll only look for approximately optimal solutions.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14444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49530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Prophet Inequality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01398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Optimal Stopping Rule for a Game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457200"/>
            <a:ext cx="8153400" cy="5838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>
                <a:latin typeface="Times New Roman"/>
                <a:cs typeface="Times New Roman"/>
              </a:rPr>
              <a:t>Consider the following game, with </a:t>
            </a:r>
            <a:r>
              <a:rPr lang="en-US" b="1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stages. In stage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, you are offered a </a:t>
            </a:r>
            <a:r>
              <a:rPr lang="en-US" dirty="0" smtClean="0">
                <a:latin typeface="Times New Roman"/>
                <a:cs typeface="Times New Roman"/>
              </a:rPr>
              <a:t>nonnegative prize </a:t>
            </a:r>
            <a:r>
              <a:rPr lang="en-US" b="1" i="1" dirty="0" smtClean="0">
                <a:latin typeface="Times New Roman"/>
                <a:cs typeface="Times New Roman"/>
              </a:rPr>
              <a:t>π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>
                <a:latin typeface="Times New Roman"/>
                <a:cs typeface="Times New Roman"/>
              </a:rPr>
              <a:t>drawn from a distribution </a:t>
            </a:r>
            <a:r>
              <a:rPr lang="en-US" b="1" i="1" dirty="0" err="1" smtClean="0">
                <a:latin typeface="Times New Roman"/>
                <a:cs typeface="Times New Roman"/>
              </a:rPr>
              <a:t>G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endParaRPr lang="en-US" b="1" i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You are told the distributions </a:t>
            </a:r>
            <a:r>
              <a:rPr lang="en-US" b="1" i="1" dirty="0">
                <a:latin typeface="Times New Roman"/>
                <a:cs typeface="Times New Roman"/>
              </a:rPr>
              <a:t>G</a:t>
            </a:r>
            <a:r>
              <a:rPr lang="en-US" b="1" i="1" baseline="-25000" dirty="0">
                <a:latin typeface="Times New Roman"/>
                <a:cs typeface="Times New Roman"/>
              </a:rPr>
              <a:t>1</a:t>
            </a:r>
            <a:r>
              <a:rPr lang="en-US" b="1" i="1" dirty="0">
                <a:latin typeface="Times New Roman"/>
                <a:cs typeface="Times New Roman"/>
              </a:rPr>
              <a:t>, . . . , </a:t>
            </a:r>
            <a:r>
              <a:rPr lang="en-US" b="1" i="1" dirty="0" err="1">
                <a:latin typeface="Times New Roman"/>
                <a:cs typeface="Times New Roman"/>
              </a:rPr>
              <a:t>G</a:t>
            </a:r>
            <a:r>
              <a:rPr lang="en-US" b="1" i="1" baseline="-25000" dirty="0" err="1">
                <a:latin typeface="Times New Roman"/>
                <a:cs typeface="Times New Roman"/>
              </a:rPr>
              <a:t>n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in advance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>
                <a:latin typeface="Times New Roman"/>
                <a:cs typeface="Times New Roman"/>
              </a:rPr>
              <a:t>and these distributions are independent.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You </a:t>
            </a:r>
            <a:r>
              <a:rPr lang="en-US" dirty="0">
                <a:latin typeface="Times New Roman"/>
                <a:cs typeface="Times New Roman"/>
              </a:rPr>
              <a:t>are told the realization </a:t>
            </a:r>
            <a:r>
              <a:rPr lang="en-US" b="1" i="1" dirty="0">
                <a:latin typeface="Times New Roman"/>
                <a:cs typeface="Times New Roman"/>
              </a:rPr>
              <a:t>π</a:t>
            </a:r>
            <a:r>
              <a:rPr lang="en-US" b="1" i="1" baseline="-25000" dirty="0" err="1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only at stage </a:t>
            </a:r>
            <a:r>
              <a:rPr lang="en-US" b="1" i="1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>
                <a:latin typeface="Times New Roman"/>
                <a:cs typeface="Times New Roman"/>
              </a:rPr>
              <a:t>After seeing </a:t>
            </a:r>
            <a:r>
              <a:rPr lang="en-US" b="1" i="1" dirty="0" smtClean="0">
                <a:latin typeface="Times New Roman"/>
                <a:cs typeface="Times New Roman"/>
              </a:rPr>
              <a:t>π</a:t>
            </a:r>
            <a:r>
              <a:rPr lang="en-US" b="1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>
                <a:latin typeface="Times New Roman"/>
                <a:cs typeface="Times New Roman"/>
              </a:rPr>
              <a:t>you can either accept the prize and end the game, or discard the prize </a:t>
            </a:r>
            <a:r>
              <a:rPr lang="en-US" dirty="0" smtClean="0">
                <a:latin typeface="Times New Roman"/>
                <a:cs typeface="Times New Roman"/>
              </a:rPr>
              <a:t>and proceed </a:t>
            </a:r>
            <a:r>
              <a:rPr lang="en-US" dirty="0">
                <a:latin typeface="Times New Roman"/>
                <a:cs typeface="Times New Roman"/>
              </a:rPr>
              <a:t>to the next stage. </a:t>
            </a: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decision’s difficulty stems from the trade-off between the </a:t>
            </a:r>
            <a:r>
              <a:rPr lang="en-US" dirty="0" smtClean="0">
                <a:latin typeface="Times New Roman"/>
                <a:cs typeface="Times New Roman"/>
              </a:rPr>
              <a:t>risk of </a:t>
            </a:r>
            <a:r>
              <a:rPr lang="en-US" dirty="0">
                <a:latin typeface="Times New Roman"/>
                <a:cs typeface="Times New Roman"/>
              </a:rPr>
              <a:t>accepting a reasonable prize early and then missing out later on a great one, and the </a:t>
            </a:r>
            <a:r>
              <a:rPr lang="en-US" dirty="0" smtClean="0">
                <a:latin typeface="Times New Roman"/>
                <a:cs typeface="Times New Roman"/>
              </a:rPr>
              <a:t>risk of </a:t>
            </a:r>
            <a:r>
              <a:rPr lang="en-US" dirty="0">
                <a:latin typeface="Times New Roman"/>
                <a:cs typeface="Times New Roman"/>
              </a:rPr>
              <a:t>having to settle for a lousy prize in one of the final stages.</a:t>
            </a:r>
          </a:p>
        </p:txBody>
      </p:sp>
    </p:spTree>
    <p:extLst>
      <p:ext uri="{BB962C8B-B14F-4D97-AF65-F5344CB8AC3E}">
        <p14:creationId xmlns:p14="http://schemas.microsoft.com/office/powerpoint/2010/main" val="183836680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17795</TotalTime>
  <Words>1198</Words>
  <Application>Microsoft Macintosh PowerPoint</Application>
  <PresentationFormat>On-screen Show (4:3)</PresentationFormat>
  <Paragraphs>157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COMP/MATH 553 Algorithmic Game Theory Lecture 6: Simple Near-Optimal Auctions</vt:lpstr>
      <vt:lpstr>PowerPoint Presentation</vt:lpstr>
      <vt:lpstr>Revenue = Virtual Welfare</vt:lpstr>
      <vt:lpstr>Myerson’s Auction</vt:lpstr>
      <vt:lpstr>How Simple is Myerson’s Auction?</vt:lpstr>
      <vt:lpstr>How Simple is Myerson’s Auction?</vt:lpstr>
      <vt:lpstr>How Simple is Myerson’s Auction?</vt:lpstr>
      <vt:lpstr>Prophet Inequality</vt:lpstr>
      <vt:lpstr>Optimal Stopping Rule for a Game</vt:lpstr>
      <vt:lpstr>Prophet Inequality</vt:lpstr>
      <vt:lpstr>Application to Single-item Auctions</vt:lpstr>
      <vt:lpstr>Application to Single-item Auctions (cont’d)</vt:lpstr>
      <vt:lpstr>Prior-Independent Auctions</vt:lpstr>
      <vt:lpstr>Another Critique to the Optimal Auction</vt:lpstr>
      <vt:lpstr>Bulow-Klemperer Theorem</vt:lpstr>
      <vt:lpstr>Proof of Bulow-Klemperer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Yang Cai</cp:lastModifiedBy>
  <cp:revision>935</cp:revision>
  <dcterms:created xsi:type="dcterms:W3CDTF">2014-06-09T21:14:15Z</dcterms:created>
  <dcterms:modified xsi:type="dcterms:W3CDTF">2014-10-01T16:57:08Z</dcterms:modified>
</cp:coreProperties>
</file>