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549" r:id="rId3"/>
    <p:sldId id="558" r:id="rId4"/>
    <p:sldId id="565" r:id="rId5"/>
    <p:sldId id="567" r:id="rId6"/>
    <p:sldId id="559" r:id="rId7"/>
    <p:sldId id="571" r:id="rId8"/>
    <p:sldId id="566" r:id="rId9"/>
    <p:sldId id="560" r:id="rId10"/>
    <p:sldId id="563" r:id="rId11"/>
    <p:sldId id="562" r:id="rId12"/>
    <p:sldId id="561" r:id="rId13"/>
    <p:sldId id="564" r:id="rId14"/>
    <p:sldId id="568" r:id="rId15"/>
    <p:sldId id="569" r:id="rId16"/>
    <p:sldId id="5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A24"/>
    <a:srgbClr val="FF6600"/>
    <a:srgbClr val="FFCC66"/>
    <a:srgbClr val="00FFFF"/>
    <a:srgbClr val="66FFFF"/>
    <a:srgbClr val="CCFFFF"/>
    <a:srgbClr val="FFAE6B"/>
    <a:srgbClr val="FFFF99"/>
    <a:srgbClr val="2A6B1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9" autoAdjust="0"/>
    <p:restoredTop sz="90816" autoAdjust="0"/>
  </p:normalViewPr>
  <p:slideViewPr>
    <p:cSldViewPr>
      <p:cViewPr>
        <p:scale>
          <a:sx n="100" d="100"/>
          <a:sy n="10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-39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F4598-5B58-49B2-9E8D-D8BD7D27CF27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8007F-645B-4508-972D-09B93A6F7D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57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261CB-B478-48D1-A038-689B24DB15F4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F7F74-8035-4756-8F95-506704FC2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5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Original</a:t>
            </a:r>
            <a:r>
              <a:rPr lang="en-US" baseline="0" dirty="0" smtClean="0"/>
              <a:t> mechanism: </a:t>
            </a:r>
            <a:r>
              <a:rPr lang="en-US" baseline="0" dirty="0" err="1" smtClean="0"/>
              <a:t>s_i</a:t>
            </a:r>
            <a:r>
              <a:rPr lang="en-US" baseline="0" dirty="0" smtClean="0"/>
              <a:t> is a dominant strategy. </a:t>
            </a:r>
            <a:r>
              <a:rPr lang="en-US" baseline="0" dirty="0" err="1" smtClean="0"/>
              <a:t>s_i</a:t>
            </a:r>
            <a:r>
              <a:rPr lang="en-US" baseline="0" dirty="0" smtClean="0"/>
              <a:t> takes i’s value and produces an action that he will use in M. This is the best thing for him to do when his value is </a:t>
            </a:r>
            <a:r>
              <a:rPr lang="en-US" baseline="0" dirty="0" err="1" smtClean="0"/>
              <a:t>v_i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New mechanism: Consider I create n robots, one for each bidder.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Tell your robot one number, and the robot will participate in M for you. I have to tell you what your robot is doing. Your robot takes your number 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, and will run algorithm </a:t>
            </a:r>
            <a:r>
              <a:rPr lang="en-US" baseline="0" dirty="0" err="1" smtClean="0"/>
              <a:t>s_i</a:t>
            </a:r>
            <a:r>
              <a:rPr lang="en-US" baseline="0" dirty="0" smtClean="0"/>
              <a:t> () on 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 and use </a:t>
            </a:r>
            <a:r>
              <a:rPr lang="en-US" baseline="0" dirty="0" err="1" smtClean="0"/>
              <a:t>s_i</a:t>
            </a:r>
            <a:r>
              <a:rPr lang="en-US" baseline="0" dirty="0" smtClean="0"/>
              <a:t>(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) as to play in 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0F59-57B3-3246-A710-651FE289FD6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88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5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362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0F59-57B3-3246-A710-651FE289FD6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88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0F59-57B3-3246-A710-651FE289FD6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88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5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700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1D23-BD60-3B41-9E2B-72878C4F4C76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59B1-C31B-434D-AF92-9E52CA7629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50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731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44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513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1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013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657725"/>
            <a:ext cx="5751512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2995613"/>
            <a:ext cx="57515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661892" y="3716846"/>
            <a:ext cx="1669862" cy="1904445"/>
            <a:chOff x="1199353" y="1735245"/>
            <a:chExt cx="1669862" cy="1904445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4511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5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19200"/>
            <a:ext cx="7196550" cy="53340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8001000" y="228600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0942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1054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8406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2" y="0"/>
            <a:ext cx="709085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9" y="1981200"/>
            <a:ext cx="909685" cy="5486400"/>
          </a:xfrm>
        </p:spPr>
        <p:txBody>
          <a:bodyPr vert="eaVert">
            <a:normAutofit/>
          </a:bodyPr>
          <a:lstStyle>
            <a:lvl1pPr algn="l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16240"/>
            <a:ext cx="7272750" cy="5860760"/>
          </a:xfrm>
        </p:spPr>
        <p:txBody>
          <a:bodyPr>
            <a:normAutofit/>
          </a:bodyPr>
          <a:lstStyle>
            <a:lvl1pPr marL="548640" indent="-54864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130179" y="199319"/>
            <a:ext cx="753207" cy="765355"/>
            <a:chOff x="1683798" y="1735245"/>
            <a:chExt cx="1185417" cy="12051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015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315200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1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6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00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571999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76399"/>
            <a:ext cx="4155850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34658"/>
            <a:ext cx="40417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3679501" cy="1001844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707488" y="567643"/>
            <a:ext cx="753207" cy="765355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1"/>
            <a:ext cx="4040188" cy="39623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9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990600"/>
            <a:ext cx="4041775" cy="5264603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800600" cy="1143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3276600" cy="990600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3429000" cy="533400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1" y="234658"/>
            <a:ext cx="3809999" cy="67974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half" idx="2"/>
          </p:nvPr>
        </p:nvSpPr>
        <p:spPr>
          <a:xfrm>
            <a:off x="1162232" y="2286001"/>
            <a:ext cx="3333568" cy="4240017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7" name="Content Placeholder 5"/>
          <p:cNvSpPr>
            <a:spLocks noGrp="1"/>
          </p:cNvSpPr>
          <p:nvPr>
            <p:ph sz="quarter" idx="4"/>
          </p:nvPr>
        </p:nvSpPr>
        <p:spPr>
          <a:xfrm>
            <a:off x="4953001" y="990600"/>
            <a:ext cx="3809999" cy="5593599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9678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4187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513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7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1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4343400" y="0"/>
            <a:ext cx="48006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1197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288532"/>
            <a:ext cx="6374426" cy="574284"/>
          </a:xfrm>
        </p:spPr>
        <p:txBody>
          <a:bodyPr>
            <a:normAutofit/>
          </a:bodyPr>
          <a:lstStyle>
            <a:lvl1pPr algn="l">
              <a:defRPr sz="2800" b="1" cap="none" spc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>
          <a:xfrm>
            <a:off x="260703" y="227466"/>
            <a:ext cx="682799" cy="694148"/>
            <a:chOff x="1683798" y="1735245"/>
            <a:chExt cx="1185417" cy="1205119"/>
          </a:xfrm>
        </p:grpSpPr>
        <p:sp>
          <p:nvSpPr>
            <p:cNvPr id="15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268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1018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802" y="136790"/>
            <a:ext cx="2293398" cy="1162050"/>
          </a:xfrm>
        </p:spPr>
        <p:txBody>
          <a:bodyPr anchor="b">
            <a:noAutofit/>
          </a:bodyPr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273050"/>
            <a:ext cx="4800600" cy="5853113"/>
          </a:xfrm>
        </p:spPr>
        <p:txBody>
          <a:bodyPr>
            <a:normAutofit/>
          </a:bodyPr>
          <a:lstStyle>
            <a:lvl1pPr>
              <a:defRPr sz="2000">
                <a:latin typeface="Times New Roman" pitchFamily="18" charset="0"/>
                <a:cs typeface="Times New Roman" pitchFamily="18" charset="0"/>
              </a:defRPr>
            </a:lvl1pPr>
            <a:lvl2pPr>
              <a:defRPr sz="1800">
                <a:latin typeface="Times New Roman" pitchFamily="18" charset="0"/>
                <a:cs typeface="Times New Roman" pitchFamily="18" charset="0"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124200" cy="4068763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17" name="Group 16"/>
          <p:cNvGrpSpPr>
            <a:grpSpLocks noChangeAspect="1"/>
          </p:cNvGrpSpPr>
          <p:nvPr userDrawn="1"/>
        </p:nvGrpSpPr>
        <p:grpSpPr>
          <a:xfrm>
            <a:off x="318984" y="495492"/>
            <a:ext cx="753207" cy="765355"/>
            <a:chOff x="1683798" y="1735245"/>
            <a:chExt cx="1185417" cy="1205119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6630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796419"/>
            <a:ext cx="5486400" cy="566738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60859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0108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1143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5344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7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840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3505200" y="4038600"/>
            <a:ext cx="1335890" cy="1523556"/>
            <a:chOff x="1199353" y="1735245"/>
            <a:chExt cx="1669862" cy="1904445"/>
          </a:xfrm>
        </p:grpSpPr>
        <p:sp>
          <p:nvSpPr>
            <p:cNvPr id="20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01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2944555" y="3492037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029200" y="4072316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37" name="Group 36"/>
          <p:cNvGrpSpPr>
            <a:grpSpLocks/>
          </p:cNvGrpSpPr>
          <p:nvPr userDrawn="1"/>
        </p:nvGrpSpPr>
        <p:grpSpPr>
          <a:xfrm rot="5400000">
            <a:off x="5445588" y="3165012"/>
            <a:ext cx="6863424" cy="533400"/>
            <a:chOff x="0" y="6675120"/>
            <a:chExt cx="9144000" cy="182880"/>
          </a:xfrm>
          <a:solidFill>
            <a:schemeClr val="bg1">
              <a:lumMod val="65000"/>
            </a:schemeClr>
          </a:solidFill>
        </p:grpSpPr>
        <p:sp>
          <p:nvSpPr>
            <p:cNvPr id="38" name="Rectangle 37"/>
            <p:cNvSpPr/>
            <p:nvPr userDrawn="1"/>
          </p:nvSpPr>
          <p:spPr>
            <a:xfrm>
              <a:off x="0" y="6675120"/>
              <a:ext cx="192024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[1] Broader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 View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 userDrawn="1"/>
          </p:nvSpPr>
          <p:spPr>
            <a:xfrm>
              <a:off x="1981200" y="6675120"/>
              <a:ext cx="256032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[2]  Multi-Dimensional Auction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/>
            <p:nvPr userDrawn="1"/>
          </p:nvSpPr>
          <p:spPr>
            <a:xfrm>
              <a:off x="4617720" y="6675120"/>
              <a:ext cx="2267712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[3] Price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 Case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 userDrawn="1"/>
          </p:nvSpPr>
          <p:spPr>
            <a:xfrm>
              <a:off x="6949440" y="6675120"/>
              <a:ext cx="219456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[4] Others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147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5E6FA-6889-42C0-9BF6-AB2CFA070F97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6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3" r:id="rId2"/>
    <p:sldLayoutId id="2147483687" r:id="rId3"/>
    <p:sldLayoutId id="2147483661" r:id="rId4"/>
    <p:sldLayoutId id="2147483663" r:id="rId5"/>
    <p:sldLayoutId id="2147483684" r:id="rId6"/>
    <p:sldLayoutId id="2147483681" r:id="rId7"/>
    <p:sldLayoutId id="2147483679" r:id="rId8"/>
    <p:sldLayoutId id="2147483669" r:id="rId9"/>
    <p:sldLayoutId id="2147483682" r:id="rId10"/>
    <p:sldLayoutId id="2147483672" r:id="rId11"/>
    <p:sldLayoutId id="2147483671" r:id="rId12"/>
    <p:sldLayoutId id="2147483660" r:id="rId13"/>
    <p:sldLayoutId id="2147483670" r:id="rId14"/>
    <p:sldLayoutId id="2147483668" r:id="rId15"/>
    <p:sldLayoutId id="2147483680" r:id="rId16"/>
    <p:sldLayoutId id="2147483674" r:id="rId17"/>
    <p:sldLayoutId id="2147483675" r:id="rId18"/>
    <p:sldLayoutId id="2147483651" r:id="rId19"/>
    <p:sldLayoutId id="2147483650" r:id="rId20"/>
    <p:sldLayoutId id="2147483676" r:id="rId21"/>
    <p:sldLayoutId id="2147483664" r:id="rId22"/>
    <p:sldLayoutId id="2147483652" r:id="rId23"/>
    <p:sldLayoutId id="2147483654" r:id="rId24"/>
    <p:sldLayoutId id="2147483653" r:id="rId25"/>
    <p:sldLayoutId id="2147483688" r:id="rId26"/>
    <p:sldLayoutId id="2147483677" r:id="rId27"/>
    <p:sldLayoutId id="2147483685" r:id="rId28"/>
    <p:sldLayoutId id="2147483686" r:id="rId29"/>
    <p:sldLayoutId id="2147483678" r:id="rId30"/>
    <p:sldLayoutId id="2147483662" r:id="rId31"/>
    <p:sldLayoutId id="2147483655" r:id="rId32"/>
    <p:sldLayoutId id="2147483656" r:id="rId33"/>
    <p:sldLayoutId id="2147483657" r:id="rId34"/>
    <p:sldLayoutId id="2147483673" r:id="rId35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jasonhartline.com/MDnA/MDnA-ch1to6.pdf" TargetMode="External"/><Relationship Id="rId4" Type="http://schemas.openxmlformats.org/officeDocument/2006/relationships/hyperlink" Target="http://www.eecs.harvard.edu/~parkes/cs286r/spring07/papers/myerson.pdf" TargetMode="External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1.png"/><Relationship Id="rId5" Type="http://schemas.openxmlformats.org/officeDocument/2006/relationships/image" Target="../media/image2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2209800"/>
            <a:ext cx="6248400" cy="14097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COMP/MATH 553 Algorithmic Game Theory</a:t>
            </a:r>
            <a:b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5: Myerson’s Optimal Auction</a:t>
            </a:r>
            <a:endParaRPr lang="en-US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oup 16"/>
          <p:cNvGrpSpPr/>
          <p:nvPr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矩形 12"/>
            <p:cNvSpPr/>
            <p:nvPr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95000"/>
                <a:lumOff val="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矩形 9"/>
            <p:cNvSpPr/>
            <p:nvPr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矩形 10"/>
            <p:cNvSpPr/>
            <p:nvPr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11"/>
            <p:cNvSpPr/>
            <p:nvPr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3"/>
            <p:cNvSpPr/>
            <p:nvPr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4"/>
            <p:cNvSpPr/>
            <p:nvPr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  <a:lumOff val="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9"/>
            <p:cNvSpPr/>
            <p:nvPr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219200" y="5638800"/>
            <a:ext cx="1460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Yang</a:t>
            </a:r>
            <a:r>
              <a:rPr lang="zh-CN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 </a:t>
            </a:r>
            <a:r>
              <a:rPr lang="en-US" altLang="zh-CN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Cai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4191000"/>
            <a:ext cx="1719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Sep 17,</a:t>
            </a:r>
            <a:r>
              <a:rPr lang="zh-CN" altLang="en-US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2014</a:t>
            </a:r>
            <a:endParaRPr lang="en-US" sz="2400" dirty="0">
              <a:solidFill>
                <a:schemeClr val="bg1"/>
              </a:solidFill>
              <a:latin typeface="Apple Symbols"/>
              <a:cs typeface="Apple Symbols"/>
            </a:endParaRPr>
          </a:p>
        </p:txBody>
      </p:sp>
    </p:spTree>
    <p:extLst>
      <p:ext uri="{BB962C8B-B14F-4D97-AF65-F5344CB8AC3E}">
        <p14:creationId xmlns:p14="http://schemas.microsoft.com/office/powerpoint/2010/main" val="425280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2"/>
          <p:cNvSpPr>
            <a:spLocks noGrp="1"/>
          </p:cNvSpPr>
          <p:nvPr>
            <p:ph type="title"/>
          </p:nvPr>
        </p:nvSpPr>
        <p:spPr>
          <a:xfrm>
            <a:off x="2743200" y="4191000"/>
            <a:ext cx="4953000" cy="13620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b="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Myerson’s </a:t>
            </a:r>
            <a:r>
              <a:rPr lang="en-US" sz="28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OPTIMAL AUCTION</a:t>
            </a:r>
            <a:endParaRPr lang="en-US" sz="2800" b="0" cap="none" dirty="0">
              <a:solidFill>
                <a:schemeClr val="tx2">
                  <a:lumMod val="60000"/>
                  <a:lumOff val="40000"/>
                </a:schemeClr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81783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:mv="urn:schemas-microsoft-com:mac:vml" xmlns="">
      <p:transition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Bidders + One Item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143000"/>
            <a:ext cx="8153400" cy="5127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smtClean="0">
                <a:latin typeface="Times New Roman"/>
                <a:cs typeface="Times New Roman"/>
              </a:rPr>
              <a:t>Two bidders’ values are drawn </a:t>
            </a:r>
            <a:r>
              <a:rPr lang="en-US" sz="2400" dirty="0" err="1" smtClean="0">
                <a:latin typeface="Times New Roman"/>
                <a:cs typeface="Times New Roman"/>
              </a:rPr>
              <a:t>i.i.d</a:t>
            </a:r>
            <a:r>
              <a:rPr lang="en-US" sz="2400" dirty="0" smtClean="0">
                <a:latin typeface="Times New Roman"/>
                <a:cs typeface="Times New Roman"/>
              </a:rPr>
              <a:t>. from U[0,1].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err="1" smtClean="0">
                <a:latin typeface="Times New Roman"/>
                <a:cs typeface="Times New Roman"/>
              </a:rPr>
              <a:t>Vickrey</a:t>
            </a:r>
            <a:r>
              <a:rPr lang="en-US" sz="2400" dirty="0" smtClean="0">
                <a:latin typeface="Times New Roman"/>
                <a:cs typeface="Times New Roman"/>
              </a:rPr>
              <a:t> with reserve at ½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latin typeface="Times New Roman"/>
                <a:cs typeface="Times New Roman"/>
              </a:rPr>
              <a:t>If the highest bidder is lower than ½, no one wins.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latin typeface="Times New Roman"/>
                <a:cs typeface="Times New Roman"/>
              </a:rPr>
              <a:t>If the highest bidder is at least ½, he wins the item and pay max{1/2, the other bidder’s bid}.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4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smtClean="0">
                <a:latin typeface="Times New Roman"/>
                <a:cs typeface="Times New Roman"/>
              </a:rPr>
              <a:t>Revenue 5/12.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4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smtClean="0">
                <a:latin typeface="Times New Roman"/>
                <a:cs typeface="Times New Roman"/>
              </a:rPr>
              <a:t>This is optimal.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WHY???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151559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Bidders + One Item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705625"/>
            <a:ext cx="8153400" cy="5618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Virtual value for v: </a:t>
            </a:r>
            <a:r>
              <a:rPr lang="el-GR" sz="2000" dirty="0" smtClean="0">
                <a:latin typeface="Times New Roman"/>
                <a:cs typeface="Times New Roman"/>
              </a:rPr>
              <a:t>φ</a:t>
            </a:r>
            <a:r>
              <a:rPr lang="en-US" sz="2000" dirty="0" smtClean="0">
                <a:latin typeface="Times New Roman"/>
                <a:cs typeface="Times New Roman"/>
              </a:rPr>
              <a:t>(v)= v- (1-F(v))/f(v) = v- (1-v)/1= 2v-1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Optimize expected revenue = Optimize expected </a:t>
            </a:r>
            <a:r>
              <a:rPr lang="en-US" sz="2000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virtual welfare</a:t>
            </a:r>
            <a:r>
              <a:rPr lang="en-US" sz="2000" dirty="0" smtClean="0">
                <a:latin typeface="Times New Roman"/>
                <a:cs typeface="Times New Roman"/>
              </a:rPr>
              <a:t>!!!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Should optimize </a:t>
            </a:r>
            <a:r>
              <a:rPr lang="en-US" sz="2000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virtual welfare </a:t>
            </a:r>
            <a:r>
              <a:rPr lang="en-US" sz="2000" dirty="0" smtClean="0">
                <a:latin typeface="Times New Roman"/>
                <a:cs typeface="Times New Roman"/>
              </a:rPr>
              <a:t>on </a:t>
            </a:r>
            <a:r>
              <a:rPr lang="en-US" sz="2000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every bid profile</a:t>
            </a:r>
            <a:r>
              <a:rPr lang="en-US" sz="2000" dirty="0" smtClean="0">
                <a:latin typeface="Times New Roman"/>
                <a:cs typeface="Times New Roman"/>
              </a:rPr>
              <a:t>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For any bid profile (v</a:t>
            </a:r>
            <a:r>
              <a:rPr lang="en-US" sz="2000" baseline="-25000" dirty="0" smtClean="0">
                <a:latin typeface="Times New Roman"/>
                <a:cs typeface="Times New Roman"/>
              </a:rPr>
              <a:t>1</a:t>
            </a:r>
            <a:r>
              <a:rPr lang="en-US" sz="2000" dirty="0" smtClean="0">
                <a:latin typeface="Times New Roman"/>
                <a:cs typeface="Times New Roman"/>
              </a:rPr>
              <a:t>,v</a:t>
            </a:r>
            <a:r>
              <a:rPr lang="en-US" sz="2000" baseline="-25000" dirty="0" smtClean="0">
                <a:latin typeface="Times New Roman"/>
                <a:cs typeface="Times New Roman"/>
              </a:rPr>
              <a:t>2</a:t>
            </a:r>
            <a:r>
              <a:rPr lang="en-US" sz="2000" dirty="0" smtClean="0">
                <a:latin typeface="Times New Roman"/>
                <a:cs typeface="Times New Roman"/>
              </a:rPr>
              <a:t>), what allocation rule optimizes virtual welfare? (</a:t>
            </a:r>
            <a:r>
              <a:rPr lang="el-GR" sz="2000" dirty="0">
                <a:latin typeface="Times New Roman"/>
                <a:cs typeface="Times New Roman"/>
              </a:rPr>
              <a:t>φ</a:t>
            </a:r>
            <a:r>
              <a:rPr lang="en-US" sz="2000" dirty="0">
                <a:latin typeface="Times New Roman"/>
                <a:cs typeface="Times New Roman"/>
              </a:rPr>
              <a:t>(</a:t>
            </a:r>
            <a:r>
              <a:rPr lang="en-US" sz="2000" dirty="0" smtClean="0">
                <a:latin typeface="Times New Roman"/>
                <a:cs typeface="Times New Roman"/>
              </a:rPr>
              <a:t>v</a:t>
            </a:r>
            <a:r>
              <a:rPr lang="en-US" sz="2000" baseline="-25000" dirty="0" smtClean="0">
                <a:latin typeface="Times New Roman"/>
                <a:cs typeface="Times New Roman"/>
              </a:rPr>
              <a:t>1</a:t>
            </a:r>
            <a:r>
              <a:rPr lang="en-US" sz="2000" dirty="0" smtClean="0">
                <a:latin typeface="Times New Roman"/>
                <a:cs typeface="Times New Roman"/>
              </a:rPr>
              <a:t>),</a:t>
            </a:r>
            <a:r>
              <a:rPr lang="el-GR" sz="2000" dirty="0">
                <a:latin typeface="Times New Roman"/>
                <a:cs typeface="Times New Roman"/>
              </a:rPr>
              <a:t> φ</a:t>
            </a:r>
            <a:r>
              <a:rPr lang="en-US" sz="2000" dirty="0">
                <a:latin typeface="Times New Roman"/>
                <a:cs typeface="Times New Roman"/>
              </a:rPr>
              <a:t>(</a:t>
            </a:r>
            <a:r>
              <a:rPr lang="en-US" sz="2000" dirty="0" smtClean="0">
                <a:latin typeface="Times New Roman"/>
                <a:cs typeface="Times New Roman"/>
              </a:rPr>
              <a:t>v</a:t>
            </a:r>
            <a:r>
              <a:rPr lang="en-US" sz="2000" baseline="-25000" dirty="0" smtClean="0">
                <a:latin typeface="Times New Roman"/>
                <a:cs typeface="Times New Roman"/>
              </a:rPr>
              <a:t>2</a:t>
            </a:r>
            <a:r>
              <a:rPr lang="en-US" sz="2000" dirty="0" smtClean="0">
                <a:latin typeface="Times New Roman"/>
                <a:cs typeface="Times New Roman"/>
              </a:rPr>
              <a:t>))=(2v</a:t>
            </a:r>
            <a:r>
              <a:rPr lang="en-US" sz="2000" baseline="-25000" dirty="0" smtClean="0">
                <a:latin typeface="Times New Roman"/>
                <a:cs typeface="Times New Roman"/>
              </a:rPr>
              <a:t>1</a:t>
            </a:r>
            <a:r>
              <a:rPr lang="en-US" sz="2000" dirty="0" smtClean="0">
                <a:latin typeface="Times New Roman"/>
                <a:cs typeface="Times New Roman"/>
              </a:rPr>
              <a:t>-1, 2v</a:t>
            </a:r>
            <a:r>
              <a:rPr lang="en-US" sz="2000" baseline="-25000" dirty="0" smtClean="0">
                <a:latin typeface="Times New Roman"/>
                <a:cs typeface="Times New Roman"/>
              </a:rPr>
              <a:t>2</a:t>
            </a:r>
            <a:r>
              <a:rPr lang="en-US" sz="2000" dirty="0" smtClean="0">
                <a:latin typeface="Times New Roman"/>
                <a:cs typeface="Times New Roman"/>
              </a:rPr>
              <a:t>-1). 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If max{v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,v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} ≥ 1/2, give the item to the highest bidder 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Otherwise, </a:t>
            </a:r>
            <a:r>
              <a:rPr lang="el-GR" dirty="0">
                <a:latin typeface="Times New Roman"/>
                <a:cs typeface="Times New Roman"/>
              </a:rPr>
              <a:t>φ</a:t>
            </a:r>
            <a:r>
              <a:rPr lang="en-US" dirty="0">
                <a:latin typeface="Times New Roman"/>
                <a:cs typeface="Times New Roman"/>
              </a:rPr>
              <a:t>(v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>
                <a:latin typeface="Times New Roman"/>
                <a:cs typeface="Times New Roman"/>
              </a:rPr>
              <a:t>),</a:t>
            </a:r>
            <a:r>
              <a:rPr lang="el-GR" dirty="0">
                <a:latin typeface="Times New Roman"/>
                <a:cs typeface="Times New Roman"/>
              </a:rPr>
              <a:t> φ</a:t>
            </a:r>
            <a:r>
              <a:rPr lang="en-US" dirty="0">
                <a:latin typeface="Times New Roman"/>
                <a:cs typeface="Times New Roman"/>
              </a:rPr>
              <a:t>(v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) &lt; 0. Should not give it to either of the two.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endParaRPr lang="en-US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This allocation rule is monotone.</a:t>
            </a:r>
          </a:p>
        </p:txBody>
      </p:sp>
    </p:spTree>
    <p:extLst>
      <p:ext uri="{BB962C8B-B14F-4D97-AF65-F5344CB8AC3E}">
        <p14:creationId xmlns:p14="http://schemas.microsoft.com/office/powerpoint/2010/main" val="164002580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Revenue-optimal Single-item Auction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990600"/>
            <a:ext cx="815340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Find the </a:t>
            </a:r>
            <a:r>
              <a:rPr lang="en-US" sz="2000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monotone</a:t>
            </a:r>
            <a:r>
              <a:rPr lang="en-US" sz="2000" dirty="0" smtClean="0">
                <a:latin typeface="Times New Roman"/>
                <a:cs typeface="Times New Roman"/>
              </a:rPr>
              <a:t> allocation rule that optimizes expected </a:t>
            </a:r>
            <a:r>
              <a:rPr lang="en-US" sz="2000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virtual welfare</a:t>
            </a:r>
            <a:r>
              <a:rPr lang="en-US" sz="2000" dirty="0">
                <a:latin typeface="Times New Roman"/>
                <a:cs typeface="Times New Roman"/>
              </a:rPr>
              <a:t>.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Forget about </a:t>
            </a:r>
            <a:r>
              <a:rPr lang="en-US" sz="2000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monotonicity</a:t>
            </a:r>
            <a:r>
              <a:rPr lang="en-US" sz="2000" dirty="0" smtClean="0">
                <a:latin typeface="Times New Roman"/>
                <a:cs typeface="Times New Roman"/>
              </a:rPr>
              <a:t> for a while. What </a:t>
            </a:r>
            <a:r>
              <a:rPr lang="en-US" sz="2000" dirty="0">
                <a:latin typeface="Times New Roman"/>
                <a:cs typeface="Times New Roman"/>
              </a:rPr>
              <a:t>allocation rule </a:t>
            </a:r>
            <a:r>
              <a:rPr lang="en-US" sz="2000" dirty="0" smtClean="0">
                <a:latin typeface="Times New Roman"/>
                <a:cs typeface="Times New Roman"/>
              </a:rPr>
              <a:t>optimizes </a:t>
            </a:r>
            <a:r>
              <a:rPr lang="en-US" sz="2000" dirty="0">
                <a:latin typeface="Times New Roman"/>
                <a:cs typeface="Times New Roman"/>
              </a:rPr>
              <a:t>expected </a:t>
            </a:r>
            <a:r>
              <a:rPr lang="en-US" sz="2000" b="1" i="1" dirty="0">
                <a:solidFill>
                  <a:srgbClr val="FF6600"/>
                </a:solidFill>
                <a:latin typeface="Times New Roman"/>
                <a:cs typeface="Times New Roman"/>
              </a:rPr>
              <a:t>virtual </a:t>
            </a:r>
            <a:r>
              <a:rPr lang="en-US" sz="2000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welfare?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Should optimize </a:t>
            </a:r>
            <a:r>
              <a:rPr lang="en-US" sz="2000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virtual welfare </a:t>
            </a:r>
            <a:r>
              <a:rPr lang="en-US" sz="2000" dirty="0" smtClean="0">
                <a:latin typeface="Times New Roman"/>
                <a:cs typeface="Times New Roman"/>
              </a:rPr>
              <a:t>on </a:t>
            </a:r>
            <a:r>
              <a:rPr lang="en-US" sz="2000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every bid profile </a:t>
            </a:r>
            <a:r>
              <a:rPr lang="en-US" sz="2000" b="1" i="1" dirty="0" smtClean="0">
                <a:latin typeface="Times New Roman"/>
                <a:cs typeface="Times New Roman"/>
              </a:rPr>
              <a:t>v</a:t>
            </a:r>
            <a:r>
              <a:rPr lang="en-US" sz="2000" dirty="0" smtClean="0">
                <a:latin typeface="Times New Roman"/>
                <a:cs typeface="Times New Roman"/>
              </a:rPr>
              <a:t>.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000" dirty="0" smtClean="0">
                <a:latin typeface="Times New Roman"/>
                <a:cs typeface="Times New Roman"/>
              </a:rPr>
              <a:t>	- max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Σ</a:t>
            </a:r>
            <a:r>
              <a:rPr lang="en-US" sz="2000" b="1" i="1" baseline="-25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000" b="1" i="1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000" b="1" i="1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2000" b="1" i="1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000" b="1" i="1" dirty="0">
                <a:solidFill>
                  <a:srgbClr val="000000"/>
                </a:solidFill>
                <a:latin typeface="Times New Roman"/>
                <a:cs typeface="Times New Roman"/>
              </a:rPr>
              <a:t>(v) </a:t>
            </a:r>
            <a:r>
              <a:rPr lang="en-US" sz="2000" b="1" i="1" dirty="0" err="1">
                <a:solidFill>
                  <a:srgbClr val="000000"/>
                </a:solidFill>
                <a:latin typeface="Times New Roman"/>
                <a:cs typeface="Times New Roman"/>
              </a:rPr>
              <a:t>φ</a:t>
            </a:r>
            <a:r>
              <a:rPr lang="en-US" sz="2000" b="1" i="1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0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(v</a:t>
            </a:r>
            <a:r>
              <a:rPr lang="en-US" sz="2000" b="1" i="1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). </a:t>
            </a:r>
            <a:r>
              <a:rPr lang="en-US" sz="2000" b="1" i="1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s.t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Σ</a:t>
            </a:r>
            <a:r>
              <a:rPr lang="en-US" sz="2000" b="1" i="1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000" b="1" i="1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000" b="1" i="1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2000" b="1" i="1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000" b="1" i="1" dirty="0">
                <a:solidFill>
                  <a:srgbClr val="000000"/>
                </a:solidFill>
                <a:latin typeface="Times New Roman"/>
                <a:cs typeface="Times New Roman"/>
              </a:rPr>
              <a:t>(v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≤ 1</a:t>
            </a:r>
            <a:endParaRPr lang="en-US" sz="20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Call this </a:t>
            </a:r>
            <a:r>
              <a:rPr lang="en-US" sz="2000" b="1" i="1" dirty="0" smtClean="0">
                <a:latin typeface="Times New Roman"/>
                <a:cs typeface="Times New Roman"/>
              </a:rPr>
              <a:t>Virtual Welfare-Maximizing Rule</a:t>
            </a:r>
            <a:r>
              <a:rPr lang="en-US" sz="2000" dirty="0" smtClean="0">
                <a:latin typeface="Times New Roman"/>
                <a:cs typeface="Times New Roman"/>
              </a:rPr>
              <a:t>.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70466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Revenue-optimal Single-item Auction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990600"/>
            <a:ext cx="8915400" cy="5129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Is the </a:t>
            </a:r>
            <a:r>
              <a:rPr lang="en-US" sz="2000" dirty="0">
                <a:latin typeface="Times New Roman"/>
                <a:cs typeface="Times New Roman"/>
              </a:rPr>
              <a:t>Virtual Welfare-Maximizing </a:t>
            </a:r>
            <a:r>
              <a:rPr lang="en-US" sz="2000" dirty="0" smtClean="0">
                <a:latin typeface="Times New Roman"/>
                <a:cs typeface="Times New Roman"/>
              </a:rPr>
              <a:t>Rule </a:t>
            </a:r>
            <a:r>
              <a:rPr lang="en-US" sz="2000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monotone</a:t>
            </a:r>
            <a:r>
              <a:rPr lang="en-US" sz="2000" dirty="0" smtClean="0">
                <a:latin typeface="Times New Roman"/>
                <a:cs typeface="Times New Roman"/>
              </a:rPr>
              <a:t>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Depends on the distribution.</a:t>
            </a:r>
            <a:endParaRPr lang="en-US" sz="2000" b="1" i="1" dirty="0" smtClean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b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Definition 1 (Regular Distributions)</a:t>
            </a:r>
            <a:r>
              <a:rPr lang="en-US" sz="2000" dirty="0" smtClean="0">
                <a:latin typeface="Times New Roman"/>
                <a:cs typeface="Times New Roman"/>
              </a:rPr>
              <a:t>: A single-dimensional distribution F is </a:t>
            </a:r>
            <a:r>
              <a:rPr lang="en-US" sz="2000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regular </a:t>
            </a:r>
            <a:r>
              <a:rPr lang="en-US" sz="2000" dirty="0" smtClean="0">
                <a:latin typeface="Times New Roman"/>
                <a:cs typeface="Times New Roman"/>
              </a:rPr>
              <a:t>if the corresponding virtual value </a:t>
            </a:r>
            <a:r>
              <a:rPr lang="en-US" sz="2000" dirty="0">
                <a:latin typeface="Times New Roman"/>
                <a:cs typeface="Times New Roman"/>
              </a:rPr>
              <a:t>function v- (1-F(v))/f(v</a:t>
            </a:r>
            <a:r>
              <a:rPr lang="en-US" sz="2000" dirty="0" smtClean="0">
                <a:latin typeface="Times New Roman"/>
                <a:cs typeface="Times New Roman"/>
              </a:rPr>
              <a:t>) is non-decreasing.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b="1" i="1" dirty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b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Definition 2 (Monotone Hazard Rate (MHR))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: </a:t>
            </a:r>
            <a:r>
              <a:rPr lang="en-US" sz="2000" dirty="0">
                <a:latin typeface="Times New Roman"/>
                <a:cs typeface="Times New Roman"/>
              </a:rPr>
              <a:t>A single-dimensional distribution F </a:t>
            </a:r>
            <a:r>
              <a:rPr lang="en-US" sz="2000" dirty="0" smtClean="0">
                <a:latin typeface="Times New Roman"/>
                <a:cs typeface="Times New Roman"/>
              </a:rPr>
              <a:t>has </a:t>
            </a:r>
            <a:r>
              <a:rPr lang="en-US" sz="2000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Monotone Hazard Rate</a:t>
            </a:r>
            <a:r>
              <a:rPr lang="en-US" sz="2000" dirty="0" smtClean="0">
                <a:latin typeface="Times New Roman"/>
                <a:cs typeface="Times New Roman"/>
              </a:rPr>
              <a:t>, if (</a:t>
            </a:r>
            <a:r>
              <a:rPr lang="en-US" sz="2000" dirty="0">
                <a:latin typeface="Times New Roman"/>
                <a:cs typeface="Times New Roman"/>
              </a:rPr>
              <a:t>1-F(v))/f(v) is non</a:t>
            </a:r>
            <a:r>
              <a:rPr lang="en-US" sz="2000" dirty="0" smtClean="0">
                <a:latin typeface="Times New Roman"/>
                <a:cs typeface="Times New Roman"/>
              </a:rPr>
              <a:t>-increasing.</a:t>
            </a: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505665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Revenue-optimal Single-item Auction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143000"/>
            <a:ext cx="8610600" cy="4837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What distributions are in these classes?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Times New Roman"/>
                <a:cs typeface="Times New Roman"/>
              </a:rPr>
              <a:t>MHR: uniform, exponential and Gaussian distributions and many more.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Times New Roman"/>
                <a:cs typeface="Times New Roman"/>
              </a:rPr>
              <a:t>Regular: MHR and Power-law...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Times New Roman"/>
                <a:cs typeface="Times New Roman"/>
              </a:rPr>
              <a:t>Irregular: Multi-modal or distributions with very heavy tails.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When all the </a:t>
            </a:r>
            <a:r>
              <a:rPr lang="en-US" sz="2000" dirty="0" err="1" smtClean="0">
                <a:latin typeface="Times New Roman"/>
                <a:cs typeface="Times New Roman"/>
              </a:rPr>
              <a:t>F</a:t>
            </a:r>
            <a:r>
              <a:rPr lang="en-US" sz="2000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2000" dirty="0" err="1" smtClean="0">
                <a:latin typeface="Times New Roman"/>
                <a:cs typeface="Times New Roman"/>
              </a:rPr>
              <a:t>’s</a:t>
            </a:r>
            <a:r>
              <a:rPr lang="en-US" sz="2000" dirty="0" smtClean="0">
                <a:latin typeface="Times New Roman"/>
                <a:cs typeface="Times New Roman"/>
              </a:rPr>
              <a:t> are regular, </a:t>
            </a:r>
            <a:r>
              <a:rPr lang="en-US" sz="2000" dirty="0">
                <a:latin typeface="Times New Roman"/>
                <a:cs typeface="Times New Roman"/>
              </a:rPr>
              <a:t>the Virtual Welfare-Maximizing </a:t>
            </a:r>
            <a:r>
              <a:rPr lang="en-US" sz="2000" dirty="0" smtClean="0">
                <a:latin typeface="Times New Roman"/>
                <a:cs typeface="Times New Roman"/>
              </a:rPr>
              <a:t>Rule is </a:t>
            </a:r>
            <a:r>
              <a:rPr lang="en-US" sz="2000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monotone!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b="1" i="1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976223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605161" y="76200"/>
            <a:ext cx="7700639" cy="762000"/>
          </a:xfrm>
        </p:spPr>
        <p:txBody>
          <a:bodyPr/>
          <a:lstStyle/>
          <a:p>
            <a:r>
              <a:rPr lang="en-US" dirty="0" smtClean="0"/>
              <a:t>Two Extensions Myerson did (we won’t teach)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762000"/>
            <a:ext cx="9067800" cy="6008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What if the distributions are irregular?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sz="1700" dirty="0" smtClean="0">
                <a:latin typeface="Times New Roman"/>
                <a:cs typeface="Times New Roman"/>
              </a:rPr>
              <a:t>Point-wise optimizing virtual welfare is not monotone.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sz="1700" dirty="0" smtClean="0">
                <a:latin typeface="Times New Roman"/>
                <a:cs typeface="Times New Roman"/>
              </a:rPr>
              <a:t>Need to find the allocation rule that maximizes expected virtual welfare among all monotone ones. Looks hard...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sz="1700" dirty="0" smtClean="0">
                <a:latin typeface="Times New Roman"/>
                <a:cs typeface="Times New Roman"/>
              </a:rPr>
              <a:t>This can be done by “ironing” the virtual value functions to make them monotone, and at the same time preserving the virtual welfare.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endParaRPr lang="en-US" sz="17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We restrict ourselves to DSIC mechanisms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sz="17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Myerson’s auction is optimal even amongst a much larger set of “Bayesian incentive compatible (BIC)” (essentially the largest set) mechanisms.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sz="17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For example, this means first-price auction (at equilibrium) can’t generate more revenue than Myerson’s auction.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endParaRPr lang="en-US" sz="17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Won’t cover them in class. 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sz="1700" dirty="0">
                <a:solidFill>
                  <a:srgbClr val="000000"/>
                </a:solidFill>
                <a:latin typeface="Times New Roman"/>
                <a:cs typeface="Times New Roman"/>
              </a:rPr>
              <a:t>Section 3.3.5 </a:t>
            </a:r>
            <a:r>
              <a:rPr lang="en-US" sz="17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 “</a:t>
            </a:r>
            <a:r>
              <a:rPr lang="en-US" sz="1700" dirty="0" smtClean="0">
                <a:solidFill>
                  <a:srgbClr val="000000"/>
                </a:solidFill>
                <a:latin typeface="Times New Roman"/>
                <a:cs typeface="Times New Roman"/>
                <a:hlinkClick r:id="rId3"/>
              </a:rPr>
              <a:t>Mechanism Design and Approximation</a:t>
            </a:r>
            <a:r>
              <a:rPr lang="en-US" sz="17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”, book draft by Jason Hartline.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sz="17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“</a:t>
            </a:r>
            <a:r>
              <a:rPr lang="en-US" sz="1700" dirty="0" smtClean="0">
                <a:solidFill>
                  <a:srgbClr val="000000"/>
                </a:solidFill>
                <a:latin typeface="Times New Roman"/>
                <a:cs typeface="Times New Roman"/>
                <a:hlinkClick r:id="rId4"/>
              </a:rPr>
              <a:t>Optimal auction design</a:t>
            </a:r>
            <a:r>
              <a:rPr lang="en-US" sz="17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”, </a:t>
            </a:r>
            <a:r>
              <a:rPr lang="en-US" sz="1700" dirty="0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r>
              <a:rPr lang="en-US" sz="17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he original paper by Roger Myerson.</a:t>
            </a:r>
          </a:p>
        </p:txBody>
      </p:sp>
    </p:spTree>
    <p:extLst>
      <p:ext uri="{BB962C8B-B14F-4D97-AF65-F5344CB8AC3E}">
        <p14:creationId xmlns:p14="http://schemas.microsoft.com/office/powerpoint/2010/main" val="388695442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6900" y="808335"/>
            <a:ext cx="47308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An overview of </a:t>
            </a:r>
            <a:r>
              <a:rPr lang="en-US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today’s class</a:t>
            </a:r>
            <a:endParaRPr lang="en-US" sz="2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47800" y="1828800"/>
            <a:ext cx="1204118" cy="914400"/>
            <a:chOff x="1459706" y="1270794"/>
            <a:chExt cx="686594" cy="560388"/>
          </a:xfrm>
        </p:grpSpPr>
        <p:cxnSp>
          <p:nvCxnSpPr>
            <p:cNvPr id="8" name="Straight Connector 7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" name="TextBox 9"/>
          <p:cNvSpPr txBox="1"/>
          <p:nvPr/>
        </p:nvSpPr>
        <p:spPr>
          <a:xfrm>
            <a:off x="2743200" y="2514600"/>
            <a:ext cx="4998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/>
                <a:cs typeface="Times New Roman"/>
              </a:rPr>
              <a:t>Expected Revenue = Expected Virtual Welfare</a:t>
            </a:r>
            <a:endParaRPr lang="en-US" sz="2000" i="1" dirty="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3276600"/>
            <a:ext cx="3740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2 Uniform [0,1] Bidders Example</a:t>
            </a:r>
            <a:endParaRPr lang="en-US" sz="2000" i="1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4038600"/>
            <a:ext cx="1968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Optimal Auction</a:t>
            </a:r>
            <a:endParaRPr lang="en-US" sz="2000" i="1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447800" y="1829594"/>
            <a:ext cx="1204118" cy="1675606"/>
            <a:chOff x="1459706" y="1270794"/>
            <a:chExt cx="686594" cy="560388"/>
          </a:xfrm>
        </p:grpSpPr>
        <p:cxnSp>
          <p:nvCxnSpPr>
            <p:cNvPr id="14" name="Straight Connector 13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1447800" y="2389982"/>
            <a:ext cx="1204118" cy="1877218"/>
            <a:chOff x="1459706" y="1270794"/>
            <a:chExt cx="686594" cy="560388"/>
          </a:xfrm>
        </p:grpSpPr>
        <p:cxnSp>
          <p:nvCxnSpPr>
            <p:cNvPr id="17" name="Straight Connector 16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90014428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Revelation Principle Recap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219200" y="914400"/>
            <a:ext cx="6477000" cy="4953000"/>
            <a:chOff x="1219200" y="1219200"/>
            <a:chExt cx="6477000" cy="4953000"/>
          </a:xfrm>
        </p:grpSpPr>
        <p:sp>
          <p:nvSpPr>
            <p:cNvPr id="2" name="Rounded Rectangle 1"/>
            <p:cNvSpPr/>
            <p:nvPr/>
          </p:nvSpPr>
          <p:spPr>
            <a:xfrm>
              <a:off x="1219200" y="2133600"/>
              <a:ext cx="6477000" cy="40386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209800" y="1295400"/>
              <a:ext cx="4296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b</a:t>
              </a:r>
              <a:r>
                <a:rPr lang="en-US" b="1" i="1" baseline="-25000" dirty="0" smtClean="0"/>
                <a:t>1</a:t>
              </a:r>
              <a:endParaRPr lang="en-US" b="1" i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52800" y="1295400"/>
              <a:ext cx="4328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b</a:t>
              </a:r>
              <a:r>
                <a:rPr lang="en-US" b="1" i="1" baseline="-25000" dirty="0"/>
                <a:t>2</a:t>
              </a:r>
              <a:endParaRPr lang="en-US" b="1" i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48400" y="1295400"/>
              <a:ext cx="4360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err="1" smtClean="0"/>
                <a:t>b</a:t>
              </a:r>
              <a:r>
                <a:rPr lang="en-US" b="1" i="1" baseline="-25000" dirty="0" err="1"/>
                <a:t>n</a:t>
              </a:r>
              <a:endParaRPr lang="en-US" b="1" i="1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267200" y="1219200"/>
              <a:ext cx="1396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/>
                  <a:cs typeface="Times New Roman"/>
                </a:rPr>
                <a:t>.   .   .   .   .   .</a:t>
              </a:r>
              <a:endParaRPr lang="en-US" b="1" dirty="0">
                <a:latin typeface="Times New Roman"/>
                <a:cs typeface="Times New Roman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828800" y="4343400"/>
              <a:ext cx="5410200" cy="14478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Original Mechanism </a:t>
              </a:r>
              <a:r>
                <a:rPr lang="en-US" b="1" dirty="0" smtClean="0">
                  <a:solidFill>
                    <a:srgbClr val="FF6600"/>
                  </a:solidFill>
                </a:rPr>
                <a:t>M</a:t>
              </a:r>
              <a:endParaRPr lang="en-US" b="1" dirty="0">
                <a:solidFill>
                  <a:srgbClr val="FF6600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3" idx="2"/>
              <a:endCxn id="26" idx="0"/>
            </p:cNvCxnSpPr>
            <p:nvPr/>
          </p:nvCxnSpPr>
          <p:spPr>
            <a:xfrm>
              <a:off x="2424649" y="1664732"/>
              <a:ext cx="4061" cy="9260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9" idx="2"/>
              <a:endCxn id="27" idx="0"/>
            </p:cNvCxnSpPr>
            <p:nvPr/>
          </p:nvCxnSpPr>
          <p:spPr>
            <a:xfrm>
              <a:off x="3569227" y="1664732"/>
              <a:ext cx="2483" cy="9260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1" idx="2"/>
              <a:endCxn id="28" idx="0"/>
            </p:cNvCxnSpPr>
            <p:nvPr/>
          </p:nvCxnSpPr>
          <p:spPr>
            <a:xfrm flipH="1">
              <a:off x="6465733" y="1664732"/>
              <a:ext cx="672" cy="9260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114220" y="2590800"/>
              <a:ext cx="628980" cy="369332"/>
            </a:xfrm>
            <a:prstGeom prst="rect">
              <a:avLst/>
            </a:prstGeom>
            <a:ln>
              <a:noFill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S</a:t>
              </a:r>
              <a:r>
                <a:rPr lang="en-US" b="1" i="1" baseline="-25000" dirty="0" smtClean="0"/>
                <a:t>1</a:t>
              </a:r>
              <a:r>
                <a:rPr lang="en-US" b="1" i="1" dirty="0" smtClean="0"/>
                <a:t>( )</a:t>
              </a:r>
              <a:endParaRPr lang="en-US" b="1" i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57220" y="2590800"/>
              <a:ext cx="628980" cy="36933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S</a:t>
              </a:r>
              <a:r>
                <a:rPr lang="en-US" b="1" i="1" baseline="-25000" dirty="0"/>
                <a:t>2</a:t>
              </a:r>
              <a:r>
                <a:rPr lang="en-US" b="1" i="1" dirty="0" smtClean="0"/>
                <a:t>( )</a:t>
              </a:r>
              <a:endParaRPr lang="en-US" b="1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149665" y="2590800"/>
              <a:ext cx="632135" cy="36933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b="1" i="1" dirty="0" err="1" smtClean="0"/>
                <a:t>S</a:t>
              </a:r>
              <a:r>
                <a:rPr lang="en-US" b="1" i="1" baseline="-25000" dirty="0" err="1"/>
                <a:t>n</a:t>
              </a:r>
              <a:r>
                <a:rPr lang="en-US" b="1" i="1" dirty="0" smtClean="0"/>
                <a:t>( )</a:t>
              </a:r>
              <a:endParaRPr lang="en-US" b="1" i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67200" y="2526268"/>
              <a:ext cx="1396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/>
                  <a:cs typeface="Times New Roman"/>
                </a:rPr>
                <a:t>.   .   .   .   .   .</a:t>
              </a:r>
              <a:endParaRPr lang="en-US" b="1" dirty="0">
                <a:latin typeface="Times New Roman"/>
                <a:cs typeface="Times New Roman"/>
              </a:endParaRPr>
            </a:p>
          </p:txBody>
        </p:sp>
      </p:grpSp>
      <p:cxnSp>
        <p:nvCxnSpPr>
          <p:cNvPr id="39" name="Straight Arrow Connector 38"/>
          <p:cNvCxnSpPr>
            <a:stCxn id="26" idx="2"/>
          </p:cNvCxnSpPr>
          <p:nvPr/>
        </p:nvCxnSpPr>
        <p:spPr>
          <a:xfrm>
            <a:off x="2428710" y="2655332"/>
            <a:ext cx="9690" cy="1383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7" idx="2"/>
          </p:cNvCxnSpPr>
          <p:nvPr/>
        </p:nvCxnSpPr>
        <p:spPr>
          <a:xfrm>
            <a:off x="3571710" y="2655332"/>
            <a:ext cx="9690" cy="1383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8" idx="2"/>
          </p:cNvCxnSpPr>
          <p:nvPr/>
        </p:nvCxnSpPr>
        <p:spPr>
          <a:xfrm>
            <a:off x="6465733" y="2655332"/>
            <a:ext cx="11267" cy="1383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371600" y="3124200"/>
            <a:ext cx="828816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1"/>
                </a:solidFill>
              </a:rPr>
              <a:t>S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r>
              <a:rPr lang="en-US" b="1" i="1" dirty="0" smtClean="0">
                <a:solidFill>
                  <a:schemeClr val="tx1"/>
                </a:solidFill>
              </a:rPr>
              <a:t>(b</a:t>
            </a:r>
            <a:r>
              <a:rPr lang="en-US" b="1" i="1" baseline="-25000" dirty="0" smtClean="0">
                <a:solidFill>
                  <a:schemeClr val="tx1"/>
                </a:solidFill>
              </a:rPr>
              <a:t>1</a:t>
            </a:r>
            <a:r>
              <a:rPr lang="en-US" b="1" i="1" dirty="0" smtClean="0">
                <a:solidFill>
                  <a:schemeClr val="tx1"/>
                </a:solidFill>
              </a:rPr>
              <a:t> )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667000" y="3124200"/>
            <a:ext cx="828816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1"/>
                </a:solidFill>
              </a:rPr>
              <a:t>S</a:t>
            </a:r>
            <a:r>
              <a:rPr lang="en-US" b="1" i="1" baseline="-25000" dirty="0">
                <a:solidFill>
                  <a:schemeClr val="tx1"/>
                </a:solidFill>
              </a:rPr>
              <a:t>2</a:t>
            </a:r>
            <a:r>
              <a:rPr lang="en-US" b="1" i="1" dirty="0" smtClean="0">
                <a:solidFill>
                  <a:schemeClr val="tx1"/>
                </a:solidFill>
              </a:rPr>
              <a:t>(b</a:t>
            </a:r>
            <a:r>
              <a:rPr lang="en-US" b="1" i="1" baseline="-25000" dirty="0">
                <a:solidFill>
                  <a:schemeClr val="tx1"/>
                </a:solidFill>
              </a:rPr>
              <a:t>2</a:t>
            </a:r>
            <a:r>
              <a:rPr lang="en-US" b="1" i="1" dirty="0" smtClean="0">
                <a:solidFill>
                  <a:schemeClr val="tx1"/>
                </a:solidFill>
              </a:rPr>
              <a:t> )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62600" y="3124200"/>
            <a:ext cx="782943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i="1" dirty="0" err="1" smtClean="0">
                <a:solidFill>
                  <a:schemeClr val="tx1"/>
                </a:solidFill>
              </a:rPr>
              <a:t>S</a:t>
            </a:r>
            <a:r>
              <a:rPr lang="en-US" b="1" i="1" baseline="-25000" dirty="0" err="1">
                <a:solidFill>
                  <a:schemeClr val="tx1"/>
                </a:solidFill>
              </a:rPr>
              <a:t>n</a:t>
            </a:r>
            <a:r>
              <a:rPr lang="en-US" b="1" i="1" dirty="0" smtClean="0">
                <a:solidFill>
                  <a:schemeClr val="tx1"/>
                </a:solidFill>
              </a:rPr>
              <a:t>(</a:t>
            </a:r>
            <a:r>
              <a:rPr lang="en-US" b="1" i="1" dirty="0" err="1" smtClean="0">
                <a:solidFill>
                  <a:schemeClr val="tx1"/>
                </a:solidFill>
              </a:rPr>
              <a:t>b</a:t>
            </a:r>
            <a:r>
              <a:rPr lang="en-US" b="1" i="1" baseline="-25000" dirty="0" err="1">
                <a:solidFill>
                  <a:schemeClr val="tx1"/>
                </a:solidFill>
              </a:rPr>
              <a:t>n</a:t>
            </a:r>
            <a:r>
              <a:rPr lang="en-US" b="1" i="1" dirty="0" smtClean="0">
                <a:solidFill>
                  <a:schemeClr val="tx1"/>
                </a:solidFill>
              </a:rPr>
              <a:t>)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374900" y="-13589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495800" y="5449332"/>
            <a:ext cx="0" cy="646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276600" y="6096000"/>
            <a:ext cx="2501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Times New Roman"/>
                <a:cs typeface="Times New Roman"/>
              </a:rPr>
              <a:t>x</a:t>
            </a:r>
            <a:r>
              <a:rPr lang="en-US" b="1" i="1" dirty="0" smtClean="0">
                <a:latin typeface="Times New Roman"/>
                <a:cs typeface="Times New Roman"/>
              </a:rPr>
              <a:t>(s</a:t>
            </a:r>
            <a:r>
              <a:rPr lang="en-US" b="1" i="1" baseline="-25000" dirty="0" smtClean="0">
                <a:latin typeface="Times New Roman"/>
                <a:cs typeface="Times New Roman"/>
              </a:rPr>
              <a:t>1</a:t>
            </a:r>
            <a:r>
              <a:rPr lang="en-US" b="1" i="1" dirty="0" smtClean="0">
                <a:latin typeface="Times New Roman"/>
                <a:cs typeface="Times New Roman"/>
              </a:rPr>
              <a:t>(b</a:t>
            </a:r>
            <a:r>
              <a:rPr lang="en-US" b="1" i="1" baseline="-25000" dirty="0" smtClean="0">
                <a:latin typeface="Times New Roman"/>
                <a:cs typeface="Times New Roman"/>
              </a:rPr>
              <a:t>1</a:t>
            </a:r>
            <a:r>
              <a:rPr lang="en-US" b="1" i="1" dirty="0" smtClean="0">
                <a:latin typeface="Times New Roman"/>
                <a:cs typeface="Times New Roman"/>
              </a:rPr>
              <a:t>), s</a:t>
            </a:r>
            <a:r>
              <a:rPr lang="en-US" b="1" i="1" baseline="-25000" dirty="0" smtClean="0">
                <a:latin typeface="Times New Roman"/>
                <a:cs typeface="Times New Roman"/>
              </a:rPr>
              <a:t>2</a:t>
            </a:r>
            <a:r>
              <a:rPr lang="en-US" b="1" i="1" dirty="0" smtClean="0">
                <a:latin typeface="Times New Roman"/>
                <a:cs typeface="Times New Roman"/>
              </a:rPr>
              <a:t>(b</a:t>
            </a:r>
            <a:r>
              <a:rPr lang="en-US" b="1" i="1" baseline="-25000" dirty="0" smtClean="0">
                <a:latin typeface="Times New Roman"/>
                <a:cs typeface="Times New Roman"/>
              </a:rPr>
              <a:t>2</a:t>
            </a:r>
            <a:r>
              <a:rPr lang="en-US" b="1" i="1" dirty="0" smtClean="0">
                <a:latin typeface="Times New Roman"/>
                <a:cs typeface="Times New Roman"/>
              </a:rPr>
              <a:t>),...,</a:t>
            </a:r>
            <a:r>
              <a:rPr lang="en-US" b="1" i="1" dirty="0" err="1" smtClean="0">
                <a:latin typeface="Times New Roman"/>
                <a:cs typeface="Times New Roman"/>
              </a:rPr>
              <a:t>s</a:t>
            </a:r>
            <a:r>
              <a:rPr lang="en-US" b="1" i="1" baseline="-25000" dirty="0" err="1" smtClean="0">
                <a:latin typeface="Times New Roman"/>
                <a:cs typeface="Times New Roman"/>
              </a:rPr>
              <a:t>n</a:t>
            </a:r>
            <a:r>
              <a:rPr lang="en-US" b="1" i="1" dirty="0" smtClean="0">
                <a:latin typeface="Times New Roman"/>
                <a:cs typeface="Times New Roman"/>
              </a:rPr>
              <a:t>(</a:t>
            </a:r>
            <a:r>
              <a:rPr lang="en-US" b="1" i="1" dirty="0" err="1" smtClean="0">
                <a:latin typeface="Times New Roman"/>
                <a:cs typeface="Times New Roman"/>
              </a:rPr>
              <a:t>b</a:t>
            </a:r>
            <a:r>
              <a:rPr lang="en-US" b="1" i="1" baseline="-25000" dirty="0" err="1" smtClean="0">
                <a:latin typeface="Times New Roman"/>
                <a:cs typeface="Times New Roman"/>
              </a:rPr>
              <a:t>n</a:t>
            </a:r>
            <a:r>
              <a:rPr lang="en-US" b="1" i="1" dirty="0" smtClean="0">
                <a:latin typeface="Times New Roman"/>
                <a:cs typeface="Times New Roman"/>
              </a:rPr>
              <a:t>))</a:t>
            </a:r>
            <a:endParaRPr lang="en-US" b="1" i="1" dirty="0">
              <a:latin typeface="Times New Roman"/>
              <a:cs typeface="Times New Roman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7543800" y="1600200"/>
            <a:ext cx="7620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99902" y="1219200"/>
            <a:ext cx="2056798" cy="369332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New Mechanism </a:t>
            </a:r>
            <a:r>
              <a:rPr lang="en-US" dirty="0" smtClean="0">
                <a:solidFill>
                  <a:srgbClr val="008000"/>
                </a:solidFill>
              </a:rPr>
              <a:t>M’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97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2"/>
          <p:cNvSpPr>
            <a:spLocks noGrp="1"/>
          </p:cNvSpPr>
          <p:nvPr>
            <p:ph type="title"/>
          </p:nvPr>
        </p:nvSpPr>
        <p:spPr>
          <a:xfrm>
            <a:off x="2743200" y="4191000"/>
            <a:ext cx="4953000" cy="13620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b="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Revenue Maximization</a:t>
            </a:r>
            <a:endParaRPr lang="en-US" sz="2800" b="0" cap="none" dirty="0">
              <a:solidFill>
                <a:schemeClr val="tx2">
                  <a:lumMod val="60000"/>
                  <a:lumOff val="40000"/>
                </a:schemeClr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01398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:mv="urn:schemas-microsoft-com:mac:vml" xmlns="">
      <p:transition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 Bayesian Analysis Model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914400"/>
            <a:ext cx="8153400" cy="4610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A single-dimensional environment, e.g. single-item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>
                <a:latin typeface="Times New Roman"/>
                <a:cs typeface="Times New Roman"/>
              </a:rPr>
              <a:t>The private valuation </a:t>
            </a:r>
            <a:r>
              <a:rPr lang="en-US" b="1" i="1" dirty="0">
                <a:latin typeface="Times New Roman"/>
                <a:cs typeface="Times New Roman"/>
              </a:rPr>
              <a:t>v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 of participant </a:t>
            </a:r>
            <a:r>
              <a:rPr lang="en-US" dirty="0" err="1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 is assumed to be drawn from a distribution </a:t>
            </a:r>
            <a:r>
              <a:rPr lang="en-US" b="1" i="1" dirty="0">
                <a:latin typeface="Times New Roman"/>
                <a:cs typeface="Times New Roman"/>
              </a:rPr>
              <a:t>F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 with density function </a:t>
            </a:r>
            <a:r>
              <a:rPr lang="en-US" b="1" i="1" dirty="0">
                <a:latin typeface="Times New Roman"/>
                <a:cs typeface="Times New Roman"/>
              </a:rPr>
              <a:t>f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 with support contained in [0,</a:t>
            </a:r>
            <a:r>
              <a:rPr lang="en-US" b="1" i="1" dirty="0">
                <a:latin typeface="Times New Roman"/>
                <a:cs typeface="Times New Roman"/>
              </a:rPr>
              <a:t>v</a:t>
            </a:r>
            <a:r>
              <a:rPr lang="en-US" b="1" i="1" baseline="-25000" dirty="0">
                <a:latin typeface="Times New Roman"/>
                <a:cs typeface="Times New Roman"/>
              </a:rPr>
              <a:t>max</a:t>
            </a:r>
            <a:r>
              <a:rPr lang="en-US" dirty="0">
                <a:latin typeface="Times New Roman"/>
                <a:cs typeface="Times New Roman"/>
              </a:rPr>
              <a:t>]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dirty="0" smtClean="0">
                <a:latin typeface="Times New Roman"/>
                <a:cs typeface="Times New Roman"/>
              </a:rPr>
              <a:t>We </a:t>
            </a:r>
            <a:r>
              <a:rPr lang="en-US" dirty="0">
                <a:latin typeface="Times New Roman"/>
                <a:cs typeface="Times New Roman"/>
              </a:rPr>
              <a:t>assume that the distributions </a:t>
            </a:r>
            <a:r>
              <a:rPr lang="en-US" b="1" i="1" dirty="0">
                <a:latin typeface="Times New Roman"/>
                <a:cs typeface="Times New Roman"/>
              </a:rPr>
              <a:t>F</a:t>
            </a:r>
            <a:r>
              <a:rPr lang="en-US" b="1" i="1" baseline="-25000" dirty="0">
                <a:latin typeface="Times New Roman"/>
                <a:cs typeface="Times New Roman"/>
              </a:rPr>
              <a:t>1</a:t>
            </a:r>
            <a:r>
              <a:rPr lang="en-US" b="1" i="1" dirty="0">
                <a:latin typeface="Times New Roman"/>
                <a:cs typeface="Times New Roman"/>
              </a:rPr>
              <a:t>, . . . , </a:t>
            </a:r>
            <a:r>
              <a:rPr lang="en-US" b="1" i="1" dirty="0" err="1">
                <a:latin typeface="Times New Roman"/>
                <a:cs typeface="Times New Roman"/>
              </a:rPr>
              <a:t>F</a:t>
            </a:r>
            <a:r>
              <a:rPr lang="en-US" b="1" i="1" baseline="-25000" dirty="0" err="1">
                <a:latin typeface="Times New Roman"/>
                <a:cs typeface="Times New Roman"/>
              </a:rPr>
              <a:t>n</a:t>
            </a:r>
            <a:r>
              <a:rPr lang="en-US" b="1" i="1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are independent (not necessarily identical). </a:t>
            </a:r>
            <a:endParaRPr lang="en-US" dirty="0" smtClean="0">
              <a:latin typeface="Times New Roman"/>
              <a:cs typeface="Times New Roman"/>
            </a:endParaRP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dirty="0" smtClean="0">
                <a:latin typeface="Times New Roman"/>
                <a:cs typeface="Times New Roman"/>
              </a:rPr>
              <a:t>In </a:t>
            </a:r>
            <a:r>
              <a:rPr lang="en-US" dirty="0">
                <a:latin typeface="Times New Roman"/>
                <a:cs typeface="Times New Roman"/>
              </a:rPr>
              <a:t>practice, these distributions are typically derived from data, such as bids in past auctions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endParaRPr lang="en-US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dirty="0">
                <a:latin typeface="Times New Roman"/>
                <a:cs typeface="Times New Roman"/>
              </a:rPr>
              <a:t>distributions </a:t>
            </a:r>
            <a:r>
              <a:rPr lang="en-US" b="1" i="1" dirty="0">
                <a:latin typeface="Times New Roman"/>
                <a:cs typeface="Times New Roman"/>
              </a:rPr>
              <a:t>F</a:t>
            </a:r>
            <a:r>
              <a:rPr lang="en-US" b="1" i="1" baseline="-25000" dirty="0">
                <a:latin typeface="Times New Roman"/>
                <a:cs typeface="Times New Roman"/>
              </a:rPr>
              <a:t>1</a:t>
            </a:r>
            <a:r>
              <a:rPr lang="en-US" b="1" i="1" dirty="0">
                <a:latin typeface="Times New Roman"/>
                <a:cs typeface="Times New Roman"/>
              </a:rPr>
              <a:t> , . . . , </a:t>
            </a:r>
            <a:r>
              <a:rPr lang="en-US" b="1" i="1" dirty="0" err="1">
                <a:latin typeface="Times New Roman"/>
                <a:cs typeface="Times New Roman"/>
              </a:rPr>
              <a:t>F</a:t>
            </a:r>
            <a:r>
              <a:rPr lang="en-US" b="1" i="1" baseline="-25000" dirty="0" err="1">
                <a:latin typeface="Times New Roman"/>
                <a:cs typeface="Times New Roman"/>
              </a:rPr>
              <a:t>n</a:t>
            </a:r>
            <a:r>
              <a:rPr lang="en-US" b="1" i="1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are known in advance to the mechanism designer. The realizations </a:t>
            </a:r>
            <a:r>
              <a:rPr lang="en-US" b="1" i="1" dirty="0">
                <a:latin typeface="Times New Roman"/>
                <a:cs typeface="Times New Roman"/>
              </a:rPr>
              <a:t>v</a:t>
            </a:r>
            <a:r>
              <a:rPr lang="en-US" b="1" i="1" baseline="-25000" dirty="0">
                <a:latin typeface="Times New Roman"/>
                <a:cs typeface="Times New Roman"/>
              </a:rPr>
              <a:t>1</a:t>
            </a:r>
            <a:r>
              <a:rPr lang="en-US" b="1" i="1" dirty="0">
                <a:latin typeface="Times New Roman"/>
                <a:cs typeface="Times New Roman"/>
              </a:rPr>
              <a:t>, . . . , </a:t>
            </a:r>
            <a:r>
              <a:rPr lang="en-US" b="1" i="1" dirty="0" err="1">
                <a:latin typeface="Times New Roman"/>
                <a:cs typeface="Times New Roman"/>
              </a:rPr>
              <a:t>v</a:t>
            </a:r>
            <a:r>
              <a:rPr lang="en-US" b="1" i="1" baseline="-25000" dirty="0" err="1">
                <a:latin typeface="Times New Roman"/>
                <a:cs typeface="Times New Roman"/>
              </a:rPr>
              <a:t>n</a:t>
            </a:r>
            <a:r>
              <a:rPr lang="en-US" b="1" i="1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of bidders’ valuations are private, as usual. </a:t>
            </a:r>
          </a:p>
        </p:txBody>
      </p:sp>
    </p:spTree>
    <p:extLst>
      <p:ext uri="{BB962C8B-B14F-4D97-AF65-F5344CB8AC3E}">
        <p14:creationId xmlns:p14="http://schemas.microsoft.com/office/powerpoint/2010/main" val="183836680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752600"/>
            <a:ext cx="9144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97224" y="2667000"/>
            <a:ext cx="4837176" cy="2209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[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Myerson ’81       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]</a:t>
            </a:r>
            <a:endParaRPr lang="en-US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1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Single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-dimensional settings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Simple Revenue-Optimal auction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800" dirty="0" smtClean="0">
                <a:latin typeface="Times New Roman"/>
                <a:cs typeface="Times New Roman"/>
              </a:rPr>
              <a:t>Revenue</a:t>
            </a:r>
            <a:r>
              <a:rPr lang="en-US" dirty="0" smtClean="0">
                <a:latin typeface="Times New Roman"/>
                <a:cs typeface="Times New Roman"/>
              </a:rPr>
              <a:t>-</a:t>
            </a:r>
            <a:r>
              <a:rPr lang="en-US" dirty="0">
                <a:latin typeface="Times New Roman"/>
                <a:cs typeface="Times New Roman"/>
              </a:rPr>
              <a:t>O</a:t>
            </a:r>
            <a:r>
              <a:rPr lang="en-US" sz="2800" dirty="0" smtClean="0">
                <a:latin typeface="Times New Roman"/>
                <a:cs typeface="Times New Roman"/>
              </a:rPr>
              <a:t>ptimal Auctions</a:t>
            </a:r>
            <a:endParaRPr lang="en-US" sz="2800" dirty="0">
              <a:latin typeface="Times New Roman"/>
              <a:cs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2952" y="2819399"/>
            <a:ext cx="384048" cy="3885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2" descr="http://home.uchicago.edu/~rmyerson/images/myerson_roger_b.jpg"/>
          <p:cNvPicPr>
            <a:picLocks noGrp="1" noChangeAspect="1" noChangeArrowheads="1"/>
          </p:cNvPicPr>
          <p:nvPr>
            <p:ph sz="half" idx="13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1200"/>
            <a:ext cx="2249300" cy="300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02361512"/>
      </p:ext>
    </p:extLst>
  </p:cSld>
  <p:clrMapOvr>
    <a:masterClrMapping/>
  </p:clrMapOvr>
  <p:transition xmlns:p14="http://schemas.microsoft.com/office/powerpoint/2010/main" spd="slow">
    <p:spli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What do we mean by optimal?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914400"/>
            <a:ext cx="8153400" cy="5096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Step 0: What types of mechanism do we need to consider? In other words, optimal amongst what mechanisms?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Consider the set of mechanisms that have a </a:t>
            </a:r>
            <a:r>
              <a:rPr lang="en-US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dominant strategy equilibrium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endParaRPr lang="en-US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Want to find the one whose revenue at the dominant strategy equilibrium is the </a:t>
            </a:r>
            <a:r>
              <a:rPr lang="en-US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highest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A large set of mechanisms. How can we handle it?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Revelation Principle </a:t>
            </a:r>
            <a:r>
              <a:rPr lang="en-US" dirty="0" smtClean="0">
                <a:latin typeface="Times New Roman"/>
                <a:cs typeface="Times New Roman"/>
              </a:rPr>
              <a:t>comes to rescue! We only need to consider the direct-revelation DSIC mechanisms! </a:t>
            </a:r>
            <a:endParaRPr lang="en-US" b="1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5827263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2"/>
          <p:cNvSpPr>
            <a:spLocks noGrp="1"/>
          </p:cNvSpPr>
          <p:nvPr>
            <p:ph type="title"/>
          </p:nvPr>
        </p:nvSpPr>
        <p:spPr>
          <a:xfrm>
            <a:off x="2743200" y="4191000"/>
            <a:ext cx="6019800" cy="13620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b="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Expected Revenue = Expected Virtual Welfare</a:t>
            </a:r>
            <a:endParaRPr lang="en-US" sz="2800" b="0" cap="none" dirty="0">
              <a:solidFill>
                <a:schemeClr val="tx2">
                  <a:lumMod val="60000"/>
                  <a:lumOff val="40000"/>
                </a:schemeClr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5836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:mv="urn:schemas-microsoft-com:mac:vml" xmlns="">
      <p:transition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= Virtual Welfare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763000" cy="1043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4400" y="1981200"/>
            <a:ext cx="7391400" cy="3190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[Myerson ’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8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1    ]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For any </a:t>
            </a:r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single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-dimensional environment.</a:t>
            </a:r>
          </a:p>
          <a:p>
            <a:pPr marL="0" lvl="1">
              <a:lnSpc>
                <a:spcPct val="120000"/>
              </a:lnSpc>
              <a:spcBef>
                <a:spcPts val="300"/>
              </a:spcBef>
            </a:pP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Let F= F</a:t>
            </a:r>
            <a:r>
              <a:rPr lang="en-US" sz="2000" baseline="-25000" dirty="0" smtClean="0">
                <a:solidFill>
                  <a:schemeClr val="bg1"/>
                </a:solidFill>
                <a:latin typeface="Comic Sans MS" pitchFamily="66" charset="0"/>
              </a:rPr>
              <a:t>1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×</a:t>
            </a:r>
            <a:r>
              <a:rPr lang="en-US" sz="2000" baseline="-250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F</a:t>
            </a:r>
            <a:r>
              <a:rPr lang="en-US" sz="2000" baseline="-25000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× ... ×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F</a:t>
            </a:r>
            <a:r>
              <a:rPr lang="en-US" sz="2000" baseline="-25000" dirty="0" err="1" smtClean="0">
                <a:solidFill>
                  <a:schemeClr val="bg1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be the joint value distribution, and (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x,p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) be a DSIC mechanism. The expected revenue of this mechanism </a:t>
            </a:r>
          </a:p>
          <a:p>
            <a:pPr marL="0" lvl="1" algn="ctr">
              <a:lnSpc>
                <a:spcPct val="120000"/>
              </a:lnSpc>
              <a:spcBef>
                <a:spcPts val="300"/>
              </a:spcBef>
            </a:pPr>
            <a:r>
              <a:rPr lang="en-US" sz="2000" b="1" dirty="0" err="1" smtClean="0">
                <a:solidFill>
                  <a:srgbClr val="FF6600"/>
                </a:solidFill>
                <a:latin typeface="Comic Sans MS" pitchFamily="66" charset="0"/>
              </a:rPr>
              <a:t>E</a:t>
            </a:r>
            <a:r>
              <a:rPr lang="en-US" sz="2000" b="1" baseline="-25000" dirty="0" err="1" smtClean="0">
                <a:solidFill>
                  <a:srgbClr val="FF6600"/>
                </a:solidFill>
                <a:latin typeface="Comic Sans MS" pitchFamily="66" charset="0"/>
              </a:rPr>
              <a:t>v~F</a:t>
            </a:r>
            <a:r>
              <a:rPr lang="en-US" sz="2000" b="1" dirty="0" smtClean="0">
                <a:solidFill>
                  <a:srgbClr val="FF6600"/>
                </a:solidFill>
                <a:latin typeface="Comic Sans MS" pitchFamily="66" charset="0"/>
              </a:rPr>
              <a:t>[</a:t>
            </a:r>
            <a:r>
              <a:rPr lang="en-US" sz="2000" b="1" dirty="0" err="1" smtClean="0">
                <a:solidFill>
                  <a:srgbClr val="FF6600"/>
                </a:solidFill>
                <a:latin typeface="Comic Sans MS" pitchFamily="66" charset="0"/>
              </a:rPr>
              <a:t>Σ</a:t>
            </a:r>
            <a:r>
              <a:rPr lang="en-US" sz="2000" b="1" baseline="-25000" dirty="0" err="1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b="1" dirty="0" smtClean="0">
                <a:solidFill>
                  <a:srgbClr val="FF6600"/>
                </a:solidFill>
                <a:latin typeface="Comic Sans MS" pitchFamily="66" charset="0"/>
              </a:rPr>
              <a:t> p</a:t>
            </a:r>
            <a:r>
              <a:rPr lang="en-US" sz="2000" b="1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b="1" dirty="0" smtClean="0">
                <a:solidFill>
                  <a:srgbClr val="FF6600"/>
                </a:solidFill>
                <a:latin typeface="Comic Sans MS" pitchFamily="66" charset="0"/>
              </a:rPr>
              <a:t>(v)]=</a:t>
            </a:r>
            <a:r>
              <a:rPr lang="en-US" sz="2000" b="1" dirty="0" err="1" smtClean="0">
                <a:solidFill>
                  <a:srgbClr val="FF6600"/>
                </a:solidFill>
                <a:latin typeface="Comic Sans MS" pitchFamily="66" charset="0"/>
              </a:rPr>
              <a:t>E</a:t>
            </a:r>
            <a:r>
              <a:rPr lang="en-US" sz="2000" b="1" baseline="-25000" dirty="0" err="1" smtClean="0">
                <a:solidFill>
                  <a:srgbClr val="FF6600"/>
                </a:solidFill>
                <a:latin typeface="Comic Sans MS" pitchFamily="66" charset="0"/>
              </a:rPr>
              <a:t>v~F</a:t>
            </a:r>
            <a:r>
              <a:rPr lang="en-US" sz="2000" b="1" dirty="0" smtClean="0">
                <a:solidFill>
                  <a:srgbClr val="FF6600"/>
                </a:solidFill>
                <a:latin typeface="Comic Sans MS" pitchFamily="66" charset="0"/>
              </a:rPr>
              <a:t>[</a:t>
            </a:r>
            <a:r>
              <a:rPr lang="en-US" sz="2000" b="1" dirty="0" err="1" smtClean="0">
                <a:solidFill>
                  <a:srgbClr val="FF6600"/>
                </a:solidFill>
                <a:latin typeface="Comic Sans MS" pitchFamily="66" charset="0"/>
              </a:rPr>
              <a:t>Σ</a:t>
            </a:r>
            <a:r>
              <a:rPr lang="en-US" sz="2000" b="1" baseline="-25000" dirty="0" err="1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b="1" baseline="-25000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en-US" sz="2000" b="1" dirty="0" smtClean="0">
                <a:solidFill>
                  <a:srgbClr val="FF6600"/>
                </a:solidFill>
                <a:latin typeface="Comic Sans MS" pitchFamily="66" charset="0"/>
              </a:rPr>
              <a:t>x</a:t>
            </a:r>
            <a:r>
              <a:rPr lang="en-US" sz="2000" b="1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b="1" dirty="0" smtClean="0">
                <a:solidFill>
                  <a:srgbClr val="FF6600"/>
                </a:solidFill>
                <a:latin typeface="Comic Sans MS" pitchFamily="66" charset="0"/>
              </a:rPr>
              <a:t>(v) </a:t>
            </a:r>
            <a:r>
              <a:rPr lang="en-US" sz="2000" b="1" dirty="0" err="1" smtClean="0">
                <a:solidFill>
                  <a:srgbClr val="FF6600"/>
                </a:solidFill>
                <a:latin typeface="Comic Sans MS" pitchFamily="66" charset="0"/>
              </a:rPr>
              <a:t>φ</a:t>
            </a:r>
            <a:r>
              <a:rPr lang="en-US" sz="2000" b="1" baseline="-25000" dirty="0" err="1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b="1" dirty="0" smtClean="0">
                <a:solidFill>
                  <a:srgbClr val="FF6600"/>
                </a:solidFill>
                <a:latin typeface="Comic Sans MS" pitchFamily="66" charset="0"/>
              </a:rPr>
              <a:t> (v</a:t>
            </a:r>
            <a:r>
              <a:rPr lang="en-US" sz="2000" b="1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b="1" dirty="0" smtClean="0">
                <a:solidFill>
                  <a:srgbClr val="FF6600"/>
                </a:solidFill>
                <a:latin typeface="Comic Sans MS" pitchFamily="66" charset="0"/>
              </a:rPr>
              <a:t>)], </a:t>
            </a:r>
          </a:p>
          <a:p>
            <a:pPr marL="0" lvl="1" algn="ctr">
              <a:lnSpc>
                <a:spcPct val="120000"/>
              </a:lnSpc>
              <a:spcBef>
                <a:spcPts val="300"/>
              </a:spcBef>
            </a:pPr>
            <a:endParaRPr lang="en-US" sz="2000" b="1" dirty="0" smtClean="0">
              <a:solidFill>
                <a:srgbClr val="FF6600"/>
              </a:solidFill>
              <a:latin typeface="Comic Sans MS" pitchFamily="66" charset="0"/>
            </a:endParaRPr>
          </a:p>
          <a:p>
            <a:pPr marL="0" lvl="1">
              <a:lnSpc>
                <a:spcPct val="120000"/>
              </a:lnSpc>
              <a:spcBef>
                <a:spcPts val="300"/>
              </a:spcBef>
            </a:pP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where </a:t>
            </a:r>
            <a:r>
              <a:rPr lang="en-US" sz="2000" dirty="0" err="1" smtClean="0">
                <a:solidFill>
                  <a:srgbClr val="FF6600"/>
                </a:solidFill>
                <a:latin typeface="Comic Sans MS" pitchFamily="66" charset="0"/>
              </a:rPr>
              <a:t>φ</a:t>
            </a:r>
            <a:r>
              <a:rPr lang="en-US" sz="2000" baseline="-25000" dirty="0" err="1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rgbClr val="FF6600"/>
                </a:solidFill>
                <a:latin typeface="Comic Sans MS" pitchFamily="66" charset="0"/>
              </a:rPr>
              <a:t> (v</a:t>
            </a:r>
            <a:r>
              <a:rPr lang="en-US" sz="2000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rgbClr val="FF6600"/>
                </a:solidFill>
                <a:latin typeface="Comic Sans MS" pitchFamily="66" charset="0"/>
              </a:rPr>
              <a:t>) := v</a:t>
            </a:r>
            <a:r>
              <a:rPr lang="en-US" sz="2000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rgbClr val="FF6600"/>
                </a:solidFill>
                <a:latin typeface="Comic Sans MS" pitchFamily="66" charset="0"/>
              </a:rPr>
              <a:t>- (1-F</a:t>
            </a:r>
            <a:r>
              <a:rPr lang="en-US" sz="2000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rgbClr val="FF6600"/>
                </a:solidFill>
                <a:latin typeface="Comic Sans MS" pitchFamily="66" charset="0"/>
              </a:rPr>
              <a:t>(v</a:t>
            </a:r>
            <a:r>
              <a:rPr lang="en-US" sz="2000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rgbClr val="FF6600"/>
                </a:solidFill>
                <a:latin typeface="Comic Sans MS" pitchFamily="66" charset="0"/>
              </a:rPr>
              <a:t>))/f</a:t>
            </a:r>
            <a:r>
              <a:rPr lang="en-US" sz="2000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rgbClr val="FF6600"/>
                </a:solidFill>
                <a:latin typeface="Comic Sans MS" pitchFamily="66" charset="0"/>
              </a:rPr>
              <a:t>(v</a:t>
            </a:r>
            <a:r>
              <a:rPr lang="en-US" sz="2000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rgbClr val="FF6600"/>
                </a:solidFill>
                <a:latin typeface="Comic Sans MS" pitchFamily="66" charset="0"/>
              </a:rPr>
              <a:t>) 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is called bidder i’s virtual value (f</a:t>
            </a:r>
            <a:r>
              <a:rPr lang="en-US" sz="2000" baseline="-25000" dirty="0" smtClean="0">
                <a:solidFill>
                  <a:schemeClr val="bg1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is the density function for F</a:t>
            </a:r>
            <a:r>
              <a:rPr lang="en-US" sz="2000" baseline="-25000" dirty="0" smtClean="0">
                <a:solidFill>
                  <a:schemeClr val="bg1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).</a:t>
            </a:r>
            <a:endParaRPr lang="en-US" sz="2000" b="1" i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71800" y="2057400"/>
            <a:ext cx="384048" cy="3885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3811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6|0.4|0.3|0.4|0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16798</TotalTime>
  <Words>1177</Words>
  <Application>Microsoft Macintosh PowerPoint</Application>
  <PresentationFormat>On-screen Show (4:3)</PresentationFormat>
  <Paragraphs>138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COMP/MATH 553 Algorithmic Game Theory Lecture 5: Myerson’s Optimal Auction</vt:lpstr>
      <vt:lpstr>PowerPoint Presentation</vt:lpstr>
      <vt:lpstr>Revelation Principle Recap</vt:lpstr>
      <vt:lpstr>Revenue Maximization</vt:lpstr>
      <vt:lpstr> Bayesian Analysis Model</vt:lpstr>
      <vt:lpstr>Revenue-Optimal Auctions</vt:lpstr>
      <vt:lpstr>What do we mean by optimal?</vt:lpstr>
      <vt:lpstr>Expected Revenue = Expected Virtual Welfare</vt:lpstr>
      <vt:lpstr>Revenue = Virtual Welfare</vt:lpstr>
      <vt:lpstr>Myerson’s OPTIMAL AUCTION</vt:lpstr>
      <vt:lpstr>Two Bidders + One Item</vt:lpstr>
      <vt:lpstr>Two Bidders + One Item</vt:lpstr>
      <vt:lpstr>Revenue-optimal Single-item Auction</vt:lpstr>
      <vt:lpstr>Revenue-optimal Single-item Auction</vt:lpstr>
      <vt:lpstr>Revenue-optimal Single-item Auction</vt:lpstr>
      <vt:lpstr>Two Extensions Myerson did (we won’t teach)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 Zhan</dc:creator>
  <cp:lastModifiedBy>Yang Cai</cp:lastModifiedBy>
  <cp:revision>821</cp:revision>
  <dcterms:created xsi:type="dcterms:W3CDTF">2014-06-09T21:14:15Z</dcterms:created>
  <dcterms:modified xsi:type="dcterms:W3CDTF">2014-09-17T21:54:31Z</dcterms:modified>
</cp:coreProperties>
</file>