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49" r:id="rId3"/>
    <p:sldId id="558" r:id="rId4"/>
    <p:sldId id="565" r:id="rId5"/>
    <p:sldId id="567" r:id="rId6"/>
    <p:sldId id="559" r:id="rId7"/>
    <p:sldId id="571" r:id="rId8"/>
    <p:sldId id="566" r:id="rId9"/>
    <p:sldId id="560" r:id="rId10"/>
    <p:sldId id="563" r:id="rId11"/>
    <p:sldId id="562" r:id="rId12"/>
    <p:sldId id="561" r:id="rId13"/>
    <p:sldId id="564" r:id="rId14"/>
    <p:sldId id="568" r:id="rId15"/>
    <p:sldId id="569" r:id="rId16"/>
    <p:sldId id="5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9" autoAdjust="0"/>
    <p:restoredTop sz="90816" autoAdjust="0"/>
  </p:normalViewPr>
  <p:slideViewPr>
    <p:cSldViewPr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Original</a:t>
            </a:r>
            <a:r>
              <a:rPr lang="en-US" baseline="0" dirty="0" smtClean="0"/>
              <a:t> mechanism: </a:t>
            </a:r>
            <a:r>
              <a:rPr lang="en-US" baseline="0" dirty="0" err="1" smtClean="0"/>
              <a:t>s_i</a:t>
            </a:r>
            <a:r>
              <a:rPr lang="en-US" baseline="0" dirty="0" smtClean="0"/>
              <a:t> is a dominant strategy. </a:t>
            </a:r>
            <a:r>
              <a:rPr lang="en-US" baseline="0" dirty="0" err="1" smtClean="0"/>
              <a:t>s_i</a:t>
            </a:r>
            <a:r>
              <a:rPr lang="en-US" baseline="0" dirty="0" smtClean="0"/>
              <a:t> takes i’s value and produces an action that he will use in M. This is the best thing for him to do when his value is </a:t>
            </a:r>
            <a:r>
              <a:rPr lang="en-US" baseline="0" dirty="0" err="1" smtClean="0"/>
              <a:t>v_i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New mechanism: Consider I create n robots, one for each bidder.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Tell your robot one number, and the robot will participate in M for you. I have to tell you what your robot is doing. Your robot takes your number </a:t>
            </a:r>
            <a:r>
              <a:rPr lang="en-US" baseline="0" dirty="0" err="1" smtClean="0"/>
              <a:t>b_i</a:t>
            </a:r>
            <a:r>
              <a:rPr lang="en-US" baseline="0" dirty="0" smtClean="0"/>
              <a:t>, and will run algorithm </a:t>
            </a:r>
            <a:r>
              <a:rPr lang="en-US" baseline="0" dirty="0" err="1" smtClean="0"/>
              <a:t>s_i</a:t>
            </a:r>
            <a:r>
              <a:rPr lang="en-US" baseline="0" dirty="0" smtClean="0"/>
              <a:t> () on </a:t>
            </a:r>
            <a:r>
              <a:rPr lang="en-US" baseline="0" dirty="0" err="1" smtClean="0"/>
              <a:t>b_i</a:t>
            </a:r>
            <a:r>
              <a:rPr lang="en-US" baseline="0" dirty="0" smtClean="0"/>
              <a:t> and use </a:t>
            </a:r>
            <a:r>
              <a:rPr lang="en-US" baseline="0" dirty="0" err="1" smtClean="0"/>
              <a:t>s_i</a:t>
            </a:r>
            <a:r>
              <a:rPr lang="en-US" baseline="0" dirty="0" smtClean="0"/>
              <a:t>(</a:t>
            </a:r>
            <a:r>
              <a:rPr lang="en-US" baseline="0" dirty="0" err="1" smtClean="0"/>
              <a:t>b_i</a:t>
            </a:r>
            <a:r>
              <a:rPr lang="en-US" baseline="0" dirty="0" smtClean="0"/>
              <a:t>) as to play in 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5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362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jasonhartline.com/MDnA/MDnA-ch1to6.pdf" TargetMode="External"/><Relationship Id="rId4" Type="http://schemas.openxmlformats.org/officeDocument/2006/relationships/hyperlink" Target="http://www.eecs.harvard.edu/~parkes/cs286r/spring07/papers/myerson.pdf" TargetMode="External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.png"/><Relationship Id="rId5" Type="http://schemas.openxmlformats.org/officeDocument/2006/relationships/image" Target="../media/image2.jpe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6248400" cy="14097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COMP/MATH 553 Algorithmic Game Theory</a:t>
            </a:r>
            <a:b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5: Myerson’s Optimal Auction</a:t>
            </a:r>
            <a:endParaRPr lang="en-US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16"/>
          <p:cNvGrpSpPr/>
          <p:nvPr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矩形 12"/>
            <p:cNvSpPr/>
            <p:nvPr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矩形 9"/>
            <p:cNvSpPr/>
            <p:nvPr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矩形 10"/>
            <p:cNvSpPr/>
            <p:nvPr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1"/>
            <p:cNvSpPr/>
            <p:nvPr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4"/>
            <p:cNvSpPr/>
            <p:nvPr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19200" y="5638800"/>
            <a:ext cx="1460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Yang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 </a:t>
            </a:r>
            <a:r>
              <a:rPr lang="en-US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Cai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4191000"/>
            <a:ext cx="171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Sep 17,</a:t>
            </a:r>
            <a:r>
              <a:rPr lang="zh-CN" altLang="en-US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2014</a:t>
            </a:r>
            <a:endParaRPr lang="en-US" sz="2400" dirty="0">
              <a:solidFill>
                <a:schemeClr val="bg1"/>
              </a:solidFill>
              <a:latin typeface="Apple Symbols"/>
              <a:cs typeface="Apple Symbols"/>
            </a:endParaRPr>
          </a:p>
        </p:txBody>
      </p:sp>
    </p:spTree>
    <p:extLst>
      <p:ext uri="{BB962C8B-B14F-4D97-AF65-F5344CB8AC3E}">
        <p14:creationId xmlns:p14="http://schemas.microsoft.com/office/powerpoint/2010/main" val="425280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49530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Myerson’s </a:t>
            </a:r>
            <a:r>
              <a:rPr lang="en-US" sz="28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OPTIMAL AUCTION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81783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:mv="urn:schemas-microsoft-com:mac:vml" xmlns="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Bidders + One Item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1143000"/>
            <a:ext cx="8153400" cy="5127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Two bidders’ values are drawn </a:t>
            </a:r>
            <a:r>
              <a:rPr lang="en-US" sz="2400" dirty="0" err="1" smtClean="0">
                <a:latin typeface="Times New Roman"/>
                <a:cs typeface="Times New Roman"/>
              </a:rPr>
              <a:t>i.i.d</a:t>
            </a:r>
            <a:r>
              <a:rPr lang="en-US" sz="2400" dirty="0" smtClean="0">
                <a:latin typeface="Times New Roman"/>
                <a:cs typeface="Times New Roman"/>
              </a:rPr>
              <a:t>. from U[0,1].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err="1" smtClean="0">
                <a:latin typeface="Times New Roman"/>
                <a:cs typeface="Times New Roman"/>
              </a:rPr>
              <a:t>Vickrey</a:t>
            </a:r>
            <a:r>
              <a:rPr lang="en-US" sz="2400" dirty="0" smtClean="0">
                <a:latin typeface="Times New Roman"/>
                <a:cs typeface="Times New Roman"/>
              </a:rPr>
              <a:t> with reserve at ½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If the highest bidder is lower than ½, no one wins.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If the highest bidder is at least ½, he wins the item and pay max{1/2, the other bidder’s bid}.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Revenue 5/12.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This is optimal. </a:t>
            </a:r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WHY???</a:t>
            </a:r>
            <a:endParaRPr 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151559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Bidders + One Item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705625"/>
            <a:ext cx="8153400" cy="5618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Virtual value for v: </a:t>
            </a:r>
            <a:r>
              <a:rPr lang="el-GR" sz="2000" dirty="0" smtClean="0">
                <a:latin typeface="Times New Roman"/>
                <a:cs typeface="Times New Roman"/>
              </a:rPr>
              <a:t>φ</a:t>
            </a:r>
            <a:r>
              <a:rPr lang="en-US" sz="2000" dirty="0" smtClean="0">
                <a:latin typeface="Times New Roman"/>
                <a:cs typeface="Times New Roman"/>
              </a:rPr>
              <a:t>(v)= v- (1-F(v))/f(v) = v- (1-v)/1= 2v-1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Optimize expected revenue = Optimize expected </a:t>
            </a:r>
            <a:r>
              <a:rPr lang="en-US" sz="20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virtual welfare</a:t>
            </a:r>
            <a:r>
              <a:rPr lang="en-US" sz="2000" dirty="0" smtClean="0">
                <a:latin typeface="Times New Roman"/>
                <a:cs typeface="Times New Roman"/>
              </a:rPr>
              <a:t>!!!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Should optimize </a:t>
            </a:r>
            <a:r>
              <a:rPr lang="en-US" sz="20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virtual welfare </a:t>
            </a:r>
            <a:r>
              <a:rPr lang="en-US" sz="2000" dirty="0" smtClean="0">
                <a:latin typeface="Times New Roman"/>
                <a:cs typeface="Times New Roman"/>
              </a:rPr>
              <a:t>on </a:t>
            </a:r>
            <a:r>
              <a:rPr lang="en-US" sz="20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every bid profile</a:t>
            </a:r>
            <a:r>
              <a:rPr lang="en-US" sz="20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For any bid profile (v</a:t>
            </a:r>
            <a:r>
              <a:rPr lang="en-US" sz="2000" baseline="-25000" dirty="0" smtClean="0">
                <a:latin typeface="Times New Roman"/>
                <a:cs typeface="Times New Roman"/>
              </a:rPr>
              <a:t>1</a:t>
            </a:r>
            <a:r>
              <a:rPr lang="en-US" sz="2000" dirty="0" smtClean="0">
                <a:latin typeface="Times New Roman"/>
                <a:cs typeface="Times New Roman"/>
              </a:rPr>
              <a:t>,v</a:t>
            </a:r>
            <a:r>
              <a:rPr lang="en-US" sz="2000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latin typeface="Times New Roman"/>
                <a:cs typeface="Times New Roman"/>
              </a:rPr>
              <a:t>), what allocation rule optimizes virtual welfare? (</a:t>
            </a:r>
            <a:r>
              <a:rPr lang="el-GR" sz="2000" dirty="0">
                <a:latin typeface="Times New Roman"/>
                <a:cs typeface="Times New Roman"/>
              </a:rPr>
              <a:t>φ</a:t>
            </a:r>
            <a:r>
              <a:rPr lang="en-US" sz="2000" dirty="0">
                <a:latin typeface="Times New Roman"/>
                <a:cs typeface="Times New Roman"/>
              </a:rPr>
              <a:t>(</a:t>
            </a:r>
            <a:r>
              <a:rPr lang="en-US" sz="2000" dirty="0" smtClean="0">
                <a:latin typeface="Times New Roman"/>
                <a:cs typeface="Times New Roman"/>
              </a:rPr>
              <a:t>v</a:t>
            </a:r>
            <a:r>
              <a:rPr lang="en-US" sz="2000" baseline="-25000" dirty="0" smtClean="0">
                <a:latin typeface="Times New Roman"/>
                <a:cs typeface="Times New Roman"/>
              </a:rPr>
              <a:t>1</a:t>
            </a:r>
            <a:r>
              <a:rPr lang="en-US" sz="2000" dirty="0" smtClean="0">
                <a:latin typeface="Times New Roman"/>
                <a:cs typeface="Times New Roman"/>
              </a:rPr>
              <a:t>),</a:t>
            </a:r>
            <a:r>
              <a:rPr lang="el-GR" sz="2000" dirty="0">
                <a:latin typeface="Times New Roman"/>
                <a:cs typeface="Times New Roman"/>
              </a:rPr>
              <a:t> φ</a:t>
            </a:r>
            <a:r>
              <a:rPr lang="en-US" sz="2000" dirty="0">
                <a:latin typeface="Times New Roman"/>
                <a:cs typeface="Times New Roman"/>
              </a:rPr>
              <a:t>(</a:t>
            </a:r>
            <a:r>
              <a:rPr lang="en-US" sz="2000" dirty="0" smtClean="0">
                <a:latin typeface="Times New Roman"/>
                <a:cs typeface="Times New Roman"/>
              </a:rPr>
              <a:t>v</a:t>
            </a:r>
            <a:r>
              <a:rPr lang="en-US" sz="2000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latin typeface="Times New Roman"/>
                <a:cs typeface="Times New Roman"/>
              </a:rPr>
              <a:t>))=(2v</a:t>
            </a:r>
            <a:r>
              <a:rPr lang="en-US" sz="2000" baseline="-25000" dirty="0" smtClean="0">
                <a:latin typeface="Times New Roman"/>
                <a:cs typeface="Times New Roman"/>
              </a:rPr>
              <a:t>1</a:t>
            </a:r>
            <a:r>
              <a:rPr lang="en-US" sz="2000" dirty="0" smtClean="0">
                <a:latin typeface="Times New Roman"/>
                <a:cs typeface="Times New Roman"/>
              </a:rPr>
              <a:t>-1, 2v</a:t>
            </a:r>
            <a:r>
              <a:rPr lang="en-US" sz="2000" baseline="-25000" dirty="0" smtClean="0">
                <a:latin typeface="Times New Roman"/>
                <a:cs typeface="Times New Roman"/>
              </a:rPr>
              <a:t>2</a:t>
            </a:r>
            <a:r>
              <a:rPr lang="en-US" sz="2000" dirty="0" smtClean="0">
                <a:latin typeface="Times New Roman"/>
                <a:cs typeface="Times New Roman"/>
              </a:rPr>
              <a:t>-1).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If max{v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,v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} ≥ 1/2, give the item to the highest bidder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Otherwise, </a:t>
            </a:r>
            <a:r>
              <a:rPr lang="el-GR" dirty="0">
                <a:latin typeface="Times New Roman"/>
                <a:cs typeface="Times New Roman"/>
              </a:rPr>
              <a:t>φ</a:t>
            </a:r>
            <a:r>
              <a:rPr lang="en-US" dirty="0">
                <a:latin typeface="Times New Roman"/>
                <a:cs typeface="Times New Roman"/>
              </a:rPr>
              <a:t>(v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>
                <a:latin typeface="Times New Roman"/>
                <a:cs typeface="Times New Roman"/>
              </a:rPr>
              <a:t>),</a:t>
            </a:r>
            <a:r>
              <a:rPr lang="el-GR" dirty="0">
                <a:latin typeface="Times New Roman"/>
                <a:cs typeface="Times New Roman"/>
              </a:rPr>
              <a:t> φ</a:t>
            </a:r>
            <a:r>
              <a:rPr lang="en-US" dirty="0">
                <a:latin typeface="Times New Roman"/>
                <a:cs typeface="Times New Roman"/>
              </a:rPr>
              <a:t>(v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) &lt; 0. Should not give it to either of the two.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This allocation rule is monotone.</a:t>
            </a:r>
          </a:p>
        </p:txBody>
      </p:sp>
    </p:spTree>
    <p:extLst>
      <p:ext uri="{BB962C8B-B14F-4D97-AF65-F5344CB8AC3E}">
        <p14:creationId xmlns:p14="http://schemas.microsoft.com/office/powerpoint/2010/main" val="1640025807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Revenue-optimal Single-item Auction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990600"/>
            <a:ext cx="8153400" cy="4390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Find the </a:t>
            </a: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monotone</a:t>
            </a:r>
            <a:r>
              <a:rPr lang="en-US" sz="2000" dirty="0" smtClean="0">
                <a:latin typeface="Times New Roman"/>
                <a:cs typeface="Times New Roman"/>
              </a:rPr>
              <a:t> allocation rule that optimizes expected </a:t>
            </a:r>
            <a:r>
              <a:rPr lang="en-US" sz="20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virtual welfare</a:t>
            </a:r>
            <a:r>
              <a:rPr lang="en-US" sz="2000" dirty="0">
                <a:latin typeface="Times New Roman"/>
                <a:cs typeface="Times New Roman"/>
              </a:rPr>
              <a:t>.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Forget about </a:t>
            </a: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monotonicity</a:t>
            </a:r>
            <a:r>
              <a:rPr lang="en-US" sz="2000" dirty="0" smtClean="0">
                <a:latin typeface="Times New Roman"/>
                <a:cs typeface="Times New Roman"/>
              </a:rPr>
              <a:t> for a while. What </a:t>
            </a:r>
            <a:r>
              <a:rPr lang="en-US" sz="2000" dirty="0">
                <a:latin typeface="Times New Roman"/>
                <a:cs typeface="Times New Roman"/>
              </a:rPr>
              <a:t>allocation rule </a:t>
            </a:r>
            <a:r>
              <a:rPr lang="en-US" sz="2000" dirty="0" smtClean="0">
                <a:latin typeface="Times New Roman"/>
                <a:cs typeface="Times New Roman"/>
              </a:rPr>
              <a:t>optimizes </a:t>
            </a:r>
            <a:r>
              <a:rPr lang="en-US" sz="2000" dirty="0">
                <a:latin typeface="Times New Roman"/>
                <a:cs typeface="Times New Roman"/>
              </a:rPr>
              <a:t>expected </a:t>
            </a:r>
            <a:r>
              <a:rPr lang="en-US" sz="2000" b="1" i="1" dirty="0">
                <a:solidFill>
                  <a:srgbClr val="FF6600"/>
                </a:solidFill>
                <a:latin typeface="Times New Roman"/>
                <a:cs typeface="Times New Roman"/>
              </a:rPr>
              <a:t>virtual </a:t>
            </a:r>
            <a:r>
              <a:rPr lang="en-US" sz="20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welfare?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Should optimize </a:t>
            </a:r>
            <a:r>
              <a:rPr lang="en-US" sz="20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virtual welfare </a:t>
            </a:r>
            <a:r>
              <a:rPr lang="en-US" sz="2000" dirty="0" smtClean="0">
                <a:latin typeface="Times New Roman"/>
                <a:cs typeface="Times New Roman"/>
              </a:rPr>
              <a:t>on </a:t>
            </a:r>
            <a:r>
              <a:rPr lang="en-US" sz="20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every bid profile </a:t>
            </a:r>
            <a:r>
              <a:rPr lang="en-US" sz="2000" b="1" i="1" dirty="0" smtClean="0">
                <a:latin typeface="Times New Roman"/>
                <a:cs typeface="Times New Roman"/>
              </a:rPr>
              <a:t>v</a:t>
            </a:r>
            <a:r>
              <a:rPr lang="en-US" sz="2000" dirty="0" smtClean="0">
                <a:latin typeface="Times New Roman"/>
                <a:cs typeface="Times New Roman"/>
              </a:rPr>
              <a:t>.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000" dirty="0" smtClean="0">
                <a:latin typeface="Times New Roman"/>
                <a:cs typeface="Times New Roman"/>
              </a:rPr>
              <a:t>	- max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Σ</a:t>
            </a:r>
            <a:r>
              <a:rPr lang="en-US" sz="2000" b="1" i="1" baseline="-250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sz="2000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x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(v) </a:t>
            </a:r>
            <a:r>
              <a:rPr lang="en-US" sz="2000" b="1" i="1" dirty="0" err="1">
                <a:solidFill>
                  <a:srgbClr val="000000"/>
                </a:solidFill>
                <a:latin typeface="Times New Roman"/>
                <a:cs typeface="Times New Roman"/>
              </a:rPr>
              <a:t>φ</a:t>
            </a:r>
            <a:r>
              <a:rPr lang="en-US" sz="2000" b="1" i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(v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sz="20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). 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s.t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Σ</a:t>
            </a:r>
            <a:r>
              <a:rPr lang="en-US" sz="2000" b="1" i="1" baseline="-25000" dirty="0" err="1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x</a:t>
            </a:r>
            <a:r>
              <a:rPr lang="en-US" sz="2000" b="1" i="1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(v</a:t>
            </a:r>
            <a:r>
              <a:rPr lang="en-US" sz="20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) ≤ 1</a:t>
            </a:r>
            <a:endParaRPr lang="en-US" sz="20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Call this </a:t>
            </a:r>
            <a:r>
              <a:rPr lang="en-US" sz="2000" b="1" i="1" dirty="0" smtClean="0">
                <a:latin typeface="Times New Roman"/>
                <a:cs typeface="Times New Roman"/>
              </a:rPr>
              <a:t>Virtual Welfare-Maximizing Rule</a:t>
            </a:r>
            <a:r>
              <a:rPr lang="en-US" sz="2000" dirty="0" smtClean="0">
                <a:latin typeface="Times New Roman"/>
                <a:cs typeface="Times New Roman"/>
              </a:rPr>
              <a:t>.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70466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Revenue-optimal Single-item Auction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990600"/>
            <a:ext cx="8915400" cy="5129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Is the </a:t>
            </a:r>
            <a:r>
              <a:rPr lang="en-US" sz="2000" dirty="0">
                <a:latin typeface="Times New Roman"/>
                <a:cs typeface="Times New Roman"/>
              </a:rPr>
              <a:t>Virtual Welfare-Maximizing </a:t>
            </a:r>
            <a:r>
              <a:rPr lang="en-US" sz="2000" dirty="0" smtClean="0">
                <a:latin typeface="Times New Roman"/>
                <a:cs typeface="Times New Roman"/>
              </a:rPr>
              <a:t>Rule </a:t>
            </a: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monotone</a:t>
            </a:r>
            <a:r>
              <a:rPr lang="en-US" sz="2000" dirty="0" smtClean="0">
                <a:latin typeface="Times New Roman"/>
                <a:cs typeface="Times New Roman"/>
              </a:rPr>
              <a:t>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Depends on the distribution.</a:t>
            </a:r>
            <a:endParaRPr lang="en-US" sz="2000" b="1" i="1" dirty="0" smtClean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Definition 1 (Regular Distributions)</a:t>
            </a:r>
            <a:r>
              <a:rPr lang="en-US" sz="2000" dirty="0" smtClean="0">
                <a:latin typeface="Times New Roman"/>
                <a:cs typeface="Times New Roman"/>
              </a:rPr>
              <a:t>: A single-dimensional distribution F is </a:t>
            </a:r>
            <a:r>
              <a:rPr lang="en-US" sz="20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regular </a:t>
            </a:r>
            <a:r>
              <a:rPr lang="en-US" sz="2000" dirty="0" smtClean="0">
                <a:latin typeface="Times New Roman"/>
                <a:cs typeface="Times New Roman"/>
              </a:rPr>
              <a:t>if the corresponding virtual value </a:t>
            </a:r>
            <a:r>
              <a:rPr lang="en-US" sz="2000" dirty="0">
                <a:latin typeface="Times New Roman"/>
                <a:cs typeface="Times New Roman"/>
              </a:rPr>
              <a:t>function v- (1-F(v))/f(v</a:t>
            </a:r>
            <a:r>
              <a:rPr lang="en-US" sz="2000" dirty="0" smtClean="0">
                <a:latin typeface="Times New Roman"/>
                <a:cs typeface="Times New Roman"/>
              </a:rPr>
              <a:t>) is non-decreasing.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b="1" i="1" dirty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Definition 2 (Monotone Hazard Rate (MHR))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en-US" sz="2000" dirty="0">
                <a:latin typeface="Times New Roman"/>
                <a:cs typeface="Times New Roman"/>
              </a:rPr>
              <a:t>A single-dimensional distribution F </a:t>
            </a:r>
            <a:r>
              <a:rPr lang="en-US" sz="2000" dirty="0" smtClean="0">
                <a:latin typeface="Times New Roman"/>
                <a:cs typeface="Times New Roman"/>
              </a:rPr>
              <a:t>has </a:t>
            </a:r>
            <a:r>
              <a:rPr lang="en-US" sz="20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Monotone Hazard Rate</a:t>
            </a:r>
            <a:r>
              <a:rPr lang="en-US" sz="2000" dirty="0" smtClean="0">
                <a:latin typeface="Times New Roman"/>
                <a:cs typeface="Times New Roman"/>
              </a:rPr>
              <a:t>, if (</a:t>
            </a:r>
            <a:r>
              <a:rPr lang="en-US" sz="2000" dirty="0">
                <a:latin typeface="Times New Roman"/>
                <a:cs typeface="Times New Roman"/>
              </a:rPr>
              <a:t>1-F(v))/f(v) is non</a:t>
            </a:r>
            <a:r>
              <a:rPr lang="en-US" sz="2000" dirty="0" smtClean="0">
                <a:latin typeface="Times New Roman"/>
                <a:cs typeface="Times New Roman"/>
              </a:rPr>
              <a:t>-increasing.</a:t>
            </a: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505665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Revenue-optimal Single-item Auction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1143000"/>
            <a:ext cx="8610600" cy="4837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What distributions are in these classes?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2000" dirty="0" smtClean="0">
                <a:latin typeface="Times New Roman"/>
                <a:cs typeface="Times New Roman"/>
              </a:rPr>
              <a:t>MHR: uniform, exponential and Gaussian distributions and many more.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2000" dirty="0" smtClean="0">
                <a:latin typeface="Times New Roman"/>
                <a:cs typeface="Times New Roman"/>
              </a:rPr>
              <a:t>Regular: MHR and Power-law...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2000" dirty="0" smtClean="0">
                <a:latin typeface="Times New Roman"/>
                <a:cs typeface="Times New Roman"/>
              </a:rPr>
              <a:t>Irregular: Multi-modal or distributions with very heavy tails.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Times New Roman"/>
                <a:cs typeface="Times New Roman"/>
              </a:rPr>
              <a:t>When all the </a:t>
            </a:r>
            <a:r>
              <a:rPr lang="en-US" sz="2000" dirty="0" err="1" smtClean="0">
                <a:latin typeface="Times New Roman"/>
                <a:cs typeface="Times New Roman"/>
              </a:rPr>
              <a:t>F</a:t>
            </a:r>
            <a:r>
              <a:rPr lang="en-US" sz="2000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000" dirty="0" err="1" smtClean="0">
                <a:latin typeface="Times New Roman"/>
                <a:cs typeface="Times New Roman"/>
              </a:rPr>
              <a:t>’s</a:t>
            </a:r>
            <a:r>
              <a:rPr lang="en-US" sz="2000" dirty="0" smtClean="0">
                <a:latin typeface="Times New Roman"/>
                <a:cs typeface="Times New Roman"/>
              </a:rPr>
              <a:t> are regular, </a:t>
            </a:r>
            <a:r>
              <a:rPr lang="en-US" sz="2000" dirty="0">
                <a:latin typeface="Times New Roman"/>
                <a:cs typeface="Times New Roman"/>
              </a:rPr>
              <a:t>the Virtual Welfare-Maximizing </a:t>
            </a:r>
            <a:r>
              <a:rPr lang="en-US" sz="2000" dirty="0" smtClean="0">
                <a:latin typeface="Times New Roman"/>
                <a:cs typeface="Times New Roman"/>
              </a:rPr>
              <a:t>Rule is </a:t>
            </a:r>
            <a:r>
              <a:rPr lang="en-US" sz="20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monotone!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b="1" i="1" dirty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976223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605161" y="76200"/>
            <a:ext cx="7700639" cy="762000"/>
          </a:xfrm>
        </p:spPr>
        <p:txBody>
          <a:bodyPr/>
          <a:lstStyle/>
          <a:p>
            <a:r>
              <a:rPr lang="en-US" dirty="0" smtClean="0"/>
              <a:t>Two Extensions Myerson did (we won’t teach)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762000"/>
            <a:ext cx="9067800" cy="6008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What if the distributions are irregular?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1700" dirty="0" smtClean="0">
                <a:latin typeface="Times New Roman"/>
                <a:cs typeface="Times New Roman"/>
              </a:rPr>
              <a:t>Point-wise optimizing virtual welfare is not monotone.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1700" dirty="0" smtClean="0">
                <a:latin typeface="Times New Roman"/>
                <a:cs typeface="Times New Roman"/>
              </a:rPr>
              <a:t>Need to find the allocation rule that maximizes expected virtual welfare among all monotone ones. Looks hard...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1700" dirty="0" smtClean="0">
                <a:latin typeface="Times New Roman"/>
                <a:cs typeface="Times New Roman"/>
              </a:rPr>
              <a:t>This can be done by “ironing” the virtual value functions to make them monotone, and at the same time preserving the virtual welfare.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endParaRPr lang="en-US" sz="17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We restrict ourselves to DSIC mechanisms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17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Myerson’s auction is optimal even amongst a much larger set of “Bayesian incentive compatible (BIC)” (essentially the largest set) mechanisms.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17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For example, this means first-price auction (at equilibrium) can’t generate more revenue than Myerson’s auction.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sz="17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Won’t cover them in class. 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1700" dirty="0">
                <a:solidFill>
                  <a:srgbClr val="000000"/>
                </a:solidFill>
                <a:latin typeface="Times New Roman"/>
                <a:cs typeface="Times New Roman"/>
              </a:rPr>
              <a:t>Section 3.3.5 </a:t>
            </a:r>
            <a:r>
              <a:rPr lang="en-US" sz="17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 “</a:t>
            </a:r>
            <a:r>
              <a:rPr lang="en-US" sz="1700" dirty="0" smtClean="0">
                <a:solidFill>
                  <a:srgbClr val="000000"/>
                </a:solidFill>
                <a:latin typeface="Times New Roman"/>
                <a:cs typeface="Times New Roman"/>
                <a:hlinkClick r:id="rId3"/>
              </a:rPr>
              <a:t>Mechanism Design and Approximation</a:t>
            </a:r>
            <a:r>
              <a:rPr lang="en-US" sz="17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”, book draft by Jason Hartline.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sz="17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</a:t>
            </a:r>
            <a:r>
              <a:rPr lang="en-US" sz="1700" dirty="0" smtClean="0">
                <a:solidFill>
                  <a:srgbClr val="000000"/>
                </a:solidFill>
                <a:latin typeface="Times New Roman"/>
                <a:cs typeface="Times New Roman"/>
                <a:hlinkClick r:id="rId4"/>
              </a:rPr>
              <a:t>Optimal auction design</a:t>
            </a:r>
            <a:r>
              <a:rPr lang="en-US" sz="17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”, </a:t>
            </a:r>
            <a:r>
              <a:rPr lang="en-US" sz="1700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lang="en-US" sz="17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he original paper by Roger Myerson.</a:t>
            </a:r>
          </a:p>
        </p:txBody>
      </p:sp>
    </p:spTree>
    <p:extLst>
      <p:ext uri="{BB962C8B-B14F-4D97-AF65-F5344CB8AC3E}">
        <p14:creationId xmlns:p14="http://schemas.microsoft.com/office/powerpoint/2010/main" val="388695442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900" y="808335"/>
            <a:ext cx="47308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An overview of </a:t>
            </a:r>
            <a: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today’s class</a:t>
            </a:r>
            <a:endParaRPr lang="en-US" sz="2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18288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2743200" y="2514600"/>
            <a:ext cx="4998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/>
                <a:cs typeface="Times New Roman"/>
              </a:rPr>
              <a:t>Expected Revenue = Expected Virtual Welfare</a:t>
            </a:r>
            <a:endParaRPr lang="en-US" sz="2000" i="1" dirty="0"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3276600"/>
            <a:ext cx="3740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2 Uniform [0,1] Bidders Example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4038600"/>
            <a:ext cx="1968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Optimal Auction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447800" y="18295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447800" y="23899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Principle Recap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1219200" y="914400"/>
            <a:ext cx="6477000" cy="4953000"/>
            <a:chOff x="1219200" y="1219200"/>
            <a:chExt cx="6477000" cy="4953000"/>
          </a:xfrm>
        </p:grpSpPr>
        <p:sp>
          <p:nvSpPr>
            <p:cNvPr id="2" name="Rounded Rectangle 1"/>
            <p:cNvSpPr/>
            <p:nvPr/>
          </p:nvSpPr>
          <p:spPr>
            <a:xfrm>
              <a:off x="1219200" y="2133600"/>
              <a:ext cx="6477000" cy="4038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209800" y="1295400"/>
              <a:ext cx="429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b</a:t>
              </a:r>
              <a:r>
                <a:rPr lang="en-US" b="1" i="1" baseline="-25000" dirty="0" smtClean="0"/>
                <a:t>1</a:t>
              </a:r>
              <a:endParaRPr lang="en-US" b="1" i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2800" y="1295400"/>
              <a:ext cx="4328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b</a:t>
              </a:r>
              <a:r>
                <a:rPr lang="en-US" b="1" i="1" baseline="-25000" dirty="0"/>
                <a:t>2</a:t>
              </a:r>
              <a:endParaRPr lang="en-US" b="1" i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48400" y="1295400"/>
              <a:ext cx="4360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err="1" smtClean="0"/>
                <a:t>b</a:t>
              </a:r>
              <a:r>
                <a:rPr lang="en-US" b="1" i="1" baseline="-25000" dirty="0" err="1"/>
                <a:t>n</a:t>
              </a:r>
              <a:endParaRPr lang="en-US" b="1" i="1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267200" y="1219200"/>
              <a:ext cx="1396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/>
                  <a:cs typeface="Times New Roman"/>
                </a:rPr>
                <a:t>.   .   .   .   .   .</a:t>
              </a:r>
              <a:endParaRPr lang="en-US" b="1" dirty="0">
                <a:latin typeface="Times New Roman"/>
                <a:cs typeface="Times New Roman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828800" y="4343400"/>
              <a:ext cx="5410200" cy="14478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Original Mechanism </a:t>
              </a:r>
              <a:r>
                <a:rPr lang="en-US" b="1" dirty="0" smtClean="0">
                  <a:solidFill>
                    <a:srgbClr val="FF6600"/>
                  </a:solidFill>
                </a:rPr>
                <a:t>M</a:t>
              </a:r>
              <a:endParaRPr lang="en-US" b="1" dirty="0">
                <a:solidFill>
                  <a:srgbClr val="FF6600"/>
                </a:solidFill>
              </a:endParaRPr>
            </a:p>
          </p:txBody>
        </p:sp>
        <p:cxnSp>
          <p:nvCxnSpPr>
            <p:cNvPr id="14" name="Straight Arrow Connector 13"/>
            <p:cNvCxnSpPr>
              <a:stCxn id="3" idx="2"/>
              <a:endCxn id="26" idx="0"/>
            </p:cNvCxnSpPr>
            <p:nvPr/>
          </p:nvCxnSpPr>
          <p:spPr>
            <a:xfrm>
              <a:off x="2424649" y="1664732"/>
              <a:ext cx="4061" cy="9260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9" idx="2"/>
              <a:endCxn id="27" idx="0"/>
            </p:cNvCxnSpPr>
            <p:nvPr/>
          </p:nvCxnSpPr>
          <p:spPr>
            <a:xfrm>
              <a:off x="3569227" y="1664732"/>
              <a:ext cx="2483" cy="9260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1" idx="2"/>
              <a:endCxn id="28" idx="0"/>
            </p:cNvCxnSpPr>
            <p:nvPr/>
          </p:nvCxnSpPr>
          <p:spPr>
            <a:xfrm flipH="1">
              <a:off x="6465733" y="1664732"/>
              <a:ext cx="672" cy="9260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114220" y="2590800"/>
              <a:ext cx="628980" cy="369332"/>
            </a:xfrm>
            <a:prstGeom prst="rect">
              <a:avLst/>
            </a:prstGeom>
            <a:ln>
              <a:noFill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S</a:t>
              </a:r>
              <a:r>
                <a:rPr lang="en-US" b="1" i="1" baseline="-25000" dirty="0" smtClean="0"/>
                <a:t>1</a:t>
              </a:r>
              <a:r>
                <a:rPr lang="en-US" b="1" i="1" dirty="0" smtClean="0"/>
                <a:t>( )</a:t>
              </a:r>
              <a:endParaRPr lang="en-US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57220" y="2590800"/>
              <a:ext cx="628980" cy="36933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S</a:t>
              </a:r>
              <a:r>
                <a:rPr lang="en-US" b="1" i="1" baseline="-25000" dirty="0"/>
                <a:t>2</a:t>
              </a:r>
              <a:r>
                <a:rPr lang="en-US" b="1" i="1" dirty="0" smtClean="0"/>
                <a:t>( )</a:t>
              </a:r>
              <a:endParaRPr lang="en-US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149665" y="2590800"/>
              <a:ext cx="632135" cy="36933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b="1" i="1" dirty="0" err="1" smtClean="0"/>
                <a:t>S</a:t>
              </a:r>
              <a:r>
                <a:rPr lang="en-US" b="1" i="1" baseline="-25000" dirty="0" err="1"/>
                <a:t>n</a:t>
              </a:r>
              <a:r>
                <a:rPr lang="en-US" b="1" i="1" dirty="0" smtClean="0"/>
                <a:t>( )</a:t>
              </a:r>
              <a:endParaRPr lang="en-US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67200" y="2526268"/>
              <a:ext cx="1396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Times New Roman"/>
                  <a:cs typeface="Times New Roman"/>
                </a:rPr>
                <a:t>.   .   .   .   .   .</a:t>
              </a:r>
              <a:endParaRPr lang="en-US" b="1" dirty="0">
                <a:latin typeface="Times New Roman"/>
                <a:cs typeface="Times New Roman"/>
              </a:endParaRPr>
            </a:p>
          </p:txBody>
        </p:sp>
      </p:grpSp>
      <p:cxnSp>
        <p:nvCxnSpPr>
          <p:cNvPr id="39" name="Straight Arrow Connector 38"/>
          <p:cNvCxnSpPr>
            <a:stCxn id="26" idx="2"/>
          </p:cNvCxnSpPr>
          <p:nvPr/>
        </p:nvCxnSpPr>
        <p:spPr>
          <a:xfrm>
            <a:off x="2428710" y="2655332"/>
            <a:ext cx="9690" cy="1383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7" idx="2"/>
          </p:cNvCxnSpPr>
          <p:nvPr/>
        </p:nvCxnSpPr>
        <p:spPr>
          <a:xfrm>
            <a:off x="3571710" y="2655332"/>
            <a:ext cx="9690" cy="1383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8" idx="2"/>
          </p:cNvCxnSpPr>
          <p:nvPr/>
        </p:nvCxnSpPr>
        <p:spPr>
          <a:xfrm>
            <a:off x="6465733" y="2655332"/>
            <a:ext cx="11267" cy="1383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71600" y="3124200"/>
            <a:ext cx="828816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1"/>
                </a:solidFill>
              </a:rPr>
              <a:t>S</a:t>
            </a:r>
            <a:r>
              <a:rPr lang="en-US" b="1" i="1" baseline="-25000" dirty="0" smtClean="0">
                <a:solidFill>
                  <a:schemeClr val="tx1"/>
                </a:solidFill>
              </a:rPr>
              <a:t>1</a:t>
            </a:r>
            <a:r>
              <a:rPr lang="en-US" b="1" i="1" dirty="0" smtClean="0">
                <a:solidFill>
                  <a:schemeClr val="tx1"/>
                </a:solidFill>
              </a:rPr>
              <a:t>(b</a:t>
            </a:r>
            <a:r>
              <a:rPr lang="en-US" b="1" i="1" baseline="-25000" dirty="0" smtClean="0">
                <a:solidFill>
                  <a:schemeClr val="tx1"/>
                </a:solidFill>
              </a:rPr>
              <a:t>1</a:t>
            </a:r>
            <a:r>
              <a:rPr lang="en-US" b="1" i="1" dirty="0" smtClean="0">
                <a:solidFill>
                  <a:schemeClr val="tx1"/>
                </a:solidFill>
              </a:rPr>
              <a:t> )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667000" y="3124200"/>
            <a:ext cx="828816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1"/>
                </a:solidFill>
              </a:rPr>
              <a:t>S</a:t>
            </a:r>
            <a:r>
              <a:rPr lang="en-US" b="1" i="1" baseline="-25000" dirty="0">
                <a:solidFill>
                  <a:schemeClr val="tx1"/>
                </a:solidFill>
              </a:rPr>
              <a:t>2</a:t>
            </a:r>
            <a:r>
              <a:rPr lang="en-US" b="1" i="1" dirty="0" smtClean="0">
                <a:solidFill>
                  <a:schemeClr val="tx1"/>
                </a:solidFill>
              </a:rPr>
              <a:t>(b</a:t>
            </a:r>
            <a:r>
              <a:rPr lang="en-US" b="1" i="1" baseline="-25000" dirty="0">
                <a:solidFill>
                  <a:schemeClr val="tx1"/>
                </a:solidFill>
              </a:rPr>
              <a:t>2</a:t>
            </a:r>
            <a:r>
              <a:rPr lang="en-US" b="1" i="1" dirty="0" smtClean="0">
                <a:solidFill>
                  <a:schemeClr val="tx1"/>
                </a:solidFill>
              </a:rPr>
              <a:t> )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2600" y="3124200"/>
            <a:ext cx="782943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chemeClr val="tx1"/>
                </a:solidFill>
              </a:rPr>
              <a:t>S</a:t>
            </a:r>
            <a:r>
              <a:rPr lang="en-US" b="1" i="1" baseline="-25000" dirty="0" err="1">
                <a:solidFill>
                  <a:schemeClr val="tx1"/>
                </a:solidFill>
              </a:rPr>
              <a:t>n</a:t>
            </a:r>
            <a:r>
              <a:rPr lang="en-US" b="1" i="1" dirty="0" smtClean="0">
                <a:solidFill>
                  <a:schemeClr val="tx1"/>
                </a:solidFill>
              </a:rPr>
              <a:t>(</a:t>
            </a:r>
            <a:r>
              <a:rPr lang="en-US" b="1" i="1" dirty="0" err="1" smtClean="0">
                <a:solidFill>
                  <a:schemeClr val="tx1"/>
                </a:solidFill>
              </a:rPr>
              <a:t>b</a:t>
            </a:r>
            <a:r>
              <a:rPr lang="en-US" b="1" i="1" baseline="-25000" dirty="0" err="1">
                <a:solidFill>
                  <a:schemeClr val="tx1"/>
                </a:solidFill>
              </a:rPr>
              <a:t>n</a:t>
            </a:r>
            <a:r>
              <a:rPr lang="en-US" b="1" i="1" dirty="0" smtClean="0">
                <a:solidFill>
                  <a:schemeClr val="tx1"/>
                </a:solidFill>
              </a:rPr>
              <a:t>)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374900" y="-1358900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495800" y="5449332"/>
            <a:ext cx="0" cy="6466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276600" y="6096000"/>
            <a:ext cx="2501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Times New Roman"/>
                <a:cs typeface="Times New Roman"/>
              </a:rPr>
              <a:t>x</a:t>
            </a:r>
            <a:r>
              <a:rPr lang="en-US" b="1" i="1" dirty="0" smtClean="0">
                <a:latin typeface="Times New Roman"/>
                <a:cs typeface="Times New Roman"/>
              </a:rPr>
              <a:t>(s</a:t>
            </a:r>
            <a:r>
              <a:rPr lang="en-US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b="1" i="1" dirty="0" smtClean="0">
                <a:latin typeface="Times New Roman"/>
                <a:cs typeface="Times New Roman"/>
              </a:rPr>
              <a:t>(b</a:t>
            </a:r>
            <a:r>
              <a:rPr lang="en-US" b="1" i="1" baseline="-25000" dirty="0" smtClean="0">
                <a:latin typeface="Times New Roman"/>
                <a:cs typeface="Times New Roman"/>
              </a:rPr>
              <a:t>1</a:t>
            </a:r>
            <a:r>
              <a:rPr lang="en-US" b="1" i="1" dirty="0" smtClean="0">
                <a:latin typeface="Times New Roman"/>
                <a:cs typeface="Times New Roman"/>
              </a:rPr>
              <a:t>), s</a:t>
            </a:r>
            <a:r>
              <a:rPr lang="en-US" b="1" i="1" baseline="-25000" dirty="0" smtClean="0">
                <a:latin typeface="Times New Roman"/>
                <a:cs typeface="Times New Roman"/>
              </a:rPr>
              <a:t>2</a:t>
            </a:r>
            <a:r>
              <a:rPr lang="en-US" b="1" i="1" dirty="0" smtClean="0">
                <a:latin typeface="Times New Roman"/>
                <a:cs typeface="Times New Roman"/>
              </a:rPr>
              <a:t>(b</a:t>
            </a:r>
            <a:r>
              <a:rPr lang="en-US" b="1" i="1" baseline="-25000" dirty="0" smtClean="0">
                <a:latin typeface="Times New Roman"/>
                <a:cs typeface="Times New Roman"/>
              </a:rPr>
              <a:t>2</a:t>
            </a:r>
            <a:r>
              <a:rPr lang="en-US" b="1" i="1" dirty="0" smtClean="0">
                <a:latin typeface="Times New Roman"/>
                <a:cs typeface="Times New Roman"/>
              </a:rPr>
              <a:t>),...,</a:t>
            </a:r>
            <a:r>
              <a:rPr lang="en-US" b="1" i="1" dirty="0" err="1" smtClean="0">
                <a:latin typeface="Times New Roman"/>
                <a:cs typeface="Times New Roman"/>
              </a:rPr>
              <a:t>s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n</a:t>
            </a:r>
            <a:r>
              <a:rPr lang="en-US" b="1" i="1" dirty="0" smtClean="0">
                <a:latin typeface="Times New Roman"/>
                <a:cs typeface="Times New Roman"/>
              </a:rPr>
              <a:t>(</a:t>
            </a:r>
            <a:r>
              <a:rPr lang="en-US" b="1" i="1" dirty="0" err="1" smtClean="0">
                <a:latin typeface="Times New Roman"/>
                <a:cs typeface="Times New Roman"/>
              </a:rPr>
              <a:t>b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n</a:t>
            </a:r>
            <a:r>
              <a:rPr lang="en-US" b="1" i="1" dirty="0" smtClean="0">
                <a:latin typeface="Times New Roman"/>
                <a:cs typeface="Times New Roman"/>
              </a:rPr>
              <a:t>))</a:t>
            </a:r>
            <a:endParaRPr lang="en-US" b="1" i="1" dirty="0">
              <a:latin typeface="Times New Roman"/>
              <a:cs typeface="Times New Roman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7543800" y="1600200"/>
            <a:ext cx="76200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099902" y="1219200"/>
            <a:ext cx="2056798" cy="36933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New Mechanism </a:t>
            </a:r>
            <a:r>
              <a:rPr lang="en-US" dirty="0" smtClean="0">
                <a:solidFill>
                  <a:srgbClr val="008000"/>
                </a:solidFill>
              </a:rPr>
              <a:t>M’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7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49530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Revenue Maximization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01398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:mv="urn:schemas-microsoft-com:mac:vml" xmlns="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 Bayesian Analysis Model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914400"/>
            <a:ext cx="8153400" cy="4610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A single-dimensional environment, e.g. single-item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>
                <a:latin typeface="Times New Roman"/>
                <a:cs typeface="Times New Roman"/>
              </a:rPr>
              <a:t>The private valuation </a:t>
            </a:r>
            <a:r>
              <a:rPr lang="en-US" b="1" i="1" dirty="0"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of participant </a:t>
            </a:r>
            <a:r>
              <a:rPr lang="en-US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is assumed to be drawn from a distribution </a:t>
            </a:r>
            <a:r>
              <a:rPr lang="en-US" b="1" i="1" dirty="0">
                <a:latin typeface="Times New Roman"/>
                <a:cs typeface="Times New Roman"/>
              </a:rPr>
              <a:t>F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with density function </a:t>
            </a:r>
            <a:r>
              <a:rPr lang="en-US" b="1" i="1" dirty="0">
                <a:latin typeface="Times New Roman"/>
                <a:cs typeface="Times New Roman"/>
              </a:rPr>
              <a:t>f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with support contained in [0,</a:t>
            </a:r>
            <a:r>
              <a:rPr lang="en-US" b="1" i="1" dirty="0"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latin typeface="Times New Roman"/>
                <a:cs typeface="Times New Roman"/>
              </a:rPr>
              <a:t>max</a:t>
            </a:r>
            <a:r>
              <a:rPr lang="en-US" dirty="0">
                <a:latin typeface="Times New Roman"/>
                <a:cs typeface="Times New Roman"/>
              </a:rPr>
              <a:t>]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latin typeface="Times New Roman"/>
                <a:cs typeface="Times New Roman"/>
              </a:rPr>
              <a:t>We </a:t>
            </a:r>
            <a:r>
              <a:rPr lang="en-US" dirty="0">
                <a:latin typeface="Times New Roman"/>
                <a:cs typeface="Times New Roman"/>
              </a:rPr>
              <a:t>assume that the distributions </a:t>
            </a:r>
            <a:r>
              <a:rPr lang="en-US" b="1" i="1" dirty="0">
                <a:latin typeface="Times New Roman"/>
                <a:cs typeface="Times New Roman"/>
              </a:rPr>
              <a:t>F</a:t>
            </a:r>
            <a:r>
              <a:rPr lang="en-US" b="1" i="1" baseline="-25000" dirty="0">
                <a:latin typeface="Times New Roman"/>
                <a:cs typeface="Times New Roman"/>
              </a:rPr>
              <a:t>1</a:t>
            </a:r>
            <a:r>
              <a:rPr lang="en-US" b="1" i="1" dirty="0">
                <a:latin typeface="Times New Roman"/>
                <a:cs typeface="Times New Roman"/>
              </a:rPr>
              <a:t>, . . . , </a:t>
            </a:r>
            <a:r>
              <a:rPr lang="en-US" b="1" i="1" dirty="0" err="1">
                <a:latin typeface="Times New Roman"/>
                <a:cs typeface="Times New Roman"/>
              </a:rPr>
              <a:t>F</a:t>
            </a:r>
            <a:r>
              <a:rPr lang="en-US" b="1" i="1" baseline="-25000" dirty="0" err="1">
                <a:latin typeface="Times New Roman"/>
                <a:cs typeface="Times New Roman"/>
              </a:rPr>
              <a:t>n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are independent (not necessarily identical). </a:t>
            </a:r>
            <a:endParaRPr lang="en-US" dirty="0" smtClean="0">
              <a:latin typeface="Times New Roman"/>
              <a:cs typeface="Times New Roman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latin typeface="Times New Roman"/>
                <a:cs typeface="Times New Roman"/>
              </a:rPr>
              <a:t>In </a:t>
            </a:r>
            <a:r>
              <a:rPr lang="en-US" dirty="0">
                <a:latin typeface="Times New Roman"/>
                <a:cs typeface="Times New Roman"/>
              </a:rPr>
              <a:t>practice, these distributions are typically derived from data, such as bids in past auctions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distributions </a:t>
            </a:r>
            <a:r>
              <a:rPr lang="en-US" b="1" i="1" dirty="0">
                <a:latin typeface="Times New Roman"/>
                <a:cs typeface="Times New Roman"/>
              </a:rPr>
              <a:t>F</a:t>
            </a:r>
            <a:r>
              <a:rPr lang="en-US" b="1" i="1" baseline="-25000" dirty="0">
                <a:latin typeface="Times New Roman"/>
                <a:cs typeface="Times New Roman"/>
              </a:rPr>
              <a:t>1</a:t>
            </a:r>
            <a:r>
              <a:rPr lang="en-US" b="1" i="1" dirty="0">
                <a:latin typeface="Times New Roman"/>
                <a:cs typeface="Times New Roman"/>
              </a:rPr>
              <a:t> , . . . , </a:t>
            </a:r>
            <a:r>
              <a:rPr lang="en-US" b="1" i="1" dirty="0" err="1">
                <a:latin typeface="Times New Roman"/>
                <a:cs typeface="Times New Roman"/>
              </a:rPr>
              <a:t>F</a:t>
            </a:r>
            <a:r>
              <a:rPr lang="en-US" b="1" i="1" baseline="-25000" dirty="0" err="1">
                <a:latin typeface="Times New Roman"/>
                <a:cs typeface="Times New Roman"/>
              </a:rPr>
              <a:t>n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are known in advance to the mechanism designer. The realizations </a:t>
            </a:r>
            <a:r>
              <a:rPr lang="en-US" b="1" i="1" dirty="0"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latin typeface="Times New Roman"/>
                <a:cs typeface="Times New Roman"/>
              </a:rPr>
              <a:t>1</a:t>
            </a:r>
            <a:r>
              <a:rPr lang="en-US" b="1" i="1" dirty="0">
                <a:latin typeface="Times New Roman"/>
                <a:cs typeface="Times New Roman"/>
              </a:rPr>
              <a:t>, . . . , </a:t>
            </a:r>
            <a:r>
              <a:rPr lang="en-US" b="1" i="1" dirty="0" err="1">
                <a:latin typeface="Times New Roman"/>
                <a:cs typeface="Times New Roman"/>
              </a:rPr>
              <a:t>v</a:t>
            </a:r>
            <a:r>
              <a:rPr lang="en-US" b="1" i="1" baseline="-25000" dirty="0" err="1">
                <a:latin typeface="Times New Roman"/>
                <a:cs typeface="Times New Roman"/>
              </a:rPr>
              <a:t>n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of bidders’ valuations are private, as usual. </a:t>
            </a:r>
          </a:p>
        </p:txBody>
      </p:sp>
    </p:spTree>
    <p:extLst>
      <p:ext uri="{BB962C8B-B14F-4D97-AF65-F5344CB8AC3E}">
        <p14:creationId xmlns:p14="http://schemas.microsoft.com/office/powerpoint/2010/main" val="1838366806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752600"/>
            <a:ext cx="9144000" cy="3429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7224" y="2667000"/>
            <a:ext cx="4837176" cy="22098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[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Myerson ’81       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]</a:t>
            </a:r>
            <a:endParaRPr lang="en-US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lvl="1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Single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-dimensional settings</a:t>
            </a:r>
          </a:p>
          <a:p>
            <a:pPr lvl="1"/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Simple Revenue-Optimal auction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800" dirty="0" smtClean="0">
                <a:latin typeface="Times New Roman"/>
                <a:cs typeface="Times New Roman"/>
              </a:rPr>
              <a:t>Revenue</a:t>
            </a:r>
            <a:r>
              <a:rPr lang="en-US" dirty="0" smtClean="0">
                <a:latin typeface="Times New Roman"/>
                <a:cs typeface="Times New Roman"/>
              </a:rPr>
              <a:t>-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z="2800" dirty="0" smtClean="0">
                <a:latin typeface="Times New Roman"/>
                <a:cs typeface="Times New Roman"/>
              </a:rPr>
              <a:t>ptimal Auctions</a:t>
            </a:r>
            <a:endParaRPr lang="en-US" sz="2800" dirty="0">
              <a:latin typeface="Times New Roman"/>
              <a:cs typeface="Times New Roma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2952" y="2819399"/>
            <a:ext cx="384048" cy="3885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2" descr="http://home.uchicago.edu/~rmyerson/images/myerson_roger_b.jpg"/>
          <p:cNvPicPr>
            <a:picLocks noGrp="1" noChangeAspect="1" noChangeArrowheads="1"/>
          </p:cNvPicPr>
          <p:nvPr>
            <p:ph sz="half" idx="13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81200"/>
            <a:ext cx="2249300" cy="300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02361512"/>
      </p:ext>
    </p:extLst>
  </p:cSld>
  <p:clrMapOvr>
    <a:masterClrMapping/>
  </p:clrMapOvr>
  <p:transition xmlns:p14="http://schemas.microsoft.com/office/powerpoint/2010/main" spd="slow">
    <p:spli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What do we mean by optimal?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914400"/>
            <a:ext cx="8153400" cy="5096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Step 0: What types of mechanism do we need to consider? In other words, optimal amongst what mechanisms?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Consider the set of mechanisms that have a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dominant strategy equilibrium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Want to find the one whose revenue at the dominant strategy equilibrium is the 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highest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A large set of mechanisms. How can we handle it?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Revelation Principle </a:t>
            </a:r>
            <a:r>
              <a:rPr lang="en-US" dirty="0" smtClean="0">
                <a:latin typeface="Times New Roman"/>
                <a:cs typeface="Times New Roman"/>
              </a:rPr>
              <a:t>comes to rescue! We only need to consider the direct-revelation DSIC mechanisms! </a:t>
            </a:r>
            <a:endParaRPr lang="en-US" b="1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58272630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Expected Revenue = Expected Virtual Welfare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5836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:mv="urn:schemas-microsoft-com:mac:vml" xmlns="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= Virtual Welfare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763000" cy="1043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400" y="1981200"/>
            <a:ext cx="7391400" cy="3190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[Myerson ’</a:t>
            </a:r>
            <a:r>
              <a:rPr lang="en-US" sz="2400" b="1" dirty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8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1    ]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For any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single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-dimensional environment.</a:t>
            </a: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Let F= 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×</a:t>
            </a:r>
            <a:r>
              <a:rPr lang="en-US" sz="2000" baseline="-25000" dirty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× ... × </a:t>
            </a:r>
            <a:r>
              <a:rPr lang="en-US" sz="2000" dirty="0" err="1" smtClean="0">
                <a:solidFill>
                  <a:schemeClr val="bg1"/>
                </a:solidFill>
                <a:latin typeface="Comic Sans MS" pitchFamily="66" charset="0"/>
              </a:rPr>
              <a:t>F</a:t>
            </a:r>
            <a:r>
              <a:rPr lang="en-US" sz="2000" baseline="-25000" dirty="0" err="1" smtClean="0">
                <a:solidFill>
                  <a:schemeClr val="bg1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be the joint value distribution, and (</a:t>
            </a:r>
            <a:r>
              <a:rPr lang="en-US" sz="2000" dirty="0" err="1" smtClean="0">
                <a:solidFill>
                  <a:schemeClr val="bg1"/>
                </a:solidFill>
                <a:latin typeface="Comic Sans MS" pitchFamily="66" charset="0"/>
              </a:rPr>
              <a:t>x,p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) be a DSIC mechanism. The expected revenue of this mechanism 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E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v~F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[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Σ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 p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(v)]=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E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v~F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[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Σ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 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x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(v) </a:t>
            </a:r>
            <a:r>
              <a:rPr lang="en-US" sz="2000" b="1" dirty="0" err="1" smtClean="0">
                <a:solidFill>
                  <a:srgbClr val="FF6600"/>
                </a:solidFill>
                <a:latin typeface="Comic Sans MS" pitchFamily="66" charset="0"/>
              </a:rPr>
              <a:t>φ</a:t>
            </a:r>
            <a:r>
              <a:rPr lang="en-US" sz="2000" b="1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 (v</a:t>
            </a:r>
            <a:r>
              <a:rPr lang="en-US" sz="2000" b="1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FF6600"/>
                </a:solidFill>
                <a:latin typeface="Comic Sans MS" pitchFamily="66" charset="0"/>
              </a:rPr>
              <a:t>)], 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0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where </a:t>
            </a:r>
            <a:r>
              <a:rPr lang="en-US" sz="2000" dirty="0" err="1" smtClean="0">
                <a:solidFill>
                  <a:srgbClr val="FF6600"/>
                </a:solidFill>
                <a:latin typeface="Comic Sans MS" pitchFamily="66" charset="0"/>
              </a:rPr>
              <a:t>φ</a:t>
            </a:r>
            <a:r>
              <a:rPr lang="en-US" sz="2000" baseline="-25000" dirty="0" err="1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 (v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) := 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- (1-F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(v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))/f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(v</a:t>
            </a:r>
            <a:r>
              <a:rPr lang="en-US" sz="2000" baseline="-25000" dirty="0" smtClean="0">
                <a:solidFill>
                  <a:srgbClr val="FF6600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rgbClr val="FF6600"/>
                </a:solidFill>
                <a:latin typeface="Comic Sans MS" pitchFamily="66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is called bidder i’s virtual value (f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 is the density function for F</a:t>
            </a:r>
            <a:r>
              <a:rPr lang="en-US" sz="2000" baseline="-25000" dirty="0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).</a:t>
            </a:r>
            <a:endParaRPr lang="en-US" sz="20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1800" y="2057400"/>
            <a:ext cx="384048" cy="3885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3811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6|0.4|0.3|0.4|0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16798</TotalTime>
  <Words>1177</Words>
  <Application>Microsoft Macintosh PowerPoint</Application>
  <PresentationFormat>On-screen Show (4:3)</PresentationFormat>
  <Paragraphs>138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COMP/MATH 553 Algorithmic Game Theory Lecture 5: Myerson’s Optimal Auction</vt:lpstr>
      <vt:lpstr>PowerPoint Presentation</vt:lpstr>
      <vt:lpstr>Revelation Principle Recap</vt:lpstr>
      <vt:lpstr>Revenue Maximization</vt:lpstr>
      <vt:lpstr> Bayesian Analysis Model</vt:lpstr>
      <vt:lpstr>Revenue-Optimal Auctions</vt:lpstr>
      <vt:lpstr>What do we mean by optimal?</vt:lpstr>
      <vt:lpstr>Expected Revenue = Expected Virtual Welfare</vt:lpstr>
      <vt:lpstr>Revenue = Virtual Welfare</vt:lpstr>
      <vt:lpstr>Myerson’s OPTIMAL AUCTION</vt:lpstr>
      <vt:lpstr>Two Bidders + One Item</vt:lpstr>
      <vt:lpstr>Two Bidders + One Item</vt:lpstr>
      <vt:lpstr>Revenue-optimal Single-item Auction</vt:lpstr>
      <vt:lpstr>Revenue-optimal Single-item Auction</vt:lpstr>
      <vt:lpstr>Revenue-optimal Single-item Auction</vt:lpstr>
      <vt:lpstr>Two Extensions Myerson did (we won’t teach)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Yang Cai</cp:lastModifiedBy>
  <cp:revision>821</cp:revision>
  <dcterms:created xsi:type="dcterms:W3CDTF">2014-06-09T21:14:15Z</dcterms:created>
  <dcterms:modified xsi:type="dcterms:W3CDTF">2014-09-17T21:54:31Z</dcterms:modified>
</cp:coreProperties>
</file>