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49" r:id="rId3"/>
    <p:sldId id="552" r:id="rId4"/>
    <p:sldId id="554" r:id="rId5"/>
    <p:sldId id="555" r:id="rId6"/>
    <p:sldId id="376" r:id="rId7"/>
    <p:sldId id="523" r:id="rId8"/>
    <p:sldId id="526" r:id="rId9"/>
    <p:sldId id="527" r:id="rId10"/>
    <p:sldId id="528" r:id="rId11"/>
    <p:sldId id="529" r:id="rId12"/>
    <p:sldId id="530" r:id="rId13"/>
    <p:sldId id="556" r:id="rId14"/>
    <p:sldId id="532" r:id="rId15"/>
    <p:sldId id="557" r:id="rId16"/>
    <p:sldId id="531" r:id="rId17"/>
    <p:sldId id="533" r:id="rId18"/>
    <p:sldId id="534" r:id="rId19"/>
    <p:sldId id="535" r:id="rId20"/>
    <p:sldId id="53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90816" autoAdjust="0"/>
  </p:normalViewPr>
  <p:slideViewPr>
    <p:cSldViewPr>
      <p:cViewPr>
        <p:scale>
          <a:sx n="100" d="100"/>
          <a:sy n="100" d="100"/>
        </p:scale>
        <p:origin x="-3680" y="-1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6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 show a characterization later show you how to use it for separation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 show a characterization later show you how to use it for separation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Say besides </a:t>
            </a:r>
            <a:r>
              <a:rPr lang="en-US" altLang="zh-CN" dirty="0" err="1" smtClean="0"/>
              <a:t>DSIC,other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equilbrium</a:t>
            </a:r>
            <a:r>
              <a:rPr lang="en-US" altLang="zh-CN" baseline="0" dirty="0" smtClean="0"/>
              <a:t> concepts have their own revelation principle.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2.png"/><Relationship Id="rId5" Type="http://schemas.openxmlformats.org/officeDocument/2006/relationships/image" Target="../media/image8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</a:t>
            </a: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Myerson’s </a:t>
            </a: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Lemma (cont’d) and Revenue Optimization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15,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DSIC?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219200"/>
            <a:ext cx="7772400" cy="6912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Assumption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latin typeface="Times New Roman"/>
                <a:cs typeface="Times New Roman"/>
              </a:rPr>
              <a:t>1): 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participant in the mechanism has a 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dominant strategy</a:t>
            </a:r>
            <a:r>
              <a:rPr lang="en-US" sz="2400" dirty="0">
                <a:latin typeface="Times New Roman"/>
                <a:cs typeface="Times New Roman"/>
              </a:rPr>
              <a:t>, no matter what its private valuation is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Can relax </a:t>
            </a:r>
            <a:r>
              <a:rPr lang="en-US" sz="2000" dirty="0" smtClean="0">
                <a:latin typeface="Times New Roman"/>
                <a:cs typeface="Times New Roman"/>
              </a:rPr>
              <a:t>(1)? </a:t>
            </a:r>
            <a:r>
              <a:rPr lang="en-US" sz="2000" dirty="0" smtClean="0">
                <a:latin typeface="Times New Roman"/>
                <a:cs typeface="Times New Roman"/>
              </a:rPr>
              <a:t>but need stronger assumptions on the bidders’ </a:t>
            </a:r>
            <a:r>
              <a:rPr lang="en-US" sz="2000" dirty="0" smtClean="0">
                <a:latin typeface="Times New Roman"/>
                <a:cs typeface="Times New Roman"/>
              </a:rPr>
              <a:t>behavior</a:t>
            </a:r>
            <a:r>
              <a:rPr lang="en-US" sz="2000" dirty="0" smtClean="0">
                <a:latin typeface="Times New Roman"/>
                <a:cs typeface="Times New Roman"/>
              </a:rPr>
              <a:t>, e.g. </a:t>
            </a:r>
            <a:r>
              <a:rPr lang="en-US" sz="2000" dirty="0">
                <a:latin typeface="Times New Roman"/>
                <a:cs typeface="Times New Roman"/>
              </a:rPr>
              <a:t>Nash eq. or Bayes-Nash eq.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Relaxing (1) can give </a:t>
            </a:r>
            <a:r>
              <a:rPr lang="en-US" sz="20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stronger </a:t>
            </a:r>
            <a:r>
              <a:rPr lang="en-US" sz="2000" dirty="0" smtClean="0">
                <a:latin typeface="Times New Roman"/>
                <a:cs typeface="Times New Roman"/>
              </a:rPr>
              <a:t>results in certain settings.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DSIC is </a:t>
            </a:r>
            <a:r>
              <a:rPr lang="en-US" sz="20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enough</a:t>
            </a:r>
            <a:r>
              <a:rPr lang="en-US" sz="2000" dirty="0" smtClean="0">
                <a:latin typeface="Times New Roman"/>
                <a:cs typeface="Times New Roman"/>
              </a:rPr>
              <a:t> for most of the simple settings in this class.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Incomparable: Performance or Robustness?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503765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Revelation Principle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95400"/>
            <a:ext cx="7772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Assumption 2: </a:t>
            </a:r>
            <a:r>
              <a:rPr lang="en-US" sz="2400" dirty="0">
                <a:latin typeface="Times New Roman"/>
                <a:cs typeface="Times New Roman"/>
              </a:rPr>
              <a:t>This dominant strategy is 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direct revelation</a:t>
            </a:r>
            <a:r>
              <a:rPr lang="en-US" sz="2400" dirty="0">
                <a:latin typeface="Times New Roman"/>
                <a:cs typeface="Times New Roman"/>
              </a:rPr>
              <a:t>, where the participant truthfully reports all of its private information to the mechanism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Comes for “free”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Times New Roman"/>
                <a:cs typeface="Times New Roman"/>
              </a:rPr>
              <a:t>Proof: Simulation.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796043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Principle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05800" cy="838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25908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Theorem (Revelation Principle):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For </a:t>
            </a:r>
            <a:r>
              <a:rPr lang="en-US" sz="2400" dirty="0">
                <a:solidFill>
                  <a:schemeClr val="bg1"/>
                </a:solidFill>
                <a:latin typeface="Chalkboard"/>
                <a:cs typeface="Chalkboard"/>
              </a:rPr>
              <a:t>every mechanism M in which every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participant </a:t>
            </a:r>
            <a:r>
              <a:rPr lang="en-US" sz="2400" dirty="0">
                <a:solidFill>
                  <a:schemeClr val="bg1"/>
                </a:solidFill>
                <a:latin typeface="Chalkboard"/>
                <a:cs typeface="Chalkboard"/>
              </a:rPr>
              <a:t>has a dominant strategy (no matter what its private information), there is an equivalent </a:t>
            </a:r>
            <a:r>
              <a:rPr lang="en-US" sz="2400" dirty="0">
                <a:solidFill>
                  <a:srgbClr val="FFFF00"/>
                </a:solidFill>
                <a:latin typeface="Chalkboard"/>
                <a:cs typeface="Chalkboard"/>
              </a:rPr>
              <a:t>direct-revelation DSIC mechanism </a:t>
            </a:r>
            <a:r>
              <a:rPr lang="en-US" sz="2400" dirty="0">
                <a:solidFill>
                  <a:schemeClr val="bg1"/>
                </a:solidFill>
                <a:latin typeface="Chalkboard"/>
                <a:cs typeface="Chalkboard"/>
              </a:rPr>
              <a:t>M′.</a:t>
            </a: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793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Revelation Principle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772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Same </a:t>
            </a:r>
            <a:r>
              <a:rPr lang="en-US" sz="2400" dirty="0" smtClean="0">
                <a:latin typeface="Times New Roman"/>
                <a:cs typeface="Times New Roman"/>
              </a:rPr>
              <a:t>principle </a:t>
            </a:r>
            <a:r>
              <a:rPr lang="en-US" sz="2400" dirty="0" smtClean="0">
                <a:latin typeface="Times New Roman"/>
                <a:cs typeface="Times New Roman"/>
              </a:rPr>
              <a:t>can be extended to other solution concept, e.g. Bayes Nash Eq.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The requirement of </a:t>
            </a:r>
            <a:r>
              <a:rPr lang="en-US" sz="2400" dirty="0">
                <a:solidFill>
                  <a:srgbClr val="2A6B1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2A6B1F"/>
                </a:solidFill>
                <a:latin typeface="Times New Roman"/>
                <a:cs typeface="Times New Roman"/>
              </a:rPr>
              <a:t>ruthfulness</a:t>
            </a:r>
            <a:r>
              <a:rPr lang="en-US" sz="2400" dirty="0" smtClean="0">
                <a:latin typeface="Times New Roman"/>
                <a:cs typeface="Times New Roman"/>
              </a:rPr>
              <a:t> is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lang="en-US" sz="2400" dirty="0" smtClean="0">
                <a:latin typeface="Times New Roman"/>
                <a:cs typeface="Times New Roman"/>
              </a:rPr>
              <a:t>what makes mechanism design hard...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It’s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hard</a:t>
            </a:r>
            <a:r>
              <a:rPr lang="en-US" sz="2400" dirty="0" smtClean="0">
                <a:latin typeface="Times New Roman"/>
                <a:cs typeface="Times New Roman"/>
              </a:rPr>
              <a:t> to find a desired outcome in a certain type of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Equilibrium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Changing the type of equilibrium leads to different theory of mechanism design.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825535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REVENUE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-</a:t>
            </a:r>
            <a:r>
              <a:rPr lang="en-US" sz="2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OPTIMAL AUCTION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4620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381000" y="12700"/>
            <a:ext cx="7700639" cy="762000"/>
          </a:xfrm>
        </p:spPr>
        <p:txBody>
          <a:bodyPr/>
          <a:lstStyle/>
          <a:p>
            <a:r>
              <a:rPr lang="en-US" dirty="0" smtClean="0"/>
              <a:t>Welfare Maximization, Revisited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914400"/>
            <a:ext cx="8382000" cy="5088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Why did we start with Welfare?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Obviously a fundamental objective, and has broad real world applications. (government, highly competitive markets)</a:t>
            </a:r>
            <a:endParaRPr lang="en-US" sz="22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For welfare, you have DSIC achieving the optimal welfare as if you know the values (single item, sponsored search, and even arbitrary settings (will cover in the future))</a:t>
            </a:r>
            <a:endParaRPr lang="en-US" sz="2200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Not true for many other objectives.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315640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Bidder + One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990600"/>
            <a:ext cx="8382000" cy="516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The only DSIC auctions are the “posted prices”.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If the seller posts a price of r, then the revenue is either r (if v ≥ r), or 0 (if v &lt; r).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If we know v, we will set r = v. But v is private...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Fundamental issue is that, for revenue, different auctions do better on different inputs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200" dirty="0" smtClean="0">
                <a:latin typeface="Times New Roman"/>
                <a:cs typeface="Times New Roman"/>
              </a:rPr>
              <a:t>Requires a model to reason about tradeoffs between different inputs.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776532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Analysis/Average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914400"/>
            <a:ext cx="8153400" cy="5573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latin typeface="Times New Roman"/>
                <a:cs typeface="Times New Roman"/>
              </a:rPr>
              <a:t>Classical Model: </a:t>
            </a:r>
            <a:r>
              <a:rPr lang="en-US" sz="2400" dirty="0" smtClean="0">
                <a:latin typeface="Times New Roman"/>
                <a:cs typeface="Times New Roman"/>
              </a:rPr>
              <a:t>pose </a:t>
            </a:r>
            <a:r>
              <a:rPr lang="en-US" sz="2400" dirty="0" smtClean="0">
                <a:latin typeface="Times New Roman"/>
                <a:cs typeface="Times New Roman"/>
              </a:rPr>
              <a:t>a distribution over the inputs, and compare </a:t>
            </a:r>
            <a:r>
              <a:rPr lang="en-US" sz="2400" dirty="0" smtClean="0">
                <a:latin typeface="Times New Roman"/>
                <a:cs typeface="Times New Roman"/>
              </a:rPr>
              <a:t>the expected </a:t>
            </a:r>
            <a:r>
              <a:rPr lang="en-US" sz="2400" dirty="0" smtClean="0">
                <a:latin typeface="Times New Roman"/>
                <a:cs typeface="Times New Roman"/>
              </a:rPr>
              <a:t>performance.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A single-dimensional </a:t>
            </a:r>
            <a:r>
              <a:rPr lang="en-US" dirty="0" smtClean="0">
                <a:latin typeface="Times New Roman"/>
                <a:cs typeface="Times New Roman"/>
              </a:rPr>
              <a:t>environment.</a:t>
            </a: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The private valuation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of participant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is assumed to be drawn from a distribution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density function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with support contained in [0,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max</a:t>
            </a:r>
            <a:r>
              <a:rPr lang="en-US" dirty="0">
                <a:latin typeface="Times New Roman"/>
                <a:cs typeface="Times New Roman"/>
              </a:rPr>
              <a:t>]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We </a:t>
            </a:r>
            <a:r>
              <a:rPr lang="en-US" dirty="0">
                <a:latin typeface="Times New Roman"/>
                <a:cs typeface="Times New Roman"/>
              </a:rPr>
              <a:t>assume that the distributions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, . . . , </a:t>
            </a:r>
            <a:r>
              <a:rPr lang="en-US" b="1" i="1" dirty="0" err="1">
                <a:latin typeface="Times New Roman"/>
                <a:cs typeface="Times New Roman"/>
              </a:rPr>
              <a:t>F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are independent (not necessarily identical). </a:t>
            </a:r>
            <a:endParaRPr lang="en-US" dirty="0" smtClean="0">
              <a:latin typeface="Times New Roman"/>
              <a:cs typeface="Times New Roman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latin typeface="Times New Roman"/>
                <a:cs typeface="Times New Roman"/>
              </a:rPr>
              <a:t>In </a:t>
            </a:r>
            <a:r>
              <a:rPr lang="en-US" dirty="0">
                <a:latin typeface="Times New Roman"/>
                <a:cs typeface="Times New Roman"/>
              </a:rPr>
              <a:t>practice, these distributions are typically derived from data, such as bids in past auctions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distributions </a:t>
            </a:r>
            <a:r>
              <a:rPr lang="en-US" b="1" i="1" dirty="0">
                <a:latin typeface="Times New Roman"/>
                <a:cs typeface="Times New Roman"/>
              </a:rPr>
              <a:t>F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 , . . . , </a:t>
            </a:r>
            <a:r>
              <a:rPr lang="en-US" b="1" i="1" dirty="0" err="1">
                <a:latin typeface="Times New Roman"/>
                <a:cs typeface="Times New Roman"/>
              </a:rPr>
              <a:t>F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are known in advance to the mechanism designer. The realizations </a:t>
            </a:r>
            <a:r>
              <a:rPr lang="en-US" b="1" i="1" dirty="0"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latin typeface="Times New Roman"/>
                <a:cs typeface="Times New Roman"/>
              </a:rPr>
              <a:t>1</a:t>
            </a:r>
            <a:r>
              <a:rPr lang="en-US" b="1" i="1" dirty="0">
                <a:latin typeface="Times New Roman"/>
                <a:cs typeface="Times New Roman"/>
              </a:rPr>
              <a:t>, . . . , </a:t>
            </a:r>
            <a:r>
              <a:rPr lang="en-US" b="1" i="1" dirty="0" err="1">
                <a:latin typeface="Times New Roman"/>
                <a:cs typeface="Times New Roman"/>
              </a:rPr>
              <a:t>v</a:t>
            </a:r>
            <a:r>
              <a:rPr lang="en-US" b="1" i="1" baseline="-25000" dirty="0" err="1">
                <a:latin typeface="Times New Roman"/>
                <a:cs typeface="Times New Roman"/>
              </a:rPr>
              <a:t>n</a:t>
            </a:r>
            <a:r>
              <a:rPr lang="en-US" b="1" i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of bidders’ valuations are private, as usual. </a:t>
            </a:r>
          </a:p>
        </p:txBody>
      </p:sp>
    </p:spTree>
    <p:extLst>
      <p:ext uri="{BB962C8B-B14F-4D97-AF65-F5344CB8AC3E}">
        <p14:creationId xmlns:p14="http://schemas.microsoft.com/office/powerpoint/2010/main" val="347748125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One Bidder + One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295400"/>
            <a:ext cx="8153400" cy="356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Expected revenue of a posted price r is  r (1−F(r))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When F is the uniform dist. on [0,1], optimal choice of r is ½  achieving revenue ¼.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The optimal posted price is also called the </a:t>
            </a:r>
            <a:r>
              <a:rPr lang="en-US" sz="2400" b="1" i="1" dirty="0" smtClean="0">
                <a:latin typeface="Times New Roman"/>
                <a:cs typeface="Times New Roman"/>
              </a:rPr>
              <a:t>monopoly price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44665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Bidders + One Item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43000"/>
            <a:ext cx="8153400" cy="512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Two bidders’ values are drawn </a:t>
            </a:r>
            <a:r>
              <a:rPr lang="en-US" sz="2400" dirty="0" err="1" smtClean="0">
                <a:latin typeface="Times New Roman"/>
                <a:cs typeface="Times New Roman"/>
              </a:rPr>
              <a:t>i.i.d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latin typeface="Times New Roman"/>
                <a:cs typeface="Times New Roman"/>
              </a:rPr>
              <a:t>from U[0,1].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Revenue of </a:t>
            </a:r>
            <a:r>
              <a:rPr lang="en-US" sz="2400" dirty="0" err="1" smtClean="0">
                <a:latin typeface="Times New Roman"/>
                <a:cs typeface="Times New Roman"/>
              </a:rPr>
              <a:t>Vickrey’s</a:t>
            </a:r>
            <a:r>
              <a:rPr lang="en-US" sz="2400" dirty="0" smtClean="0">
                <a:latin typeface="Times New Roman"/>
                <a:cs typeface="Times New Roman"/>
              </a:rPr>
              <a:t> Auction is </a:t>
            </a:r>
            <a:r>
              <a:rPr lang="en-US" sz="2400" dirty="0" smtClean="0">
                <a:latin typeface="Times New Roman"/>
                <a:cs typeface="Times New Roman"/>
              </a:rPr>
              <a:t>the expectation of the min of the two random variables = 1</a:t>
            </a:r>
            <a:r>
              <a:rPr lang="en-US" sz="2400" dirty="0" smtClean="0">
                <a:latin typeface="Times New Roman"/>
                <a:cs typeface="Times New Roman"/>
              </a:rPr>
              <a:t>/3.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What else can you do? Can try reserve price.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err="1" smtClean="0">
                <a:latin typeface="Times New Roman"/>
                <a:cs typeface="Times New Roman"/>
              </a:rPr>
              <a:t>Vickrey</a:t>
            </a:r>
            <a:r>
              <a:rPr lang="en-US" sz="2400" dirty="0" smtClean="0">
                <a:latin typeface="Times New Roman"/>
                <a:cs typeface="Times New Roman"/>
              </a:rPr>
              <a:t> with reserve at ½ gives revenue 5/12 &gt; 1/3.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Can we do better?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44272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3029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Myerson’s Lemma (cont’d)</a:t>
            </a:r>
            <a:endParaRPr lang="en-US" sz="2000" i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3670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Application of Myerson’s Lemma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2385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Revelation Principle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1447800" y="3124200"/>
            <a:ext cx="1204118" cy="1877218"/>
            <a:chOff x="1459706" y="1270794"/>
            <a:chExt cx="686594" cy="560388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2743200" y="4724400"/>
            <a:ext cx="344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Intro to Revenue Maximization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52600"/>
            <a:ext cx="9144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7224" y="2667000"/>
            <a:ext cx="4837176" cy="2209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[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Myerson ’81      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]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Single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-dimensional settings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Simple Revenue-Optimal auction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dirty="0" smtClean="0">
                <a:latin typeface="Times New Roman"/>
                <a:cs typeface="Times New Roman"/>
              </a:rPr>
              <a:t>Revenue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O</a:t>
            </a:r>
            <a:r>
              <a:rPr lang="en-US" sz="2800" dirty="0" smtClean="0">
                <a:latin typeface="Times New Roman"/>
                <a:cs typeface="Times New Roman"/>
              </a:rPr>
              <a:t>ptimal Auctions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2952" y="2819399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 descr="http://home.uchicago.edu/~rmyerson/images/myerson_roger_b.jpg"/>
          <p:cNvPicPr>
            <a:picLocks noGrp="1" noChangeAspect="1" noChangeArrowheads="1"/>
          </p:cNvPicPr>
          <p:nvPr>
            <p:ph sz="half" idx="1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2249300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1740738"/>
      </p:ext>
    </p:extLst>
  </p:cSld>
  <p:clrMapOvr>
    <a:masterClrMapping/>
  </p:clrMapOvr>
  <p:transition xmlns:p14="http://schemas.microsoft.com/office/powerpoint/2010/main" spd="slow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Myerson’s Lemma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1600200"/>
            <a:ext cx="7391400" cy="36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[Myerson ’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1    ]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Fix a single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-dimensional environment.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pPr marL="457200" indent="-457200">
              <a:buAutoNum type="alphaLcParenBoth"/>
            </a:pP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An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allocation rule x is implementable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if and only if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it is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monotone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pPr marL="457200" indent="-457200">
              <a:buAutoNum type="alphaLcParenBoth"/>
            </a:pPr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(b) If x is monotone, then there is a </a:t>
            </a:r>
            <a:r>
              <a:rPr lang="en-US" sz="2000" dirty="0">
                <a:solidFill>
                  <a:srgbClr val="FFFF00"/>
                </a:solidFill>
                <a:latin typeface="Chalkboard"/>
                <a:cs typeface="Chalkboard"/>
              </a:rPr>
              <a:t>unique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payment rule such that the sealed-bid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mechanism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(x, p) is DSIC [assuming the normalization that b</a:t>
            </a:r>
            <a:r>
              <a:rPr lang="en-US" sz="2000" baseline="-25000" dirty="0">
                <a:solidFill>
                  <a:schemeClr val="bg1"/>
                </a:solidFill>
                <a:latin typeface="Chalkboard"/>
                <a:cs typeface="Chalkboard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 = 0 implies pi(b) = 0]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.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Chalkboard"/>
            </a:endParaRPr>
          </a:p>
          <a:p>
            <a:r>
              <a:rPr lang="en-US" sz="2000" dirty="0">
                <a:solidFill>
                  <a:schemeClr val="bg1"/>
                </a:solidFill>
                <a:latin typeface="Chalkboard"/>
                <a:cs typeface="Chalkboard"/>
              </a:rPr>
              <a:t>(c) The payment rule in (b) is given by an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explicit formula.</a:t>
            </a: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4952" y="1676400"/>
            <a:ext cx="384048" cy="3885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25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495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Application of Myerson’s Lemma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0463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086600" y="1676398"/>
            <a:ext cx="1371599" cy="2093325"/>
            <a:chOff x="1368137" y="1630137"/>
            <a:chExt cx="1047995" cy="1599445"/>
          </a:xfrm>
        </p:grpSpPr>
        <p:pic>
          <p:nvPicPr>
            <p:cNvPr id="43" name="Picture 42"/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8137" y="2410207"/>
              <a:ext cx="999264" cy="8193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noFill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1455179" y="1630137"/>
              <a:ext cx="960953" cy="38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Item</a:t>
              </a:r>
              <a:endParaRPr lang="en-US" sz="1600" b="1" dirty="0">
                <a:solidFill>
                  <a:srgbClr val="0070C0"/>
                </a:solidFill>
                <a:latin typeface="Times" pitchFamily="18" charset="0"/>
                <a:ea typeface="Tahoma" pitchFamily="34" charset="0"/>
                <a:cs typeface="Times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85800" y="4572000"/>
            <a:ext cx="7848600" cy="2484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Allo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ation Rule: give the item to the highest bidder. </a:t>
            </a:r>
          </a:p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Zapf Dingbats"/>
                <a:cs typeface="Times New Roman"/>
                <a:sym typeface="Zapf Dingbat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Zapf Dingbats"/>
                <a:cs typeface="Times New Roman"/>
                <a:sym typeface="Zapf Dingbats"/>
              </a:rPr>
              <a:t>                                                                                       </a:t>
            </a:r>
            <a:r>
              <a:rPr lang="en-US" sz="4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</a:p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Payment Rule: </a:t>
            </a:r>
            <a:r>
              <a:rPr lang="en-US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marL="742950" lvl="1" indent="-285750" algn="just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en-US" sz="2200" b="1" i="1" dirty="0">
              <a:latin typeface="Times New Roman"/>
              <a:cs typeface="Times New Roman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Single-item Auctions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Set-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181600" y="1295400"/>
            <a:ext cx="1807688" cy="2118790"/>
            <a:chOff x="5251011" y="1691210"/>
            <a:chExt cx="1454589" cy="170492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1011" y="2045635"/>
              <a:ext cx="1378388" cy="1350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486400" y="169121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Auctioneer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71801" y="985214"/>
            <a:ext cx="1866970" cy="3434386"/>
            <a:chOff x="2971801" y="985214"/>
            <a:chExt cx="1659854" cy="3053386"/>
          </a:xfrm>
        </p:grpSpPr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2971801" y="985214"/>
              <a:ext cx="1295401" cy="3053386"/>
              <a:chOff x="5309347" y="882895"/>
              <a:chExt cx="1479742" cy="3498875"/>
            </a:xfrm>
          </p:grpSpPr>
          <p:grpSp>
            <p:nvGrpSpPr>
              <p:cNvPr id="50" name="组合 42"/>
              <p:cNvGrpSpPr/>
              <p:nvPr/>
            </p:nvGrpSpPr>
            <p:grpSpPr>
              <a:xfrm>
                <a:off x="5309347" y="1342210"/>
                <a:ext cx="1219950" cy="3039560"/>
                <a:chOff x="555626" y="1341847"/>
                <a:chExt cx="1318335" cy="3284692"/>
              </a:xfrm>
            </p:grpSpPr>
            <p:grpSp>
              <p:nvGrpSpPr>
                <p:cNvPr id="51" name="组合 45"/>
                <p:cNvGrpSpPr/>
                <p:nvPr/>
              </p:nvGrpSpPr>
              <p:grpSpPr>
                <a:xfrm>
                  <a:off x="555626" y="1647826"/>
                  <a:ext cx="472299" cy="2801800"/>
                  <a:chOff x="555626" y="1647826"/>
                  <a:chExt cx="472299" cy="2801800"/>
                </a:xfrm>
              </p:grpSpPr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555626" y="1647826"/>
                    <a:ext cx="282347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572882" y="2848065"/>
                    <a:ext cx="234083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i="1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560535" y="3992277"/>
                    <a:ext cx="467390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n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2" name="组合 35"/>
                <p:cNvGrpSpPr/>
                <p:nvPr/>
              </p:nvGrpSpPr>
              <p:grpSpPr>
                <a:xfrm>
                  <a:off x="982824" y="1341847"/>
                  <a:ext cx="891137" cy="3284692"/>
                  <a:chOff x="692156" y="1405815"/>
                  <a:chExt cx="947111" cy="3491009"/>
                </a:xfrm>
              </p:grpSpPr>
              <p:grpSp>
                <p:nvGrpSpPr>
                  <p:cNvPr id="53" name="组合 34"/>
                  <p:cNvGrpSpPr/>
                  <p:nvPr/>
                </p:nvGrpSpPr>
                <p:grpSpPr>
                  <a:xfrm>
                    <a:off x="692156" y="1405815"/>
                    <a:ext cx="947111" cy="3491009"/>
                    <a:chOff x="692156" y="1405815"/>
                    <a:chExt cx="947111" cy="3491009"/>
                  </a:xfrm>
                </p:grpSpPr>
                <p:pic>
                  <p:nvPicPr>
                    <p:cNvPr id="57" name="Picture 56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rcRect b="17010"/>
                    <a:stretch>
                      <a:fillRect/>
                    </a:stretch>
                  </p:blipFill>
                  <p:spPr>
                    <a:xfrm>
                      <a:off x="692156" y="1405815"/>
                      <a:ext cx="914400" cy="918064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58" name="Picture 57"/>
                    <p:cNvPicPr>
                      <a:picLocks noChangeAspect="1"/>
                    </p:cNvPicPr>
                    <p:nvPr/>
                  </p:nvPicPr>
                  <p:blipFill>
                    <a:blip r:embed="rId6" cstate="print"/>
                    <a:srcRect l="13195"/>
                    <a:stretch>
                      <a:fillRect/>
                    </a:stretch>
                  </p:blipFill>
                  <p:spPr>
                    <a:xfrm>
                      <a:off x="698043" y="2686694"/>
                      <a:ext cx="915113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59" name="Picture 58"/>
                    <p:cNvPicPr>
                      <a:picLocks noChangeAspect="1"/>
                    </p:cNvPicPr>
                    <p:nvPr/>
                  </p:nvPicPr>
                  <p:blipFill>
                    <a:blip r:embed="rId7" cstate="print"/>
                    <a:stretch>
                      <a:fillRect/>
                    </a:stretch>
                  </p:blipFill>
                  <p:spPr>
                    <a:xfrm>
                      <a:off x="722203" y="3982424"/>
                      <a:ext cx="917064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</p:grpSp>
              <p:sp>
                <p:nvSpPr>
                  <p:cNvPr id="54" name="TextBox 53"/>
                  <p:cNvSpPr txBox="1"/>
                  <p:nvPr/>
                </p:nvSpPr>
                <p:spPr>
                  <a:xfrm rot="5400000">
                    <a:off x="939615" y="3611532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 rot="5400000">
                    <a:off x="930090" y="2316428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</p:grpSp>
          </p:grpSp>
          <p:sp>
            <p:nvSpPr>
              <p:cNvPr id="56" name="TextBox 55"/>
              <p:cNvSpPr txBox="1"/>
              <p:nvPr/>
            </p:nvSpPr>
            <p:spPr>
              <a:xfrm>
                <a:off x="5647080" y="882895"/>
                <a:ext cx="1142009" cy="38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Times" pitchFamily="18" charset="0"/>
                  </a:rPr>
                  <a:t>Bidders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191000" y="1600200"/>
              <a:ext cx="4320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smtClean="0">
                  <a:latin typeface="Times New Roman"/>
                  <a:cs typeface="Times New Roman"/>
                </a:rPr>
                <a:t>1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91000" y="2590800"/>
              <a:ext cx="397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>
                  <a:latin typeface="Times New Roman"/>
                  <a:cs typeface="Times New Roman"/>
                </a:rPr>
                <a:t>i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1000" y="3581400"/>
              <a:ext cx="440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err="1" smtClean="0">
                  <a:latin typeface="Times New Roman"/>
                  <a:cs typeface="Times New Roman"/>
                </a:rPr>
                <a:t>n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086600" y="990600"/>
            <a:ext cx="1264997" cy="2920249"/>
            <a:chOff x="1368136" y="846747"/>
            <a:chExt cx="1445008" cy="3335807"/>
          </a:xfrm>
        </p:grpSpPr>
        <p:grpSp>
          <p:nvGrpSpPr>
            <p:cNvPr id="39" name="组合 40"/>
            <p:cNvGrpSpPr/>
            <p:nvPr/>
          </p:nvGrpSpPr>
          <p:grpSpPr>
            <a:xfrm>
              <a:off x="1667916" y="1601189"/>
              <a:ext cx="1145228" cy="2581365"/>
              <a:chOff x="4196059" y="1759025"/>
              <a:chExt cx="1315321" cy="2964761"/>
            </a:xfrm>
          </p:grpSpPr>
          <p:grpSp>
            <p:nvGrpSpPr>
              <p:cNvPr id="40" name="组合 38"/>
              <p:cNvGrpSpPr/>
              <p:nvPr/>
            </p:nvGrpSpPr>
            <p:grpSpPr>
              <a:xfrm>
                <a:off x="4999433" y="1759025"/>
                <a:ext cx="511947" cy="2964761"/>
                <a:chOff x="4999433" y="1759025"/>
                <a:chExt cx="511947" cy="2964761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4999433" y="175902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031637" y="2926073"/>
                  <a:ext cx="2487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Times New Roman"/>
                    </a:rPr>
                    <a:t>j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031638" y="4239236"/>
                  <a:ext cx="479742" cy="484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Times New Roman"/>
                    </a:rPr>
                    <a:t>k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endParaRPr>
                </a:p>
              </p:txBody>
            </p:sp>
          </p:grpSp>
          <p:grpSp>
            <p:nvGrpSpPr>
              <p:cNvPr id="41" name="组合 39"/>
              <p:cNvGrpSpPr/>
              <p:nvPr/>
            </p:nvGrpSpPr>
            <p:grpSpPr>
              <a:xfrm>
                <a:off x="4196059" y="2345033"/>
                <a:ext cx="490239" cy="1720476"/>
                <a:chOff x="4196059" y="2345033"/>
                <a:chExt cx="490239" cy="1720476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 rot="5400000">
                  <a:off x="4237347" y="3616558"/>
                  <a:ext cx="4362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 rot="5400000">
                  <a:off x="4208773" y="2332319"/>
                  <a:ext cx="4362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1368136" y="846747"/>
              <a:ext cx="960952" cy="38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Slots</a:t>
              </a:r>
              <a:endParaRPr lang="en-US" sz="1600" b="1" dirty="0">
                <a:solidFill>
                  <a:srgbClr val="0070C0"/>
                </a:solidFill>
                <a:latin typeface="Times" pitchFamily="18" charset="0"/>
                <a:ea typeface="Tahoma" pitchFamily="34" charset="0"/>
                <a:cs typeface="Times" pitchFamily="18" charset="0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Sponsored 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Auctions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Set-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251011" y="1371600"/>
            <a:ext cx="1378389" cy="2024533"/>
            <a:chOff x="5251011" y="1371600"/>
            <a:chExt cx="1378389" cy="202453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1011" y="2045635"/>
              <a:ext cx="1378388" cy="1350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410200" y="1371600"/>
              <a:ext cx="1219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Auctioneer/</a:t>
              </a:r>
              <a:r>
                <a:rPr lang="en-US" sz="1600" b="1" dirty="0" smtClean="0">
                  <a:solidFill>
                    <a:srgbClr val="0000FF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G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o</a:t>
              </a:r>
              <a:r>
                <a:rPr lang="en-US" sz="1600" b="1" dirty="0" smtClean="0">
                  <a:solidFill>
                    <a:srgbClr val="FFFF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o</a:t>
              </a:r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g</a:t>
              </a:r>
              <a:r>
                <a:rPr lang="en-US" sz="1600" b="1" dirty="0" smtClean="0">
                  <a:solidFill>
                    <a:srgbClr val="008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l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Times" pitchFamily="18" charset="0"/>
                </a:rPr>
                <a:t>e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7086600" y="16002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7086600" y="25146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j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086600" y="3505200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α</a:t>
            </a:r>
            <a:r>
              <a:rPr lang="en-US" baseline="-25000" dirty="0" smtClean="0"/>
              <a:t>k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2514600" y="990600"/>
            <a:ext cx="2371342" cy="2977186"/>
            <a:chOff x="2362201" y="1061414"/>
            <a:chExt cx="2371342" cy="2977186"/>
          </a:xfrm>
        </p:grpSpPr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2362201" y="1061414"/>
              <a:ext cx="2371342" cy="2977186"/>
              <a:chOff x="4612999" y="970213"/>
              <a:chExt cx="2708794" cy="3411557"/>
            </a:xfrm>
          </p:grpSpPr>
          <p:grpSp>
            <p:nvGrpSpPr>
              <p:cNvPr id="73" name="组合 42"/>
              <p:cNvGrpSpPr/>
              <p:nvPr/>
            </p:nvGrpSpPr>
            <p:grpSpPr>
              <a:xfrm>
                <a:off x="5309347" y="1342210"/>
                <a:ext cx="1219950" cy="3039560"/>
                <a:chOff x="555626" y="1341847"/>
                <a:chExt cx="1318335" cy="3284692"/>
              </a:xfrm>
            </p:grpSpPr>
            <p:grpSp>
              <p:nvGrpSpPr>
                <p:cNvPr id="75" name="组合 45"/>
                <p:cNvGrpSpPr/>
                <p:nvPr/>
              </p:nvGrpSpPr>
              <p:grpSpPr>
                <a:xfrm>
                  <a:off x="555626" y="1647826"/>
                  <a:ext cx="472299" cy="2801800"/>
                  <a:chOff x="555626" y="1647826"/>
                  <a:chExt cx="472299" cy="2801800"/>
                </a:xfrm>
              </p:grpSpPr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55626" y="1647826"/>
                    <a:ext cx="282347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72882" y="2848065"/>
                    <a:ext cx="234083" cy="3475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i="1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560535" y="3992277"/>
                    <a:ext cx="467390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n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6" name="组合 35"/>
                <p:cNvGrpSpPr/>
                <p:nvPr/>
              </p:nvGrpSpPr>
              <p:grpSpPr>
                <a:xfrm>
                  <a:off x="982824" y="1341847"/>
                  <a:ext cx="891137" cy="3284692"/>
                  <a:chOff x="692156" y="1405815"/>
                  <a:chExt cx="947111" cy="3491009"/>
                </a:xfrm>
              </p:grpSpPr>
              <p:grpSp>
                <p:nvGrpSpPr>
                  <p:cNvPr id="77" name="组合 34"/>
                  <p:cNvGrpSpPr/>
                  <p:nvPr/>
                </p:nvGrpSpPr>
                <p:grpSpPr>
                  <a:xfrm>
                    <a:off x="692156" y="1405815"/>
                    <a:ext cx="947111" cy="3491009"/>
                    <a:chOff x="692156" y="1405815"/>
                    <a:chExt cx="947111" cy="3491009"/>
                  </a:xfrm>
                </p:grpSpPr>
                <p:pic>
                  <p:nvPicPr>
                    <p:cNvPr id="80" name="Picture 79"/>
                    <p:cNvPicPr>
                      <a:picLocks noChangeAspect="1"/>
                    </p:cNvPicPr>
                    <p:nvPr/>
                  </p:nvPicPr>
                  <p:blipFill>
                    <a:blip r:embed="rId4" cstate="print"/>
                    <a:srcRect b="17010"/>
                    <a:stretch>
                      <a:fillRect/>
                    </a:stretch>
                  </p:blipFill>
                  <p:spPr>
                    <a:xfrm>
                      <a:off x="692156" y="1405815"/>
                      <a:ext cx="914400" cy="918064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1" name="Picture 80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rcRect l="13195"/>
                    <a:stretch>
                      <a:fillRect/>
                    </a:stretch>
                  </p:blipFill>
                  <p:spPr>
                    <a:xfrm>
                      <a:off x="698043" y="2686694"/>
                      <a:ext cx="915113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3" name="Picture 82"/>
                    <p:cNvPicPr>
                      <a:picLocks noChangeAspect="1"/>
                    </p:cNvPicPr>
                    <p:nvPr/>
                  </p:nvPicPr>
                  <p:blipFill>
                    <a:blip r:embed="rId6" cstate="print"/>
                    <a:stretch>
                      <a:fillRect/>
                    </a:stretch>
                  </p:blipFill>
                  <p:spPr>
                    <a:xfrm>
                      <a:off x="722203" y="3982424"/>
                      <a:ext cx="917064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</p:grpSp>
              <p:sp>
                <p:nvSpPr>
                  <p:cNvPr id="78" name="TextBox 77"/>
                  <p:cNvSpPr txBox="1"/>
                  <p:nvPr/>
                </p:nvSpPr>
                <p:spPr>
                  <a:xfrm rot="5400000">
                    <a:off x="939615" y="3611532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 rot="5400000">
                    <a:off x="930090" y="2316428"/>
                    <a:ext cx="43623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>
                <a:off x="4612999" y="970213"/>
                <a:ext cx="2708794" cy="38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Times" pitchFamily="18" charset="0"/>
                  </a:rPr>
                  <a:t>Bidders (advertisers)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91000" y="1600200"/>
              <a:ext cx="4320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smtClean="0">
                  <a:latin typeface="Times New Roman"/>
                  <a:cs typeface="Times New Roman"/>
                </a:rPr>
                <a:t>1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91000" y="2590800"/>
              <a:ext cx="397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>
                  <a:latin typeface="Times New Roman"/>
                  <a:cs typeface="Times New Roman"/>
                </a:rPr>
                <a:t>i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91000" y="3581400"/>
              <a:ext cx="440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latin typeface="Times New Roman"/>
                  <a:cs typeface="Times New Roman"/>
                </a:rPr>
                <a:t>v</a:t>
              </a:r>
              <a:r>
                <a:rPr lang="en-US" b="1" i="1" baseline="-25000" dirty="0" err="1" smtClean="0">
                  <a:latin typeface="Times New Roman"/>
                  <a:cs typeface="Times New Roman"/>
                </a:rPr>
                <a:t>n</a:t>
              </a:r>
              <a:endParaRPr lang="en-US" b="1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304800" y="4038600"/>
            <a:ext cx="8458200" cy="2743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Allo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ation Rule: allocate the slots greedily based on the 				  bidders’ bids.</a:t>
            </a:r>
          </a:p>
          <a:p>
            <a:pPr algn="just">
              <a:lnSpc>
                <a:spcPct val="120000"/>
              </a:lnSpc>
              <a:spcAft>
                <a:spcPts val="200"/>
              </a:spcAft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Zapf Dingbats"/>
                <a:cs typeface="Times New Roman"/>
                <a:sym typeface="Zapf Dingbats"/>
              </a:rPr>
              <a:t>                                                                                        </a:t>
            </a:r>
            <a:r>
              <a:rPr lang="en-US" sz="4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</a:p>
          <a:p>
            <a:pPr marL="342900" indent="-342900" algn="just">
              <a:lnSpc>
                <a:spcPct val="120000"/>
              </a:lnSpc>
              <a:spcAft>
                <a:spcPts val="200"/>
              </a:spcAft>
              <a:buFont typeface="Arial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Payment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Rule: </a:t>
            </a:r>
            <a:r>
              <a:rPr lang="en-US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marL="742950" lvl="1" indent="-285750" algn="just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en-US" sz="22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33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49530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Revelation Principle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2113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3886200" y="2895600"/>
            <a:ext cx="3886200" cy="138875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Q: </a:t>
            </a:r>
            <a:r>
              <a:rPr lang="en-US" dirty="0" smtClean="0">
                <a:latin typeface="Times New Roman"/>
                <a:cs typeface="Times New Roman"/>
              </a:rPr>
              <a:t>Why DSIC?</a:t>
            </a:r>
            <a:endParaRPr lang="en-US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886200" y="5715000"/>
            <a:ext cx="4267200" cy="1447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It’s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easy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for the bidders to play.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Designer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can predict the outcome with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weak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assumption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on bidders’ behavior.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But sometimes first price auctions can be useful in practice.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Font typeface="Wingdings" charset="2"/>
              <a:buChar char="q"/>
              <a:defRPr/>
            </a:pPr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Can </a:t>
            </a:r>
            <a:r>
              <a:rPr lang="en-US" b="1" dirty="0">
                <a:solidFill>
                  <a:srgbClr val="FF0000"/>
                </a:solidFill>
                <a:latin typeface="Arial"/>
                <a:cs typeface="Arial"/>
              </a:rPr>
              <a:t>non-</a:t>
            </a:r>
            <a:r>
              <a:rPr lang="en-US" altLang="zh-CN" b="1" dirty="0">
                <a:solidFill>
                  <a:srgbClr val="FF0000"/>
                </a:solidFill>
                <a:latin typeface="Arial"/>
                <a:cs typeface="Arial"/>
              </a:rPr>
              <a:t>DSIC</a:t>
            </a:r>
            <a:r>
              <a:rPr lang="zh-CN" altLang="en-US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Arial"/>
                <a:cs typeface="Arial"/>
              </a:rPr>
              <a:t>mechanisms accomplish things that DSIC mechanisms can’t?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Oval Callout 6"/>
          <p:cNvSpPr/>
          <p:nvPr/>
        </p:nvSpPr>
        <p:spPr>
          <a:xfrm flipH="1">
            <a:off x="2895600" y="2667000"/>
            <a:ext cx="838200" cy="609600"/>
          </a:xfrm>
          <a:prstGeom prst="wedgeEllipseCallout">
            <a:avLst>
              <a:gd name="adj1" fmla="val -78611"/>
              <a:gd name="adj2" fmla="val 625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171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6" grpId="0" build="p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assumptions about DSIC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600200"/>
            <a:ext cx="7772400" cy="445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Assumption </a:t>
            </a:r>
            <a:r>
              <a:rPr lang="en-US" sz="2400" dirty="0" smtClean="0">
                <a:latin typeface="Times New Roman"/>
                <a:cs typeface="Times New Roman"/>
              </a:rPr>
              <a:t>(1): 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Every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participant in the mechanism has a 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dominant strategy</a:t>
            </a:r>
            <a:r>
              <a:rPr lang="en-US" sz="2400" dirty="0">
                <a:latin typeface="Times New Roman"/>
                <a:cs typeface="Times New Roman"/>
              </a:rPr>
              <a:t>, no matter what its private valuation is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Assumption </a:t>
            </a:r>
            <a:r>
              <a:rPr lang="en-US" sz="2400" dirty="0" smtClean="0">
                <a:latin typeface="Times New Roman"/>
                <a:cs typeface="Times New Roman"/>
              </a:rPr>
              <a:t>(2): </a:t>
            </a:r>
            <a:r>
              <a:rPr lang="en-US" sz="2400" dirty="0">
                <a:latin typeface="Times New Roman"/>
                <a:cs typeface="Times New Roman"/>
              </a:rPr>
              <a:t>This dominant strategy is 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direct revelation</a:t>
            </a:r>
            <a:r>
              <a:rPr lang="en-US" sz="2400" dirty="0">
                <a:latin typeface="Times New Roman"/>
                <a:cs typeface="Times New Roman"/>
              </a:rPr>
              <a:t>, where the participant truthfully reports all of its private information to the mechanism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400" dirty="0" smtClean="0">
                <a:latin typeface="Times New Roman"/>
                <a:cs typeface="Times New Roman"/>
              </a:rPr>
              <a:t>There are mechanisms that satisfy </a:t>
            </a:r>
            <a:r>
              <a:rPr lang="en-US" sz="2400" dirty="0" smtClean="0">
                <a:latin typeface="Times New Roman"/>
                <a:cs typeface="Times New Roman"/>
              </a:rPr>
              <a:t>(1) </a:t>
            </a:r>
            <a:r>
              <a:rPr lang="en-US" sz="2400" dirty="0" smtClean="0">
                <a:latin typeface="Times New Roman"/>
                <a:cs typeface="Times New Roman"/>
              </a:rPr>
              <a:t>but not </a:t>
            </a:r>
            <a:r>
              <a:rPr lang="en-US" sz="2400" dirty="0" smtClean="0">
                <a:latin typeface="Times New Roman"/>
                <a:cs typeface="Times New Roman"/>
              </a:rPr>
              <a:t>(2).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Run </a:t>
            </a:r>
            <a:r>
              <a:rPr lang="en-US" sz="2400" dirty="0" err="1" smtClean="0">
                <a:latin typeface="Times New Roman"/>
                <a:cs typeface="Times New Roman"/>
              </a:rPr>
              <a:t>Vickrey</a:t>
            </a:r>
            <a:r>
              <a:rPr lang="en-US" sz="2400" dirty="0" smtClean="0">
                <a:latin typeface="Times New Roman"/>
                <a:cs typeface="Times New Roman"/>
              </a:rPr>
              <a:t> on bids × 2...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13750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0.4|0.3|0.4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15531</TotalTime>
  <Words>1058</Words>
  <Application>Microsoft Macintosh PowerPoint</Application>
  <PresentationFormat>On-screen Show (4:3)</PresentationFormat>
  <Paragraphs>166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COMP/MATH 553 Algorithmic Game Theory Lecture 4: Myerson’s Lemma (cont’d) and Revenue Optimization</vt:lpstr>
      <vt:lpstr>PowerPoint Presentation</vt:lpstr>
      <vt:lpstr>Myerson’s Lemma</vt:lpstr>
      <vt:lpstr>Application of Myerson’s Lemma</vt:lpstr>
      <vt:lpstr>Single-item Auctions: Set-up</vt:lpstr>
      <vt:lpstr>Sponsored Search Auctions: Set-up</vt:lpstr>
      <vt:lpstr>Revelation Principle</vt:lpstr>
      <vt:lpstr>PowerPoint Presentation</vt:lpstr>
      <vt:lpstr>Two assumptions about DSIC</vt:lpstr>
      <vt:lpstr>DSIC?</vt:lpstr>
      <vt:lpstr>Revelation Principle</vt:lpstr>
      <vt:lpstr>Revelation Principle</vt:lpstr>
      <vt:lpstr>Revelation Principle</vt:lpstr>
      <vt:lpstr>REVENUE-OPTIMAL AUCTION</vt:lpstr>
      <vt:lpstr>Welfare Maximization, Revisited</vt:lpstr>
      <vt:lpstr>One Bidder + One Item</vt:lpstr>
      <vt:lpstr>Bayesian Analysis/Average Case</vt:lpstr>
      <vt:lpstr>Solution for One Bidder + One Item</vt:lpstr>
      <vt:lpstr>Two Bidders + One Item</vt:lpstr>
      <vt:lpstr>Revenue-Optimal Auctions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748</cp:revision>
  <dcterms:created xsi:type="dcterms:W3CDTF">2014-06-09T21:14:15Z</dcterms:created>
  <dcterms:modified xsi:type="dcterms:W3CDTF">2014-09-15T22:05:23Z</dcterms:modified>
</cp:coreProperties>
</file>