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tags/tag1.xml" ContentType="application/vnd.openxmlformats-officedocument.presentationml.tags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549" r:id="rId3"/>
    <p:sldId id="552" r:id="rId4"/>
    <p:sldId id="554" r:id="rId5"/>
    <p:sldId id="555" r:id="rId6"/>
    <p:sldId id="376" r:id="rId7"/>
    <p:sldId id="523" r:id="rId8"/>
    <p:sldId id="526" r:id="rId9"/>
    <p:sldId id="527" r:id="rId10"/>
    <p:sldId id="528" r:id="rId11"/>
    <p:sldId id="529" r:id="rId12"/>
    <p:sldId id="530" r:id="rId13"/>
    <p:sldId id="556" r:id="rId14"/>
    <p:sldId id="532" r:id="rId15"/>
    <p:sldId id="557" r:id="rId16"/>
    <p:sldId id="531" r:id="rId17"/>
    <p:sldId id="533" r:id="rId18"/>
    <p:sldId id="534" r:id="rId19"/>
    <p:sldId id="535" r:id="rId20"/>
    <p:sldId id="53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CA24"/>
    <a:srgbClr val="FF6600"/>
    <a:srgbClr val="FFCC66"/>
    <a:srgbClr val="00FFFF"/>
    <a:srgbClr val="66FFFF"/>
    <a:srgbClr val="CCFFFF"/>
    <a:srgbClr val="FFAE6B"/>
    <a:srgbClr val="FFFF99"/>
    <a:srgbClr val="2A6B1F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59" autoAdjust="0"/>
    <p:restoredTop sz="90816" autoAdjust="0"/>
  </p:normalViewPr>
  <p:slideViewPr>
    <p:cSldViewPr>
      <p:cViewPr>
        <p:scale>
          <a:sx n="100" d="100"/>
          <a:sy n="100" d="100"/>
        </p:scale>
        <p:origin x="-3680" y="-10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-397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FF4598-5B58-49B2-9E8D-D8BD7D27CF27}" type="datetimeFigureOut">
              <a:rPr lang="en-US" smtClean="0"/>
              <a:pPr/>
              <a:t>9/14/14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8007F-645B-4508-972D-09B93A6F7D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057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7261CB-B478-48D1-A038-689B24DB15F4}" type="datetimeFigureOut">
              <a:rPr lang="en-US" smtClean="0"/>
              <a:pPr/>
              <a:t>9/14/14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F7F74-8035-4756-8F95-506704FC2D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5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50F59-57B3-3246-A710-651FE289FD6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884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5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3627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First show a characterization later show you how to use it for separation oracle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50F59-57B3-3246-A710-651FE289FD6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88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First show a characterization later show you how to use it for separation oracle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50F59-57B3-3246-A710-651FE289FD6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884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Say besides </a:t>
            </a:r>
            <a:r>
              <a:rPr lang="en-US" altLang="zh-CN" dirty="0" err="1" smtClean="0"/>
              <a:t>DSIC,other</a:t>
            </a:r>
            <a:r>
              <a:rPr lang="en-US" altLang="zh-CN" baseline="0" dirty="0" smtClean="0"/>
              <a:t> </a:t>
            </a:r>
            <a:r>
              <a:rPr lang="en-US" altLang="zh-CN" baseline="0" dirty="0" err="1" smtClean="0"/>
              <a:t>equilbrium</a:t>
            </a:r>
            <a:r>
              <a:rPr lang="en-US" altLang="zh-CN" baseline="0" dirty="0" smtClean="0"/>
              <a:t> concepts have their own revelation principle.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772833" cy="1617226"/>
          </a:xfrm>
        </p:spPr>
        <p:txBody>
          <a:bodyPr>
            <a:normAutofit/>
          </a:bodyPr>
          <a:lstStyle>
            <a:lvl1pPr algn="l">
              <a:defRPr lang="en-US" sz="28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3610166"/>
            <a:ext cx="5029200" cy="762000"/>
          </a:xfrm>
        </p:spPr>
        <p:txBody>
          <a:bodyPr>
            <a:normAutofit/>
          </a:bodyPr>
          <a:lstStyle>
            <a:lvl1pPr marL="0" indent="0" algn="l">
              <a:buNone/>
              <a:defRPr lang="en-US" sz="2600" b="1" kern="1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9/14/14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1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  <a:reflection blurRad="6350" stA="50000" endA="300" endPos="55500" dist="101600" dir="5400000" sy="-100000" algn="bl" rotWithShape="0"/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75000"/>
                <a:lumOff val="2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8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reflection blurRad="6350" stA="50000" endA="300" endPos="55500" dist="101600" dir="5400000" sy="-100000" algn="bl" rotWithShape="0"/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401979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638635" y="1219200"/>
            <a:ext cx="8005715" cy="52578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bg1"/>
                </a:solidFill>
              </a:defRPr>
            </a:lvl2pPr>
            <a:lvl3pPr>
              <a:lnSpc>
                <a:spcPct val="130000"/>
              </a:lnSpc>
              <a:defRPr sz="2000">
                <a:solidFill>
                  <a:schemeClr val="bg1"/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bg1"/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866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353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07001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1D23-BD60-3B41-9E2B-72878C4F4C76}" type="datetimeFigureOut">
              <a:rPr lang="en-US" smtClean="0"/>
              <a:pPr/>
              <a:t>9/14/14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B59B1-C31B-434D-AF92-9E52CA7629B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3048000" y="2667000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504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3048000" y="2667000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7317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>
            <a:grpSpLocks noChangeAspect="1"/>
          </p:cNvGrpSpPr>
          <p:nvPr userDrawn="1"/>
        </p:nvGrpSpPr>
        <p:grpSpPr>
          <a:xfrm>
            <a:off x="3810000" y="4038600"/>
            <a:ext cx="1335890" cy="1523556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5486400" y="4237879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6445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>
            <a:grpSpLocks noChangeAspect="1"/>
          </p:cNvGrpSpPr>
          <p:nvPr userDrawn="1"/>
        </p:nvGrpSpPr>
        <p:grpSpPr>
          <a:xfrm>
            <a:off x="3810000" y="4038600"/>
            <a:ext cx="1335890" cy="1523556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5486400" y="4237879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5136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818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0137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4657725"/>
            <a:ext cx="5751512" cy="1362075"/>
          </a:xfrm>
        </p:spPr>
        <p:txBody>
          <a:bodyPr anchor="t">
            <a:normAutofit/>
          </a:bodyPr>
          <a:lstStyle>
            <a:lvl1pPr algn="l">
              <a:defRPr sz="3200" b="1" cap="all"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2995613"/>
            <a:ext cx="575151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9/14/14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661892" y="3716846"/>
            <a:ext cx="1669862" cy="1904445"/>
            <a:chOff x="1199353" y="1735245"/>
            <a:chExt cx="1669862" cy="1904445"/>
          </a:xfrm>
        </p:grpSpPr>
        <p:sp>
          <p:nvSpPr>
            <p:cNvPr id="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34511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5_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772833" cy="1617226"/>
          </a:xfrm>
        </p:spPr>
        <p:txBody>
          <a:bodyPr>
            <a:normAutofit/>
          </a:bodyPr>
          <a:lstStyle>
            <a:lvl1pPr algn="l">
              <a:defRPr lang="en-US" sz="28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3610166"/>
            <a:ext cx="5029200" cy="762000"/>
          </a:xfrm>
        </p:spPr>
        <p:txBody>
          <a:bodyPr>
            <a:normAutofit/>
          </a:bodyPr>
          <a:lstStyle>
            <a:lvl1pPr marL="0" indent="0" algn="l">
              <a:buNone/>
              <a:defRPr lang="en-US" sz="2600" b="1" kern="1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9/14/14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1979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799" y="76200"/>
            <a:ext cx="7700639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219200"/>
            <a:ext cx="7196550" cy="53340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3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8001000" y="228600"/>
            <a:ext cx="753207" cy="765355"/>
            <a:chOff x="1683798" y="1735245"/>
            <a:chExt cx="1185417" cy="1205119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80942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799" y="76200"/>
            <a:ext cx="7700639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635" y="1219200"/>
            <a:ext cx="8005715" cy="51054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3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784068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2" y="0"/>
            <a:ext cx="709085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l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99" y="1981200"/>
            <a:ext cx="909685" cy="5486400"/>
          </a:xfrm>
        </p:spPr>
        <p:txBody>
          <a:bodyPr vert="eaVert">
            <a:normAutofit/>
          </a:bodyPr>
          <a:lstStyle>
            <a:lvl1pPr algn="l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616240"/>
            <a:ext cx="7272750" cy="5860760"/>
          </a:xfrm>
        </p:spPr>
        <p:txBody>
          <a:bodyPr>
            <a:normAutofit/>
          </a:bodyPr>
          <a:lstStyle>
            <a:lvl1pPr marL="548640" indent="-54864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3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130179" y="199319"/>
            <a:ext cx="753207" cy="765355"/>
            <a:chOff x="1683798" y="1735245"/>
            <a:chExt cx="1185417" cy="120511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90158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9530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76200"/>
            <a:ext cx="7315200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0" name="Group 9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1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648200" y="1295400"/>
            <a:ext cx="4038600" cy="49530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26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447799" y="76200"/>
            <a:ext cx="7700639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500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4571999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676399"/>
            <a:ext cx="4155850" cy="498475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234658"/>
            <a:ext cx="4041775" cy="63976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3679501" cy="1001844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707488" y="567643"/>
            <a:ext cx="753207" cy="765355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86001"/>
            <a:ext cx="4040188" cy="3962399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29" name="Content Placeholder 5"/>
          <p:cNvSpPr>
            <a:spLocks noGrp="1"/>
          </p:cNvSpPr>
          <p:nvPr>
            <p:ph sz="quarter" idx="4"/>
          </p:nvPr>
        </p:nvSpPr>
        <p:spPr>
          <a:xfrm>
            <a:off x="4800600" y="990600"/>
            <a:ext cx="4041775" cy="5264603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22316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4800600" cy="1143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3276600" cy="990600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600200"/>
            <a:ext cx="3429000" cy="533400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53001" y="234658"/>
            <a:ext cx="3809999" cy="67974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6" name="Content Placeholder 3"/>
          <p:cNvSpPr>
            <a:spLocks noGrp="1"/>
          </p:cNvSpPr>
          <p:nvPr>
            <p:ph sz="half" idx="2"/>
          </p:nvPr>
        </p:nvSpPr>
        <p:spPr>
          <a:xfrm>
            <a:off x="1162232" y="2286001"/>
            <a:ext cx="3333568" cy="4240017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37" name="Content Placeholder 5"/>
          <p:cNvSpPr>
            <a:spLocks noGrp="1"/>
          </p:cNvSpPr>
          <p:nvPr>
            <p:ph sz="quarter" idx="4"/>
          </p:nvPr>
        </p:nvSpPr>
        <p:spPr>
          <a:xfrm>
            <a:off x="4953001" y="990600"/>
            <a:ext cx="3809999" cy="5593599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22316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673" y="1676400"/>
            <a:ext cx="3864298" cy="498475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8178" y="2286000"/>
            <a:ext cx="3750748" cy="4267199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43400" y="228600"/>
            <a:ext cx="4498975" cy="63976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43400" y="990600"/>
            <a:ext cx="4498975" cy="55626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69678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64187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C000"/>
                </a:solidFill>
              </a:endParaRPr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85133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7_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772833" cy="1617226"/>
          </a:xfrm>
        </p:spPr>
        <p:txBody>
          <a:bodyPr>
            <a:normAutofit/>
          </a:bodyPr>
          <a:lstStyle>
            <a:lvl1pPr algn="l">
              <a:defRPr lang="en-US" sz="28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3610166"/>
            <a:ext cx="5029200" cy="762000"/>
          </a:xfrm>
        </p:spPr>
        <p:txBody>
          <a:bodyPr>
            <a:normAutofit/>
          </a:bodyPr>
          <a:lstStyle>
            <a:lvl1pPr marL="0" indent="0" algn="l">
              <a:buNone/>
              <a:defRPr lang="en-US" sz="2600" b="1" kern="1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9/14/14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16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4343400" y="0"/>
            <a:ext cx="48006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673" y="1676400"/>
            <a:ext cx="3864298" cy="498475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8178" y="2286000"/>
            <a:ext cx="3750748" cy="4267199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43400" y="228600"/>
            <a:ext cx="4498975" cy="63976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43400" y="990600"/>
            <a:ext cx="4498975" cy="55626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71197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143000" y="288532"/>
            <a:ext cx="6374426" cy="574284"/>
          </a:xfrm>
        </p:spPr>
        <p:txBody>
          <a:bodyPr>
            <a:normAutofit/>
          </a:bodyPr>
          <a:lstStyle>
            <a:lvl1pPr algn="l">
              <a:defRPr sz="2800" b="1" cap="none" spc="0">
                <a:ln w="17780" cmpd="sng">
                  <a:noFill/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4" name="Group 13"/>
          <p:cNvGrpSpPr>
            <a:grpSpLocks noChangeAspect="1"/>
          </p:cNvGrpSpPr>
          <p:nvPr userDrawn="1"/>
        </p:nvGrpSpPr>
        <p:grpSpPr>
          <a:xfrm>
            <a:off x="260703" y="227466"/>
            <a:ext cx="682799" cy="694148"/>
            <a:chOff x="1683798" y="1735245"/>
            <a:chExt cx="1185417" cy="1205119"/>
          </a:xfrm>
        </p:grpSpPr>
        <p:sp>
          <p:nvSpPr>
            <p:cNvPr id="15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42686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1018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1802" y="136790"/>
            <a:ext cx="2293398" cy="1162050"/>
          </a:xfrm>
        </p:spPr>
        <p:txBody>
          <a:bodyPr anchor="b">
            <a:noAutofit/>
          </a:bodyPr>
          <a:lstStyle>
            <a:lvl1pPr algn="l">
              <a:defRPr sz="20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273050"/>
            <a:ext cx="4800600" cy="5853113"/>
          </a:xfrm>
        </p:spPr>
        <p:txBody>
          <a:bodyPr>
            <a:normAutofit/>
          </a:bodyPr>
          <a:lstStyle>
            <a:lvl1pPr>
              <a:defRPr sz="2000">
                <a:latin typeface="Times New Roman" pitchFamily="18" charset="0"/>
                <a:cs typeface="Times New Roman" pitchFamily="18" charset="0"/>
              </a:defRPr>
            </a:lvl1pPr>
            <a:lvl2pPr>
              <a:defRPr sz="1800">
                <a:latin typeface="Times New Roman" pitchFamily="18" charset="0"/>
                <a:cs typeface="Times New Roman" pitchFamily="18" charset="0"/>
              </a:defRPr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57400"/>
            <a:ext cx="3124200" cy="4068763"/>
          </a:xfrm>
        </p:spPr>
        <p:txBody>
          <a:bodyPr/>
          <a:lstStyle>
            <a:lvl1pPr marL="0" indent="0">
              <a:buNone/>
              <a:defRPr sz="1400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grpSp>
        <p:nvGrpSpPr>
          <p:cNvPr id="17" name="Group 16"/>
          <p:cNvGrpSpPr>
            <a:grpSpLocks noChangeAspect="1"/>
          </p:cNvGrpSpPr>
          <p:nvPr userDrawn="1"/>
        </p:nvGrpSpPr>
        <p:grpSpPr>
          <a:xfrm>
            <a:off x="318984" y="495492"/>
            <a:ext cx="753207" cy="765355"/>
            <a:chOff x="1683798" y="1735245"/>
            <a:chExt cx="1185417" cy="1205119"/>
          </a:xfrm>
        </p:grpSpPr>
        <p:sp>
          <p:nvSpPr>
            <p:cNvPr id="1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26630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796419"/>
            <a:ext cx="5486400" cy="566738"/>
          </a:xfrm>
        </p:spPr>
        <p:txBody>
          <a:bodyPr anchor="b"/>
          <a:lstStyle>
            <a:lvl1pPr algn="l">
              <a:defRPr sz="20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33600" y="608594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363157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558209" y="4580922"/>
            <a:ext cx="1335888" cy="1523556"/>
            <a:chOff x="1199353" y="1735245"/>
            <a:chExt cx="1669862" cy="1904445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60108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33600" y="11430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363157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558209" y="4580922"/>
            <a:ext cx="1335888" cy="1523556"/>
            <a:chOff x="1199353" y="1735245"/>
            <a:chExt cx="1669862" cy="1904445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534400" cy="762000"/>
          </a:xfrm>
        </p:spPr>
        <p:txBody>
          <a:bodyPr>
            <a:normAutofit/>
          </a:bodyPr>
          <a:lstStyle>
            <a:lvl1pPr algn="ctr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777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3048000" y="2667000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48409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Placeholder 2"/>
          <p:cNvSpPr>
            <a:spLocks noGrp="1"/>
          </p:cNvSpPr>
          <p:nvPr>
            <p:ph type="body" idx="1"/>
          </p:nvPr>
        </p:nvSpPr>
        <p:spPr>
          <a:xfrm>
            <a:off x="5105400" y="4237879"/>
            <a:ext cx="3581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383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383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>
            <a:grpSpLocks noChangeAspect="1"/>
          </p:cNvGrpSpPr>
          <p:nvPr userDrawn="1"/>
        </p:nvGrpSpPr>
        <p:grpSpPr>
          <a:xfrm>
            <a:off x="3505200" y="4038600"/>
            <a:ext cx="1335890" cy="1523556"/>
            <a:chOff x="1199353" y="1735245"/>
            <a:chExt cx="1669862" cy="1904445"/>
          </a:xfrm>
        </p:grpSpPr>
        <p:sp>
          <p:nvSpPr>
            <p:cNvPr id="20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Text Placeholder 2"/>
          <p:cNvSpPr>
            <a:spLocks noGrp="1"/>
          </p:cNvSpPr>
          <p:nvPr>
            <p:ph type="body" idx="1"/>
          </p:nvPr>
        </p:nvSpPr>
        <p:spPr>
          <a:xfrm>
            <a:off x="5105400" y="4237879"/>
            <a:ext cx="3581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57013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2944555" y="3492037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5029200" y="4072316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37" name="Group 36"/>
          <p:cNvGrpSpPr>
            <a:grpSpLocks/>
          </p:cNvGrpSpPr>
          <p:nvPr userDrawn="1"/>
        </p:nvGrpSpPr>
        <p:grpSpPr>
          <a:xfrm rot="5400000">
            <a:off x="5445588" y="3165012"/>
            <a:ext cx="6863424" cy="533400"/>
            <a:chOff x="0" y="6675120"/>
            <a:chExt cx="9144000" cy="182880"/>
          </a:xfrm>
          <a:solidFill>
            <a:schemeClr val="bg1">
              <a:lumMod val="65000"/>
            </a:schemeClr>
          </a:solidFill>
        </p:grpSpPr>
        <p:sp>
          <p:nvSpPr>
            <p:cNvPr id="38" name="Rectangle 37"/>
            <p:cNvSpPr/>
            <p:nvPr userDrawn="1"/>
          </p:nvSpPr>
          <p:spPr>
            <a:xfrm>
              <a:off x="0" y="6675120"/>
              <a:ext cx="1920240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[1] Broader</a:t>
              </a:r>
              <a:r>
                <a:rPr lang="en-US" sz="1200" b="1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 View</a:t>
              </a:r>
              <a:endPara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Rectangle 38"/>
            <p:cNvSpPr/>
            <p:nvPr userDrawn="1"/>
          </p:nvSpPr>
          <p:spPr>
            <a:xfrm>
              <a:off x="1981200" y="6675120"/>
              <a:ext cx="2560320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[2]  Multi-Dimensional Auction</a:t>
              </a:r>
              <a:endPara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Rectangle 39"/>
            <p:cNvSpPr/>
            <p:nvPr userDrawn="1"/>
          </p:nvSpPr>
          <p:spPr>
            <a:xfrm>
              <a:off x="4617720" y="6675120"/>
              <a:ext cx="2267712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indent="0" algn="ctr" defTabSz="914400" rtl="0" eaLnBrk="1" fontAlgn="auto" latinLnBrk="0" hangingPunct="1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Arial" pitchFamily="34" charset="0"/>
                  <a:cs typeface="Arial" pitchFamily="34" charset="0"/>
                </a:rPr>
                <a:t>[3] Price</a:t>
              </a:r>
              <a:r>
                <a:rPr lang="en-US" sz="1200" b="1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Arial" pitchFamily="34" charset="0"/>
                  <a:cs typeface="Arial" pitchFamily="34" charset="0"/>
                </a:rPr>
                <a:t> Case</a:t>
              </a:r>
              <a:endPara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ectangle 40"/>
            <p:cNvSpPr/>
            <p:nvPr userDrawn="1"/>
          </p:nvSpPr>
          <p:spPr>
            <a:xfrm>
              <a:off x="6949440" y="6675120"/>
              <a:ext cx="2194560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indent="0" algn="ctr" defTabSz="914400" rtl="0" eaLnBrk="1" fontAlgn="auto" latinLnBrk="0" hangingPunct="1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Arial" pitchFamily="34" charset="0"/>
                  <a:cs typeface="Arial" pitchFamily="34" charset="0"/>
                </a:rPr>
                <a:t>[4] Others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7147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638635" y="1219200"/>
            <a:ext cx="8005715" cy="52578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bg1"/>
                </a:solidFill>
              </a:defRPr>
            </a:lvl2pPr>
            <a:lvl3pPr>
              <a:lnSpc>
                <a:spcPct val="130000"/>
              </a:lnSpc>
              <a:defRPr sz="2000">
                <a:solidFill>
                  <a:schemeClr val="bg1"/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bg1"/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866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27.xml"/><Relationship Id="rId28" Type="http://schemas.openxmlformats.org/officeDocument/2006/relationships/slideLayout" Target="../slideLayouts/slideLayout28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30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31.xml"/><Relationship Id="rId32" Type="http://schemas.openxmlformats.org/officeDocument/2006/relationships/slideLayout" Target="../slideLayouts/slideLayout32.xml"/><Relationship Id="rId9" Type="http://schemas.openxmlformats.org/officeDocument/2006/relationships/slideLayout" Target="../slideLayouts/slideLayout9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3" Type="http://schemas.openxmlformats.org/officeDocument/2006/relationships/slideLayout" Target="../slideLayouts/slideLayout33.xml"/><Relationship Id="rId34" Type="http://schemas.openxmlformats.org/officeDocument/2006/relationships/slideLayout" Target="../slideLayouts/slideLayout34.xml"/><Relationship Id="rId35" Type="http://schemas.openxmlformats.org/officeDocument/2006/relationships/slideLayout" Target="../slideLayouts/slideLayout35.xml"/><Relationship Id="rId36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5059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5E6FA-6889-42C0-9BF6-AB2CFA070F97}" type="datetimeFigureOut">
              <a:rPr lang="en-US" smtClean="0"/>
              <a:pPr/>
              <a:t>9/14/14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362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3" r:id="rId2"/>
    <p:sldLayoutId id="2147483687" r:id="rId3"/>
    <p:sldLayoutId id="2147483661" r:id="rId4"/>
    <p:sldLayoutId id="2147483663" r:id="rId5"/>
    <p:sldLayoutId id="2147483684" r:id="rId6"/>
    <p:sldLayoutId id="2147483681" r:id="rId7"/>
    <p:sldLayoutId id="2147483679" r:id="rId8"/>
    <p:sldLayoutId id="2147483669" r:id="rId9"/>
    <p:sldLayoutId id="2147483682" r:id="rId10"/>
    <p:sldLayoutId id="2147483672" r:id="rId11"/>
    <p:sldLayoutId id="2147483671" r:id="rId12"/>
    <p:sldLayoutId id="2147483660" r:id="rId13"/>
    <p:sldLayoutId id="2147483670" r:id="rId14"/>
    <p:sldLayoutId id="2147483668" r:id="rId15"/>
    <p:sldLayoutId id="2147483680" r:id="rId16"/>
    <p:sldLayoutId id="2147483674" r:id="rId17"/>
    <p:sldLayoutId id="2147483675" r:id="rId18"/>
    <p:sldLayoutId id="2147483651" r:id="rId19"/>
    <p:sldLayoutId id="2147483650" r:id="rId20"/>
    <p:sldLayoutId id="2147483676" r:id="rId21"/>
    <p:sldLayoutId id="2147483664" r:id="rId22"/>
    <p:sldLayoutId id="2147483652" r:id="rId23"/>
    <p:sldLayoutId id="2147483654" r:id="rId24"/>
    <p:sldLayoutId id="2147483653" r:id="rId25"/>
    <p:sldLayoutId id="2147483688" r:id="rId26"/>
    <p:sldLayoutId id="2147483677" r:id="rId27"/>
    <p:sldLayoutId id="2147483685" r:id="rId28"/>
    <p:sldLayoutId id="2147483686" r:id="rId29"/>
    <p:sldLayoutId id="2147483678" r:id="rId30"/>
    <p:sldLayoutId id="2147483662" r:id="rId31"/>
    <p:sldLayoutId id="2147483655" r:id="rId32"/>
    <p:sldLayoutId id="2147483656" r:id="rId33"/>
    <p:sldLayoutId id="2147483657" r:id="rId34"/>
    <p:sldLayoutId id="2147483673" r:id="rId35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4" Type="http://schemas.openxmlformats.org/officeDocument/2006/relationships/image" Target="../media/image2.png"/><Relationship Id="rId5" Type="http://schemas.openxmlformats.org/officeDocument/2006/relationships/image" Target="../media/image8.jpeg"/><Relationship Id="rId1" Type="http://schemas.openxmlformats.org/officeDocument/2006/relationships/tags" Target="../tags/tag1.xml"/><Relationship Id="rId2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5600" y="2209800"/>
            <a:ext cx="6248400" cy="14097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COMP/MATH 553 Algorithmic Game Theory</a:t>
            </a:r>
            <a:br>
              <a:rPr lang="en-US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 </a:t>
            </a:r>
            <a:r>
              <a:rPr lang="en-US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4: </a:t>
            </a:r>
            <a:r>
              <a:rPr lang="en-US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Myerson’s </a:t>
            </a:r>
            <a:r>
              <a:rPr lang="en-US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Lemma (cont’d) and Revenue Optimization</a:t>
            </a:r>
            <a:endParaRPr lang="en-US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" name="Group 16"/>
          <p:cNvGrpSpPr/>
          <p:nvPr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" name="矩形 12"/>
            <p:cNvSpPr/>
            <p:nvPr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95000"/>
                <a:lumOff val="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矩形 9"/>
            <p:cNvSpPr/>
            <p:nvPr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7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  <a:reflection blurRad="6350" stA="50000" endA="300" endPos="55500" dist="101600" dir="5400000" sy="-100000" algn="bl" rotWithShape="0"/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矩形 10"/>
            <p:cNvSpPr/>
            <p:nvPr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矩形 11"/>
            <p:cNvSpPr/>
            <p:nvPr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3"/>
            <p:cNvSpPr/>
            <p:nvPr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4"/>
            <p:cNvSpPr/>
            <p:nvPr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  <a:lumOff val="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reflection blurRad="6350" stA="50000" endA="300" endPos="55500" dist="101600" dir="5400000" sy="-100000" algn="bl" rotWithShape="0"/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9"/>
            <p:cNvSpPr/>
            <p:nvPr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>
                <a:lumMod val="75000"/>
                <a:lumOff val="2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219200" y="5638800"/>
            <a:ext cx="14609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Times New Roman"/>
              </a:rPr>
              <a:t>Yang</a:t>
            </a:r>
            <a:r>
              <a:rPr lang="zh-CN" alt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Times New Roman"/>
              </a:rPr>
              <a:t> </a:t>
            </a:r>
            <a:r>
              <a:rPr lang="en-US" altLang="zh-CN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Times New Roman"/>
              </a:rPr>
              <a:t>Cai</a:t>
            </a:r>
            <a:endParaRPr lang="en-US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Times New Roman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24200" y="4191000"/>
            <a:ext cx="17193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solidFill>
                  <a:schemeClr val="bg1"/>
                </a:solidFill>
                <a:latin typeface="Apple Symbols"/>
                <a:cs typeface="Apple Symbols"/>
              </a:rPr>
              <a:t>Sep </a:t>
            </a:r>
            <a:r>
              <a:rPr lang="en-US" altLang="zh-CN" sz="2400" dirty="0" smtClean="0">
                <a:solidFill>
                  <a:schemeClr val="bg1"/>
                </a:solidFill>
                <a:latin typeface="Apple Symbols"/>
                <a:cs typeface="Apple Symbols"/>
              </a:rPr>
              <a:t>15,</a:t>
            </a:r>
            <a:r>
              <a:rPr lang="zh-CN" altLang="en-US" sz="2400" dirty="0" smtClean="0">
                <a:solidFill>
                  <a:schemeClr val="bg1"/>
                </a:solidFill>
                <a:latin typeface="Apple Symbols"/>
                <a:cs typeface="Apple Symbols"/>
              </a:rPr>
              <a:t> </a:t>
            </a:r>
            <a:r>
              <a:rPr lang="en-US" altLang="zh-CN" sz="2400" dirty="0" smtClean="0">
                <a:solidFill>
                  <a:schemeClr val="bg1"/>
                </a:solidFill>
                <a:latin typeface="Apple Symbols"/>
                <a:cs typeface="Apple Symbols"/>
              </a:rPr>
              <a:t>2014</a:t>
            </a:r>
            <a:endParaRPr lang="en-US" sz="2400" dirty="0">
              <a:solidFill>
                <a:schemeClr val="bg1"/>
              </a:solidFill>
              <a:latin typeface="Apple Symbols"/>
              <a:cs typeface="Apple Symbols"/>
            </a:endParaRPr>
          </a:p>
        </p:txBody>
      </p:sp>
    </p:spTree>
    <p:extLst>
      <p:ext uri="{BB962C8B-B14F-4D97-AF65-F5344CB8AC3E}">
        <p14:creationId xmlns:p14="http://schemas.microsoft.com/office/powerpoint/2010/main" val="4252804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DSIC?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9600" y="1219200"/>
            <a:ext cx="7772400" cy="69126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400" dirty="0" smtClean="0">
                <a:latin typeface="Times New Roman"/>
                <a:cs typeface="Times New Roman"/>
              </a:rPr>
              <a:t>Assumption </a:t>
            </a:r>
            <a:r>
              <a:rPr lang="en-US" sz="2400" dirty="0">
                <a:latin typeface="Times New Roman"/>
                <a:cs typeface="Times New Roman"/>
              </a:rPr>
              <a:t>(</a:t>
            </a:r>
            <a:r>
              <a:rPr lang="en-US" sz="2400" dirty="0" smtClean="0">
                <a:latin typeface="Times New Roman"/>
                <a:cs typeface="Times New Roman"/>
              </a:rPr>
              <a:t>1): </a:t>
            </a:r>
            <a:r>
              <a:rPr lang="en-US" sz="2400" dirty="0" smtClean="0">
                <a:solidFill>
                  <a:srgbClr val="FF6600"/>
                </a:solidFill>
                <a:latin typeface="Times New Roman"/>
                <a:cs typeface="Times New Roman"/>
              </a:rPr>
              <a:t>Every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>
                <a:latin typeface="Times New Roman"/>
                <a:cs typeface="Times New Roman"/>
              </a:rPr>
              <a:t>participant in the mechanism has a </a:t>
            </a:r>
            <a:r>
              <a:rPr lang="en-US" sz="2400" dirty="0">
                <a:solidFill>
                  <a:srgbClr val="FF6600"/>
                </a:solidFill>
                <a:latin typeface="Times New Roman"/>
                <a:cs typeface="Times New Roman"/>
              </a:rPr>
              <a:t>dominant strategy</a:t>
            </a:r>
            <a:r>
              <a:rPr lang="en-US" sz="2400" dirty="0">
                <a:latin typeface="Times New Roman"/>
                <a:cs typeface="Times New Roman"/>
              </a:rPr>
              <a:t>, no matter what its private valuation is</a:t>
            </a:r>
            <a:r>
              <a:rPr lang="en-US" sz="2400" dirty="0" smtClean="0">
                <a:latin typeface="Times New Roman"/>
                <a:cs typeface="Times New Roman"/>
              </a:rPr>
              <a:t>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400" dirty="0" smtClean="0">
              <a:latin typeface="Times New Roman"/>
              <a:cs typeface="Times New Roman"/>
            </a:endParaRP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r>
              <a:rPr lang="en-US" sz="2000" dirty="0" smtClean="0">
                <a:latin typeface="Times New Roman"/>
                <a:cs typeface="Times New Roman"/>
              </a:rPr>
              <a:t>Can relax </a:t>
            </a:r>
            <a:r>
              <a:rPr lang="en-US" sz="2000" dirty="0" smtClean="0">
                <a:latin typeface="Times New Roman"/>
                <a:cs typeface="Times New Roman"/>
              </a:rPr>
              <a:t>(1)? </a:t>
            </a:r>
            <a:r>
              <a:rPr lang="en-US" sz="2000" dirty="0" smtClean="0">
                <a:latin typeface="Times New Roman"/>
                <a:cs typeface="Times New Roman"/>
              </a:rPr>
              <a:t>but need stronger assumptions on the bidders’ </a:t>
            </a:r>
            <a:r>
              <a:rPr lang="en-US" sz="2000" dirty="0" smtClean="0">
                <a:latin typeface="Times New Roman"/>
                <a:cs typeface="Times New Roman"/>
              </a:rPr>
              <a:t>behavior</a:t>
            </a:r>
            <a:r>
              <a:rPr lang="en-US" sz="2000" dirty="0" smtClean="0">
                <a:latin typeface="Times New Roman"/>
                <a:cs typeface="Times New Roman"/>
              </a:rPr>
              <a:t>, e.g. </a:t>
            </a:r>
            <a:r>
              <a:rPr lang="en-US" sz="2000" dirty="0">
                <a:latin typeface="Times New Roman"/>
                <a:cs typeface="Times New Roman"/>
              </a:rPr>
              <a:t>Nash eq. or Bayes-Nash eq.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endParaRPr lang="en-US" sz="2000" dirty="0" smtClean="0">
              <a:latin typeface="Times New Roman"/>
              <a:cs typeface="Times New Roman"/>
            </a:endParaRP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r>
              <a:rPr lang="en-US" sz="2000" dirty="0" smtClean="0">
                <a:latin typeface="Times New Roman"/>
                <a:cs typeface="Times New Roman"/>
              </a:rPr>
              <a:t>Relaxing (1) can give </a:t>
            </a:r>
            <a:r>
              <a:rPr lang="en-US" sz="2000" dirty="0" smtClean="0">
                <a:solidFill>
                  <a:srgbClr val="3366FF"/>
                </a:solidFill>
                <a:latin typeface="Times New Roman"/>
                <a:cs typeface="Times New Roman"/>
              </a:rPr>
              <a:t>stronger </a:t>
            </a:r>
            <a:r>
              <a:rPr lang="en-US" sz="2000" dirty="0" smtClean="0">
                <a:latin typeface="Times New Roman"/>
                <a:cs typeface="Times New Roman"/>
              </a:rPr>
              <a:t>results in certain settings.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endParaRPr lang="en-US" sz="2000" dirty="0">
              <a:latin typeface="Times New Roman"/>
              <a:cs typeface="Times New Roman"/>
            </a:endParaRP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r>
              <a:rPr lang="en-US" sz="2000" dirty="0" smtClean="0">
                <a:latin typeface="Times New Roman"/>
                <a:cs typeface="Times New Roman"/>
              </a:rPr>
              <a:t>DSIC is </a:t>
            </a:r>
            <a:r>
              <a:rPr lang="en-US" sz="2000" dirty="0" smtClean="0">
                <a:solidFill>
                  <a:srgbClr val="3366FF"/>
                </a:solidFill>
                <a:latin typeface="Times New Roman"/>
                <a:cs typeface="Times New Roman"/>
              </a:rPr>
              <a:t>enough</a:t>
            </a:r>
            <a:r>
              <a:rPr lang="en-US" sz="2000" dirty="0" smtClean="0">
                <a:latin typeface="Times New Roman"/>
                <a:cs typeface="Times New Roman"/>
              </a:rPr>
              <a:t> for most of the simple settings in this class.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endParaRPr lang="en-US" sz="2000" dirty="0">
              <a:latin typeface="Times New Roman"/>
              <a:cs typeface="Times New Roman"/>
            </a:endParaRP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r>
              <a:rPr lang="en-US" sz="2000" dirty="0" smtClean="0">
                <a:latin typeface="Times New Roman"/>
                <a:cs typeface="Times New Roman"/>
              </a:rPr>
              <a:t>Incomparable: Performance or Robustness?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endParaRPr lang="en-US" sz="2000" dirty="0">
              <a:latin typeface="Times New Roman"/>
              <a:cs typeface="Times New Roman"/>
            </a:endParaRP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endParaRPr lang="en-US" sz="2000" dirty="0" smtClean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endParaRPr lang="en-US" sz="24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25037658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Revelation Principle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14400" y="1295400"/>
            <a:ext cx="7772400" cy="297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endParaRPr lang="en-US" sz="24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400" dirty="0" smtClean="0">
                <a:latin typeface="Times New Roman"/>
                <a:cs typeface="Times New Roman"/>
              </a:rPr>
              <a:t>Assumption 2: </a:t>
            </a:r>
            <a:r>
              <a:rPr lang="en-US" sz="2400" dirty="0">
                <a:latin typeface="Times New Roman"/>
                <a:cs typeface="Times New Roman"/>
              </a:rPr>
              <a:t>This dominant strategy is </a:t>
            </a:r>
            <a:r>
              <a:rPr lang="en-US" sz="2400" dirty="0">
                <a:solidFill>
                  <a:srgbClr val="FF6600"/>
                </a:solidFill>
                <a:latin typeface="Times New Roman"/>
                <a:cs typeface="Times New Roman"/>
              </a:rPr>
              <a:t>direct revelation</a:t>
            </a:r>
            <a:r>
              <a:rPr lang="en-US" sz="2400" dirty="0">
                <a:latin typeface="Times New Roman"/>
                <a:cs typeface="Times New Roman"/>
              </a:rPr>
              <a:t>, where the participant truthfully reports all of its private information to the mechanism</a:t>
            </a:r>
            <a:r>
              <a:rPr lang="en-US" sz="2400" dirty="0" smtClean="0">
                <a:latin typeface="Times New Roman"/>
                <a:cs typeface="Times New Roman"/>
              </a:rPr>
              <a:t>.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Times New Roman"/>
                <a:cs typeface="Times New Roman"/>
              </a:rPr>
              <a:t>Comes for “free”</a:t>
            </a:r>
            <a:r>
              <a:rPr lang="en-US" sz="2400" dirty="0" smtClean="0">
                <a:latin typeface="Times New Roman"/>
                <a:cs typeface="Times New Roman"/>
              </a:rPr>
              <a:t>.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Times New Roman"/>
                <a:cs typeface="Times New Roman"/>
              </a:rPr>
              <a:t>Proof: Simulation.</a:t>
            </a:r>
            <a:endParaRPr lang="en-US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37960436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Revelation Principle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0"/>
            <a:ext cx="8305800" cy="8382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62000" y="2590800"/>
            <a:ext cx="7315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Theorem (Revelation Principle): </a:t>
            </a:r>
            <a:r>
              <a:rPr lang="en-US" sz="2400" dirty="0" smtClean="0">
                <a:solidFill>
                  <a:schemeClr val="bg1"/>
                </a:solidFill>
                <a:latin typeface="Chalkboard"/>
                <a:cs typeface="Chalkboard"/>
              </a:rPr>
              <a:t>For </a:t>
            </a:r>
            <a:r>
              <a:rPr lang="en-US" sz="2400" dirty="0">
                <a:solidFill>
                  <a:schemeClr val="bg1"/>
                </a:solidFill>
                <a:latin typeface="Chalkboard"/>
                <a:cs typeface="Chalkboard"/>
              </a:rPr>
              <a:t>every mechanism M in which every </a:t>
            </a:r>
            <a:r>
              <a:rPr lang="en-US" sz="2400" dirty="0" smtClean="0">
                <a:solidFill>
                  <a:schemeClr val="bg1"/>
                </a:solidFill>
                <a:latin typeface="Chalkboard"/>
                <a:cs typeface="Chalkboard"/>
              </a:rPr>
              <a:t>participant </a:t>
            </a:r>
            <a:r>
              <a:rPr lang="en-US" sz="2400" dirty="0">
                <a:solidFill>
                  <a:schemeClr val="bg1"/>
                </a:solidFill>
                <a:latin typeface="Chalkboard"/>
                <a:cs typeface="Chalkboard"/>
              </a:rPr>
              <a:t>has a dominant strategy (no matter what its private information), there is an equivalent </a:t>
            </a:r>
            <a:r>
              <a:rPr lang="en-US" sz="2400" dirty="0">
                <a:solidFill>
                  <a:srgbClr val="FFFF00"/>
                </a:solidFill>
                <a:latin typeface="Chalkboard"/>
                <a:cs typeface="Chalkboard"/>
              </a:rPr>
              <a:t>direct-revelation DSIC mechanism </a:t>
            </a:r>
            <a:r>
              <a:rPr lang="en-US" sz="2400" dirty="0">
                <a:solidFill>
                  <a:schemeClr val="bg1"/>
                </a:solidFill>
                <a:latin typeface="Chalkboard"/>
                <a:cs typeface="Chalkboard"/>
              </a:rPr>
              <a:t>M′.</a:t>
            </a:r>
            <a:endParaRPr lang="en-US" sz="2000" dirty="0">
              <a:solidFill>
                <a:schemeClr val="bg1"/>
              </a:solidFill>
              <a:latin typeface="Chalkboard"/>
              <a:cs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979369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Revelation Principle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0" y="1143000"/>
            <a:ext cx="7772400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400" dirty="0" smtClean="0">
                <a:latin typeface="Times New Roman"/>
                <a:cs typeface="Times New Roman"/>
              </a:rPr>
              <a:t>Same </a:t>
            </a:r>
            <a:r>
              <a:rPr lang="en-US" sz="2400" dirty="0" smtClean="0">
                <a:latin typeface="Times New Roman"/>
                <a:cs typeface="Times New Roman"/>
              </a:rPr>
              <a:t>principle </a:t>
            </a:r>
            <a:r>
              <a:rPr lang="en-US" sz="2400" dirty="0" smtClean="0">
                <a:latin typeface="Times New Roman"/>
                <a:cs typeface="Times New Roman"/>
              </a:rPr>
              <a:t>can be extended to other solution concept, e.g. Bayes Nash Eq.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4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400" dirty="0" smtClean="0">
                <a:latin typeface="Times New Roman"/>
                <a:cs typeface="Times New Roman"/>
              </a:rPr>
              <a:t>The requirement of </a:t>
            </a:r>
            <a:r>
              <a:rPr lang="en-US" sz="2400" dirty="0">
                <a:solidFill>
                  <a:srgbClr val="2A6B1F"/>
                </a:solidFill>
                <a:latin typeface="Times New Roman"/>
                <a:cs typeface="Times New Roman"/>
              </a:rPr>
              <a:t>t</a:t>
            </a:r>
            <a:r>
              <a:rPr lang="en-US" sz="2400" dirty="0" smtClean="0">
                <a:solidFill>
                  <a:srgbClr val="2A6B1F"/>
                </a:solidFill>
                <a:latin typeface="Times New Roman"/>
                <a:cs typeface="Times New Roman"/>
              </a:rPr>
              <a:t>ruthfulness</a:t>
            </a:r>
            <a:r>
              <a:rPr lang="en-US" sz="2400" dirty="0" smtClean="0">
                <a:latin typeface="Times New Roman"/>
                <a:cs typeface="Times New Roman"/>
              </a:rPr>
              <a:t> is </a:t>
            </a:r>
            <a:r>
              <a:rPr lang="en-US" sz="2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not </a:t>
            </a:r>
            <a:r>
              <a:rPr lang="en-US" sz="2400" dirty="0" smtClean="0">
                <a:latin typeface="Times New Roman"/>
                <a:cs typeface="Times New Roman"/>
              </a:rPr>
              <a:t>what makes mechanism design hard...</a:t>
            </a:r>
            <a:endParaRPr lang="en-US" sz="2400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400" dirty="0" smtClean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400" dirty="0" smtClean="0">
                <a:latin typeface="Times New Roman"/>
                <a:cs typeface="Times New Roman"/>
              </a:rPr>
              <a:t>It’s </a:t>
            </a:r>
            <a:r>
              <a:rPr lang="en-US" sz="2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hard</a:t>
            </a:r>
            <a:r>
              <a:rPr lang="en-US" sz="2400" dirty="0" smtClean="0">
                <a:latin typeface="Times New Roman"/>
                <a:cs typeface="Times New Roman"/>
              </a:rPr>
              <a:t> to find a desired outcome in a certain type of </a:t>
            </a:r>
            <a:r>
              <a:rPr lang="en-US" sz="2400" dirty="0" smtClean="0">
                <a:solidFill>
                  <a:srgbClr val="3366FF"/>
                </a:solidFill>
                <a:latin typeface="Times New Roman"/>
                <a:cs typeface="Times New Roman"/>
              </a:rPr>
              <a:t>Equilibrium</a:t>
            </a:r>
            <a:r>
              <a:rPr lang="en-US" sz="2400" dirty="0" smtClean="0">
                <a:latin typeface="Times New Roman"/>
                <a:cs typeface="Times New Roman"/>
              </a:rPr>
              <a:t>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4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400" dirty="0" smtClean="0">
                <a:latin typeface="Times New Roman"/>
                <a:cs typeface="Times New Roman"/>
              </a:rPr>
              <a:t>Changing the type of equilibrium leads to different theory of mechanism design.</a:t>
            </a:r>
            <a:endParaRPr lang="en-US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38255353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2"/>
          <p:cNvSpPr>
            <a:spLocks noGrp="1"/>
          </p:cNvSpPr>
          <p:nvPr>
            <p:ph type="title"/>
          </p:nvPr>
        </p:nvSpPr>
        <p:spPr>
          <a:xfrm>
            <a:off x="2743200" y="4191000"/>
            <a:ext cx="4953000" cy="136207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b="0" cap="none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halkduster"/>
                <a:cs typeface="Chalkduster"/>
              </a:rPr>
              <a:t>REVENUE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halkduster"/>
                <a:cs typeface="Chalkduster"/>
              </a:rPr>
              <a:t>-</a:t>
            </a:r>
            <a:r>
              <a:rPr lang="en-US" sz="2800" b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halkduster"/>
                <a:cs typeface="Chalkduster"/>
              </a:rPr>
              <a:t>OPTIMAL AUCTION</a:t>
            </a:r>
            <a:endParaRPr lang="en-US" sz="2800" b="0" cap="none" dirty="0">
              <a:solidFill>
                <a:schemeClr val="tx2">
                  <a:lumMod val="60000"/>
                  <a:lumOff val="40000"/>
                </a:schemeClr>
              </a:solidFill>
              <a:latin typeface="Chalkduster"/>
              <a:cs typeface="Chalkduster"/>
            </a:endParaRPr>
          </a:p>
        </p:txBody>
      </p:sp>
    </p:spTree>
    <p:extLst>
      <p:ext uri="{BB962C8B-B14F-4D97-AF65-F5344CB8AC3E}">
        <p14:creationId xmlns:p14="http://schemas.microsoft.com/office/powerpoint/2010/main" val="2746202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hecker/>
      </p:transition>
    </mc:Choice>
    <mc:Fallback xmlns="" xmlns:mv="urn:schemas-microsoft-com:mac:vml">
      <p:transition spd="slow">
        <p:checker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381000" y="12700"/>
            <a:ext cx="7700639" cy="762000"/>
          </a:xfrm>
        </p:spPr>
        <p:txBody>
          <a:bodyPr/>
          <a:lstStyle/>
          <a:p>
            <a:r>
              <a:rPr lang="en-US" dirty="0" smtClean="0"/>
              <a:t>Welfare Maximization, Revisited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914400"/>
            <a:ext cx="8382000" cy="50885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endParaRPr lang="en-US" sz="2200" dirty="0" smtClean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200" dirty="0" smtClean="0">
                <a:latin typeface="Times New Roman"/>
                <a:cs typeface="Times New Roman"/>
              </a:rPr>
              <a:t>Why did we start with Welfare?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2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200" dirty="0" smtClean="0">
                <a:latin typeface="Times New Roman"/>
                <a:cs typeface="Times New Roman"/>
              </a:rPr>
              <a:t>Obviously a fundamental objective, and has broad real world applications. (government, highly competitive markets)</a:t>
            </a:r>
            <a:endParaRPr lang="en-US" sz="2200" dirty="0" smtClean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US" sz="22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200" dirty="0" smtClean="0">
                <a:latin typeface="Times New Roman"/>
                <a:cs typeface="Times New Roman"/>
              </a:rPr>
              <a:t>For welfare, you have DSIC achieving the optimal welfare as if you know the values (single item, sponsored search, and even arbitrary settings (will cover in the future))</a:t>
            </a:r>
            <a:endParaRPr lang="en-US" sz="2200" dirty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US" sz="2200" dirty="0" smtClean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200" dirty="0" smtClean="0">
                <a:latin typeface="Times New Roman"/>
                <a:cs typeface="Times New Roman"/>
              </a:rPr>
              <a:t>Not true for many other objectives.</a:t>
            </a:r>
            <a:endParaRPr lang="en-US" sz="22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53156402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Bidder + One Item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990600"/>
            <a:ext cx="8382000" cy="5165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200" dirty="0" smtClean="0">
                <a:latin typeface="Times New Roman"/>
                <a:cs typeface="Times New Roman"/>
              </a:rPr>
              <a:t>The only DSIC auctions are the “posted prices”.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2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200" dirty="0" smtClean="0">
                <a:latin typeface="Times New Roman"/>
                <a:cs typeface="Times New Roman"/>
              </a:rPr>
              <a:t>If the seller posts a price of r, then the revenue is either r (if v ≥ r), or 0 (if v &lt; r).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2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200" dirty="0" smtClean="0">
                <a:latin typeface="Times New Roman"/>
                <a:cs typeface="Times New Roman"/>
              </a:rPr>
              <a:t>If we know v, we will set r = v. But v is private...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2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200" dirty="0" smtClean="0">
                <a:latin typeface="Times New Roman"/>
                <a:cs typeface="Times New Roman"/>
              </a:rPr>
              <a:t>Fundamental issue is that, for revenue, different auctions do better on different inputs</a:t>
            </a:r>
            <a:r>
              <a:rPr lang="en-US" sz="2200" dirty="0" smtClean="0">
                <a:latin typeface="Times New Roman"/>
                <a:cs typeface="Times New Roman"/>
              </a:rPr>
              <a:t>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200" dirty="0" smtClean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200" dirty="0" smtClean="0">
                <a:latin typeface="Times New Roman"/>
                <a:cs typeface="Times New Roman"/>
              </a:rPr>
              <a:t>Requires a model to reason about tradeoffs between different inputs.</a:t>
            </a:r>
            <a:endParaRPr lang="en-US" sz="22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97765323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Bayesian Analysis/Average Case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9600" y="914400"/>
            <a:ext cx="8153400" cy="5573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2400" dirty="0" smtClean="0">
                <a:latin typeface="Times New Roman"/>
                <a:cs typeface="Times New Roman"/>
              </a:rPr>
              <a:t>Classical Model: </a:t>
            </a:r>
            <a:r>
              <a:rPr lang="en-US" sz="2400" dirty="0" smtClean="0">
                <a:latin typeface="Times New Roman"/>
                <a:cs typeface="Times New Roman"/>
              </a:rPr>
              <a:t>pose </a:t>
            </a:r>
            <a:r>
              <a:rPr lang="en-US" sz="2400" dirty="0" smtClean="0">
                <a:latin typeface="Times New Roman"/>
                <a:cs typeface="Times New Roman"/>
              </a:rPr>
              <a:t>a distribution over the inputs, and compare </a:t>
            </a:r>
            <a:r>
              <a:rPr lang="en-US" sz="2400" dirty="0" smtClean="0">
                <a:latin typeface="Times New Roman"/>
                <a:cs typeface="Times New Roman"/>
              </a:rPr>
              <a:t>the expected </a:t>
            </a:r>
            <a:r>
              <a:rPr lang="en-US" sz="2400" dirty="0" smtClean="0">
                <a:latin typeface="Times New Roman"/>
                <a:cs typeface="Times New Roman"/>
              </a:rPr>
              <a:t>performance.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A single-dimensional </a:t>
            </a:r>
            <a:r>
              <a:rPr lang="en-US" dirty="0" smtClean="0">
                <a:latin typeface="Times New Roman"/>
                <a:cs typeface="Times New Roman"/>
              </a:rPr>
              <a:t>environment.</a:t>
            </a:r>
            <a:endParaRPr lang="en-US" dirty="0" smtClean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>
                <a:latin typeface="Times New Roman"/>
                <a:cs typeface="Times New Roman"/>
              </a:rPr>
              <a:t>The private valuation </a:t>
            </a:r>
            <a:r>
              <a:rPr lang="en-US" b="1" i="1" dirty="0">
                <a:latin typeface="Times New Roman"/>
                <a:cs typeface="Times New Roman"/>
              </a:rPr>
              <a:t>v</a:t>
            </a:r>
            <a:r>
              <a:rPr lang="en-US" b="1" i="1" baseline="-25000" dirty="0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 of participant </a:t>
            </a:r>
            <a:r>
              <a:rPr lang="en-US" dirty="0" err="1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 is assumed to be drawn from a distribution </a:t>
            </a:r>
            <a:r>
              <a:rPr lang="en-US" b="1" i="1" dirty="0">
                <a:latin typeface="Times New Roman"/>
                <a:cs typeface="Times New Roman"/>
              </a:rPr>
              <a:t>F</a:t>
            </a:r>
            <a:r>
              <a:rPr lang="en-US" b="1" i="1" baseline="-25000" dirty="0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 with density function </a:t>
            </a:r>
            <a:r>
              <a:rPr lang="en-US" b="1" i="1" dirty="0">
                <a:latin typeface="Times New Roman"/>
                <a:cs typeface="Times New Roman"/>
              </a:rPr>
              <a:t>f</a:t>
            </a:r>
            <a:r>
              <a:rPr lang="en-US" b="1" i="1" baseline="-25000" dirty="0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 with support contained in [0,</a:t>
            </a:r>
            <a:r>
              <a:rPr lang="en-US" b="1" i="1" dirty="0">
                <a:latin typeface="Times New Roman"/>
                <a:cs typeface="Times New Roman"/>
              </a:rPr>
              <a:t>v</a:t>
            </a:r>
            <a:r>
              <a:rPr lang="en-US" b="1" i="1" baseline="-25000" dirty="0">
                <a:latin typeface="Times New Roman"/>
                <a:cs typeface="Times New Roman"/>
              </a:rPr>
              <a:t>max</a:t>
            </a:r>
            <a:r>
              <a:rPr lang="en-US" dirty="0">
                <a:latin typeface="Times New Roman"/>
                <a:cs typeface="Times New Roman"/>
              </a:rPr>
              <a:t>]</a:t>
            </a:r>
            <a:r>
              <a:rPr lang="en-US" dirty="0" smtClean="0">
                <a:latin typeface="Times New Roman"/>
                <a:cs typeface="Times New Roman"/>
              </a:rPr>
              <a:t>. </a:t>
            </a:r>
            <a:endParaRPr lang="en-US" dirty="0" smtClean="0">
              <a:latin typeface="Times New Roman"/>
              <a:cs typeface="Times New Roman"/>
            </a:endParaRP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§"/>
            </a:pPr>
            <a:r>
              <a:rPr lang="en-US" dirty="0" smtClean="0">
                <a:latin typeface="Times New Roman"/>
                <a:cs typeface="Times New Roman"/>
              </a:rPr>
              <a:t>We </a:t>
            </a:r>
            <a:r>
              <a:rPr lang="en-US" dirty="0">
                <a:latin typeface="Times New Roman"/>
                <a:cs typeface="Times New Roman"/>
              </a:rPr>
              <a:t>assume that the distributions </a:t>
            </a:r>
            <a:r>
              <a:rPr lang="en-US" b="1" i="1" dirty="0">
                <a:latin typeface="Times New Roman"/>
                <a:cs typeface="Times New Roman"/>
              </a:rPr>
              <a:t>F</a:t>
            </a:r>
            <a:r>
              <a:rPr lang="en-US" b="1" i="1" baseline="-25000" dirty="0">
                <a:latin typeface="Times New Roman"/>
                <a:cs typeface="Times New Roman"/>
              </a:rPr>
              <a:t>1</a:t>
            </a:r>
            <a:r>
              <a:rPr lang="en-US" b="1" i="1" dirty="0">
                <a:latin typeface="Times New Roman"/>
                <a:cs typeface="Times New Roman"/>
              </a:rPr>
              <a:t>, . . . , </a:t>
            </a:r>
            <a:r>
              <a:rPr lang="en-US" b="1" i="1" dirty="0" err="1">
                <a:latin typeface="Times New Roman"/>
                <a:cs typeface="Times New Roman"/>
              </a:rPr>
              <a:t>F</a:t>
            </a:r>
            <a:r>
              <a:rPr lang="en-US" b="1" i="1" baseline="-25000" dirty="0" err="1">
                <a:latin typeface="Times New Roman"/>
                <a:cs typeface="Times New Roman"/>
              </a:rPr>
              <a:t>n</a:t>
            </a:r>
            <a:r>
              <a:rPr lang="en-US" b="1" i="1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are independent (not necessarily identical). </a:t>
            </a:r>
            <a:endParaRPr lang="en-US" dirty="0" smtClean="0">
              <a:latin typeface="Times New Roman"/>
              <a:cs typeface="Times New Roman"/>
            </a:endParaRP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§"/>
            </a:pPr>
            <a:r>
              <a:rPr lang="en-US" dirty="0" smtClean="0">
                <a:latin typeface="Times New Roman"/>
                <a:cs typeface="Times New Roman"/>
              </a:rPr>
              <a:t>In </a:t>
            </a:r>
            <a:r>
              <a:rPr lang="en-US" dirty="0">
                <a:latin typeface="Times New Roman"/>
                <a:cs typeface="Times New Roman"/>
              </a:rPr>
              <a:t>practice, these distributions are typically derived from data, such as bids in past auctions</a:t>
            </a:r>
            <a:r>
              <a:rPr lang="en-US" dirty="0" smtClean="0">
                <a:latin typeface="Times New Roman"/>
                <a:cs typeface="Times New Roman"/>
              </a:rPr>
              <a:t>.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§"/>
            </a:pPr>
            <a:endParaRPr lang="en-US" dirty="0" smtClean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The </a:t>
            </a:r>
            <a:r>
              <a:rPr lang="en-US" dirty="0">
                <a:latin typeface="Times New Roman"/>
                <a:cs typeface="Times New Roman"/>
              </a:rPr>
              <a:t>distributions </a:t>
            </a:r>
            <a:r>
              <a:rPr lang="en-US" b="1" i="1" dirty="0">
                <a:latin typeface="Times New Roman"/>
                <a:cs typeface="Times New Roman"/>
              </a:rPr>
              <a:t>F</a:t>
            </a:r>
            <a:r>
              <a:rPr lang="en-US" b="1" i="1" baseline="-25000" dirty="0">
                <a:latin typeface="Times New Roman"/>
                <a:cs typeface="Times New Roman"/>
              </a:rPr>
              <a:t>1</a:t>
            </a:r>
            <a:r>
              <a:rPr lang="en-US" b="1" i="1" dirty="0">
                <a:latin typeface="Times New Roman"/>
                <a:cs typeface="Times New Roman"/>
              </a:rPr>
              <a:t> , . . . , </a:t>
            </a:r>
            <a:r>
              <a:rPr lang="en-US" b="1" i="1" dirty="0" err="1">
                <a:latin typeface="Times New Roman"/>
                <a:cs typeface="Times New Roman"/>
              </a:rPr>
              <a:t>F</a:t>
            </a:r>
            <a:r>
              <a:rPr lang="en-US" b="1" i="1" baseline="-25000" dirty="0" err="1">
                <a:latin typeface="Times New Roman"/>
                <a:cs typeface="Times New Roman"/>
              </a:rPr>
              <a:t>n</a:t>
            </a:r>
            <a:r>
              <a:rPr lang="en-US" b="1" i="1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are known in advance to the mechanism designer. The realizations </a:t>
            </a:r>
            <a:r>
              <a:rPr lang="en-US" b="1" i="1" dirty="0">
                <a:latin typeface="Times New Roman"/>
                <a:cs typeface="Times New Roman"/>
              </a:rPr>
              <a:t>v</a:t>
            </a:r>
            <a:r>
              <a:rPr lang="en-US" b="1" i="1" baseline="-25000" dirty="0">
                <a:latin typeface="Times New Roman"/>
                <a:cs typeface="Times New Roman"/>
              </a:rPr>
              <a:t>1</a:t>
            </a:r>
            <a:r>
              <a:rPr lang="en-US" b="1" i="1" dirty="0">
                <a:latin typeface="Times New Roman"/>
                <a:cs typeface="Times New Roman"/>
              </a:rPr>
              <a:t>, . . . , </a:t>
            </a:r>
            <a:r>
              <a:rPr lang="en-US" b="1" i="1" dirty="0" err="1">
                <a:latin typeface="Times New Roman"/>
                <a:cs typeface="Times New Roman"/>
              </a:rPr>
              <a:t>v</a:t>
            </a:r>
            <a:r>
              <a:rPr lang="en-US" b="1" i="1" baseline="-25000" dirty="0" err="1">
                <a:latin typeface="Times New Roman"/>
                <a:cs typeface="Times New Roman"/>
              </a:rPr>
              <a:t>n</a:t>
            </a:r>
            <a:r>
              <a:rPr lang="en-US" b="1" i="1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of bidders’ valuations are private, as usual. </a:t>
            </a:r>
          </a:p>
        </p:txBody>
      </p:sp>
    </p:spTree>
    <p:extLst>
      <p:ext uri="{BB962C8B-B14F-4D97-AF65-F5344CB8AC3E}">
        <p14:creationId xmlns:p14="http://schemas.microsoft.com/office/powerpoint/2010/main" val="3477481251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for One Bidder + One Item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5800" y="1295400"/>
            <a:ext cx="8153400" cy="356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400" dirty="0" smtClean="0">
                <a:latin typeface="Times New Roman"/>
                <a:cs typeface="Times New Roman"/>
              </a:rPr>
              <a:t>Expected revenue of a posted price r is  r (1−F(r))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4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400" dirty="0" smtClean="0">
                <a:latin typeface="Times New Roman"/>
                <a:cs typeface="Times New Roman"/>
              </a:rPr>
              <a:t>When F is the uniform dist. on [0,1], optimal choice of r is ½  achieving revenue ¼. 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4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400" dirty="0" smtClean="0">
                <a:latin typeface="Times New Roman"/>
                <a:cs typeface="Times New Roman"/>
              </a:rPr>
              <a:t>The optimal posted price is also called the </a:t>
            </a:r>
            <a:r>
              <a:rPr lang="en-US" sz="2400" b="1" i="1" dirty="0" smtClean="0">
                <a:latin typeface="Times New Roman"/>
                <a:cs typeface="Times New Roman"/>
              </a:rPr>
              <a:t>monopoly price</a:t>
            </a:r>
            <a:r>
              <a:rPr lang="en-US" sz="2400" dirty="0" smtClean="0">
                <a:latin typeface="Times New Roman"/>
                <a:cs typeface="Times New Roman"/>
              </a:rPr>
              <a:t>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14466518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Bidders + One Item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5800" y="1143000"/>
            <a:ext cx="8153400" cy="5127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400" dirty="0" smtClean="0">
                <a:latin typeface="Times New Roman"/>
                <a:cs typeface="Times New Roman"/>
              </a:rPr>
              <a:t>Two bidders’ values are drawn </a:t>
            </a:r>
            <a:r>
              <a:rPr lang="en-US" sz="2400" dirty="0" err="1" smtClean="0">
                <a:latin typeface="Times New Roman"/>
                <a:cs typeface="Times New Roman"/>
              </a:rPr>
              <a:t>i.i.d</a:t>
            </a:r>
            <a:r>
              <a:rPr lang="en-US" sz="2400" dirty="0" smtClean="0">
                <a:latin typeface="Times New Roman"/>
                <a:cs typeface="Times New Roman"/>
              </a:rPr>
              <a:t>. </a:t>
            </a:r>
            <a:r>
              <a:rPr lang="en-US" sz="2400" dirty="0" smtClean="0">
                <a:latin typeface="Times New Roman"/>
                <a:cs typeface="Times New Roman"/>
              </a:rPr>
              <a:t>from U[0,1].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4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400" dirty="0" smtClean="0">
                <a:latin typeface="Times New Roman"/>
                <a:cs typeface="Times New Roman"/>
              </a:rPr>
              <a:t>Revenue of </a:t>
            </a:r>
            <a:r>
              <a:rPr lang="en-US" sz="2400" dirty="0" err="1" smtClean="0">
                <a:latin typeface="Times New Roman"/>
                <a:cs typeface="Times New Roman"/>
              </a:rPr>
              <a:t>Vickrey’s</a:t>
            </a:r>
            <a:r>
              <a:rPr lang="en-US" sz="2400" dirty="0" smtClean="0">
                <a:latin typeface="Times New Roman"/>
                <a:cs typeface="Times New Roman"/>
              </a:rPr>
              <a:t> Auction is </a:t>
            </a:r>
            <a:r>
              <a:rPr lang="en-US" sz="2400" dirty="0" smtClean="0">
                <a:latin typeface="Times New Roman"/>
                <a:cs typeface="Times New Roman"/>
              </a:rPr>
              <a:t>the expectation of the min of the two random variables = 1</a:t>
            </a:r>
            <a:r>
              <a:rPr lang="en-US" sz="2400" dirty="0" smtClean="0">
                <a:latin typeface="Times New Roman"/>
                <a:cs typeface="Times New Roman"/>
              </a:rPr>
              <a:t>/3.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4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400" dirty="0" smtClean="0">
                <a:latin typeface="Times New Roman"/>
                <a:cs typeface="Times New Roman"/>
              </a:rPr>
              <a:t>What else can you do? Can try reserve price.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4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400" dirty="0" err="1" smtClean="0">
                <a:latin typeface="Times New Roman"/>
                <a:cs typeface="Times New Roman"/>
              </a:rPr>
              <a:t>Vickrey</a:t>
            </a:r>
            <a:r>
              <a:rPr lang="en-US" sz="2400" dirty="0" smtClean="0">
                <a:latin typeface="Times New Roman"/>
                <a:cs typeface="Times New Roman"/>
              </a:rPr>
              <a:t> with reserve at ½ gives revenue 5/12 &gt; 1/3.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4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400" dirty="0" smtClean="0">
                <a:latin typeface="Times New Roman"/>
                <a:cs typeface="Times New Roman"/>
              </a:rPr>
              <a:t>Can we do better?</a:t>
            </a:r>
            <a:endParaRPr lang="en-US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68442724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96900" y="808335"/>
            <a:ext cx="473083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An overview of </a:t>
            </a:r>
            <a:r>
              <a:rPr lang="en-US" sz="2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today’s class</a:t>
            </a:r>
            <a:endParaRPr lang="en-US" sz="2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447800" y="1828800"/>
            <a:ext cx="1204118" cy="914400"/>
            <a:chOff x="1459706" y="1270794"/>
            <a:chExt cx="686594" cy="560388"/>
          </a:xfrm>
        </p:grpSpPr>
        <p:cxnSp>
          <p:nvCxnSpPr>
            <p:cNvPr id="8" name="Straight Connector 7"/>
            <p:cNvCxnSpPr/>
            <p:nvPr/>
          </p:nvCxnSpPr>
          <p:spPr bwMode="auto">
            <a:xfrm rot="5400000">
              <a:off x="1181100" y="1549400"/>
              <a:ext cx="558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>
              <a:off x="1461294" y="1829594"/>
              <a:ext cx="68500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0" name="TextBox 9"/>
          <p:cNvSpPr txBox="1"/>
          <p:nvPr/>
        </p:nvSpPr>
        <p:spPr>
          <a:xfrm>
            <a:off x="2743200" y="2514600"/>
            <a:ext cx="30297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Times New Roman"/>
                <a:cs typeface="Times New Roman"/>
              </a:rPr>
              <a:t>Myerson’s Lemma (cont’d)</a:t>
            </a:r>
            <a:endParaRPr lang="en-US" sz="2000" i="1" dirty="0">
              <a:latin typeface="Times New Roman"/>
              <a:cs typeface="Times New Roman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43200" y="3276600"/>
            <a:ext cx="36709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Application of Myerson’s Lemma</a:t>
            </a:r>
            <a:endParaRPr lang="en-US" sz="2000" i="1" dirty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43200" y="4038600"/>
            <a:ext cx="2385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Revelation Principle</a:t>
            </a:r>
            <a:endParaRPr lang="en-US" sz="2000" i="1" dirty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447800" y="1829594"/>
            <a:ext cx="1204118" cy="1675606"/>
            <a:chOff x="1459706" y="1270794"/>
            <a:chExt cx="686594" cy="560388"/>
          </a:xfrm>
        </p:grpSpPr>
        <p:cxnSp>
          <p:nvCxnSpPr>
            <p:cNvPr id="14" name="Straight Connector 13"/>
            <p:cNvCxnSpPr/>
            <p:nvPr/>
          </p:nvCxnSpPr>
          <p:spPr bwMode="auto">
            <a:xfrm rot="5400000">
              <a:off x="1181100" y="1549400"/>
              <a:ext cx="558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>
              <a:off x="1461294" y="1829594"/>
              <a:ext cx="68500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" name="Group 15"/>
          <p:cNvGrpSpPr/>
          <p:nvPr/>
        </p:nvGrpSpPr>
        <p:grpSpPr>
          <a:xfrm>
            <a:off x="1447800" y="2389982"/>
            <a:ext cx="1204118" cy="1877218"/>
            <a:chOff x="1459706" y="1270794"/>
            <a:chExt cx="686594" cy="560388"/>
          </a:xfrm>
        </p:grpSpPr>
        <p:cxnSp>
          <p:nvCxnSpPr>
            <p:cNvPr id="17" name="Straight Connector 16"/>
            <p:cNvCxnSpPr/>
            <p:nvPr/>
          </p:nvCxnSpPr>
          <p:spPr bwMode="auto">
            <a:xfrm rot="5400000">
              <a:off x="1181100" y="1549400"/>
              <a:ext cx="558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>
              <a:off x="1461294" y="1829594"/>
              <a:ext cx="68500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0" name="Group 19"/>
          <p:cNvGrpSpPr/>
          <p:nvPr/>
        </p:nvGrpSpPr>
        <p:grpSpPr>
          <a:xfrm>
            <a:off x="1447800" y="3124200"/>
            <a:ext cx="1204118" cy="1877218"/>
            <a:chOff x="1459706" y="1270794"/>
            <a:chExt cx="686594" cy="560388"/>
          </a:xfrm>
        </p:grpSpPr>
        <p:cxnSp>
          <p:nvCxnSpPr>
            <p:cNvPr id="21" name="Straight Connector 20"/>
            <p:cNvCxnSpPr/>
            <p:nvPr/>
          </p:nvCxnSpPr>
          <p:spPr bwMode="auto">
            <a:xfrm rot="5400000">
              <a:off x="1181100" y="1549400"/>
              <a:ext cx="558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>
              <a:off x="1461294" y="1829594"/>
              <a:ext cx="68500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3" name="TextBox 22"/>
          <p:cNvSpPr txBox="1"/>
          <p:nvPr/>
        </p:nvSpPr>
        <p:spPr>
          <a:xfrm>
            <a:off x="2743200" y="4724400"/>
            <a:ext cx="34450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Intro to Revenue Maximization</a:t>
            </a:r>
            <a:endParaRPr lang="en-US" sz="2000" i="1" dirty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90014428"/>
      </p:ext>
    </p:extLst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752600"/>
            <a:ext cx="9144000" cy="3429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97224" y="2667000"/>
            <a:ext cx="4837176" cy="220980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[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Myerson ’81       </a:t>
            </a:r>
            <a:r>
              <a:rPr lang="en-US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]</a:t>
            </a:r>
            <a:endParaRPr lang="en-US" sz="24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cs typeface="Times New Roman"/>
            </a:endParaRPr>
          </a:p>
          <a:p>
            <a:pPr lvl="1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Single</a:t>
            </a: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-dimensional settings</a:t>
            </a:r>
          </a:p>
          <a:p>
            <a:pPr lvl="1"/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Simple Revenue-Optimal auction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2800" dirty="0" smtClean="0">
                <a:latin typeface="Times New Roman"/>
                <a:cs typeface="Times New Roman"/>
              </a:rPr>
              <a:t>Revenue</a:t>
            </a:r>
            <a:r>
              <a:rPr lang="en-US" dirty="0" smtClean="0">
                <a:latin typeface="Times New Roman"/>
                <a:cs typeface="Times New Roman"/>
              </a:rPr>
              <a:t>-</a:t>
            </a:r>
            <a:r>
              <a:rPr lang="en-US" dirty="0">
                <a:latin typeface="Times New Roman"/>
                <a:cs typeface="Times New Roman"/>
              </a:rPr>
              <a:t>O</a:t>
            </a:r>
            <a:r>
              <a:rPr lang="en-US" sz="2800" dirty="0" smtClean="0">
                <a:latin typeface="Times New Roman"/>
                <a:cs typeface="Times New Roman"/>
              </a:rPr>
              <a:t>ptimal Auctions</a:t>
            </a:r>
            <a:endParaRPr lang="en-US" sz="2800" dirty="0">
              <a:latin typeface="Times New Roman"/>
              <a:cs typeface="Times New Roman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92952" y="2819399"/>
            <a:ext cx="384048" cy="38859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2" descr="http://home.uchicago.edu/~rmyerson/images/myerson_roger_b.jpg"/>
          <p:cNvPicPr>
            <a:picLocks noGrp="1" noChangeAspect="1" noChangeArrowheads="1"/>
          </p:cNvPicPr>
          <p:nvPr>
            <p:ph sz="half" idx="13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981200"/>
            <a:ext cx="2249300" cy="3001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11740738"/>
      </p:ext>
    </p:extLst>
  </p:cSld>
  <p:clrMapOvr>
    <a:masterClrMapping/>
  </p:clrMapOvr>
  <p:transition xmlns:p14="http://schemas.microsoft.com/office/powerpoint/2010/main" spd="slow">
    <p:spli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Myerson’s Lemma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90600"/>
            <a:ext cx="8763000" cy="10439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90600" y="1600200"/>
            <a:ext cx="7391400" cy="3629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[Myerson ’</a:t>
            </a:r>
            <a:r>
              <a:rPr lang="en-US" sz="2400" b="1" dirty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8</a:t>
            </a:r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1    ] </a:t>
            </a:r>
            <a:r>
              <a:rPr lang="en-US" sz="2000" dirty="0">
                <a:solidFill>
                  <a:schemeClr val="bg1"/>
                </a:solidFill>
                <a:latin typeface="Chalkboard"/>
                <a:cs typeface="Chalkboard"/>
              </a:rPr>
              <a:t>Fix a single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-dimensional environment.</a:t>
            </a:r>
          </a:p>
          <a:p>
            <a:endParaRPr lang="en-US" sz="2000" dirty="0">
              <a:solidFill>
                <a:schemeClr val="bg1"/>
              </a:solidFill>
              <a:latin typeface="Chalkboard"/>
              <a:cs typeface="Chalkboard"/>
            </a:endParaRPr>
          </a:p>
          <a:p>
            <a:pPr marL="457200" indent="-457200">
              <a:buAutoNum type="alphaLcParenBoth"/>
            </a:pP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An </a:t>
            </a:r>
            <a:r>
              <a:rPr lang="en-US" sz="2000" dirty="0">
                <a:solidFill>
                  <a:schemeClr val="bg1"/>
                </a:solidFill>
                <a:latin typeface="Chalkboard"/>
                <a:cs typeface="Chalkboard"/>
              </a:rPr>
              <a:t>allocation rule x is implementable </a:t>
            </a:r>
            <a:r>
              <a:rPr lang="en-US" sz="2000" dirty="0">
                <a:solidFill>
                  <a:srgbClr val="FFFF00"/>
                </a:solidFill>
                <a:latin typeface="Chalkboard"/>
                <a:cs typeface="Chalkboard"/>
              </a:rPr>
              <a:t>if and only if </a:t>
            </a:r>
            <a:r>
              <a:rPr lang="en-US" sz="2000" dirty="0">
                <a:solidFill>
                  <a:schemeClr val="bg1"/>
                </a:solidFill>
                <a:latin typeface="Chalkboard"/>
                <a:cs typeface="Chalkboard"/>
              </a:rPr>
              <a:t>it is </a:t>
            </a:r>
            <a:r>
              <a:rPr lang="en-US" sz="2000" dirty="0">
                <a:solidFill>
                  <a:srgbClr val="FFFF00"/>
                </a:solidFill>
                <a:latin typeface="Chalkboard"/>
                <a:cs typeface="Chalkboard"/>
              </a:rPr>
              <a:t>monotone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.</a:t>
            </a:r>
          </a:p>
          <a:p>
            <a:pPr marL="457200" indent="-457200">
              <a:buAutoNum type="alphaLcParenBoth"/>
            </a:pPr>
            <a:endParaRPr lang="en-US" sz="2000" dirty="0">
              <a:solidFill>
                <a:schemeClr val="bg1"/>
              </a:solidFill>
              <a:latin typeface="Chalkboard"/>
              <a:cs typeface="Chalkboard"/>
            </a:endParaRPr>
          </a:p>
          <a:p>
            <a:r>
              <a:rPr lang="en-US" sz="2000" dirty="0">
                <a:solidFill>
                  <a:schemeClr val="bg1"/>
                </a:solidFill>
                <a:latin typeface="Chalkboard"/>
                <a:cs typeface="Chalkboard"/>
              </a:rPr>
              <a:t>(b) If x is monotone, then there is a </a:t>
            </a:r>
            <a:r>
              <a:rPr lang="en-US" sz="2000" dirty="0">
                <a:solidFill>
                  <a:srgbClr val="FFFF00"/>
                </a:solidFill>
                <a:latin typeface="Chalkboard"/>
                <a:cs typeface="Chalkboard"/>
              </a:rPr>
              <a:t>unique</a:t>
            </a:r>
            <a:r>
              <a:rPr lang="en-US" sz="2000" dirty="0">
                <a:solidFill>
                  <a:schemeClr val="bg1"/>
                </a:solidFill>
                <a:latin typeface="Chalkboard"/>
                <a:cs typeface="Chalkboard"/>
              </a:rPr>
              <a:t> payment rule such that the sealed-bid 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mechanism </a:t>
            </a:r>
            <a:r>
              <a:rPr lang="en-US" sz="2000" dirty="0">
                <a:solidFill>
                  <a:schemeClr val="bg1"/>
                </a:solidFill>
                <a:latin typeface="Chalkboard"/>
                <a:cs typeface="Chalkboard"/>
              </a:rPr>
              <a:t>(x, p) is DSIC [assuming the normalization that b</a:t>
            </a:r>
            <a:r>
              <a:rPr lang="en-US" sz="2000" baseline="-25000" dirty="0">
                <a:solidFill>
                  <a:schemeClr val="bg1"/>
                </a:solidFill>
                <a:latin typeface="Chalkboard"/>
                <a:cs typeface="Chalkboard"/>
              </a:rPr>
              <a:t>i</a:t>
            </a:r>
            <a:r>
              <a:rPr lang="en-US" sz="2000" dirty="0">
                <a:solidFill>
                  <a:schemeClr val="bg1"/>
                </a:solidFill>
                <a:latin typeface="Chalkboard"/>
                <a:cs typeface="Chalkboard"/>
              </a:rPr>
              <a:t> = 0 implies pi(b) = 0]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.</a:t>
            </a:r>
          </a:p>
          <a:p>
            <a:endParaRPr lang="en-US" sz="2000" dirty="0">
              <a:solidFill>
                <a:schemeClr val="bg1"/>
              </a:solidFill>
              <a:latin typeface="Chalkboard"/>
              <a:cs typeface="Chalkboard"/>
            </a:endParaRPr>
          </a:p>
          <a:p>
            <a:r>
              <a:rPr lang="en-US" sz="2000" dirty="0">
                <a:solidFill>
                  <a:schemeClr val="bg1"/>
                </a:solidFill>
                <a:latin typeface="Chalkboard"/>
                <a:cs typeface="Chalkboard"/>
              </a:rPr>
              <a:t>(c) The payment rule in (b) is given by an 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explicit formula.</a:t>
            </a:r>
          </a:p>
          <a:p>
            <a:pPr marL="0" lvl="1">
              <a:lnSpc>
                <a:spcPct val="120000"/>
              </a:lnSpc>
              <a:spcBef>
                <a:spcPts val="300"/>
              </a:spcBef>
            </a:pPr>
            <a:endParaRPr lang="en-US" sz="2000" dirty="0">
              <a:latin typeface="Comic Sans MS" pitchFamily="66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044952" y="1676400"/>
            <a:ext cx="384048" cy="38859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92564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2"/>
          <p:cNvSpPr>
            <a:spLocks noGrp="1"/>
          </p:cNvSpPr>
          <p:nvPr>
            <p:ph type="title"/>
          </p:nvPr>
        </p:nvSpPr>
        <p:spPr>
          <a:xfrm>
            <a:off x="2743200" y="4191000"/>
            <a:ext cx="4495800" cy="136207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b="0" cap="none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halkduster"/>
                <a:cs typeface="Chalkduster"/>
              </a:rPr>
              <a:t>Application of Myerson’s Lemma</a:t>
            </a:r>
            <a:endParaRPr lang="en-US" sz="2800" b="0" cap="none" dirty="0">
              <a:solidFill>
                <a:schemeClr val="tx2">
                  <a:lumMod val="60000"/>
                  <a:lumOff val="40000"/>
                </a:schemeClr>
              </a:solidFill>
              <a:latin typeface="Chalkduster"/>
              <a:cs typeface="Chalkduster"/>
            </a:endParaRPr>
          </a:p>
        </p:txBody>
      </p:sp>
    </p:spTree>
    <p:extLst>
      <p:ext uri="{BB962C8B-B14F-4D97-AF65-F5344CB8AC3E}">
        <p14:creationId xmlns:p14="http://schemas.microsoft.com/office/powerpoint/2010/main" val="2046368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hecker/>
      </p:transition>
    </mc:Choice>
    <mc:Fallback xmlns="" xmlns:mv="urn:schemas-microsoft-com:mac:vml">
      <p:transition spd="slow">
        <p:checker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086600" y="1676398"/>
            <a:ext cx="1371599" cy="2093325"/>
            <a:chOff x="1368137" y="1630137"/>
            <a:chExt cx="1047995" cy="1599445"/>
          </a:xfrm>
        </p:grpSpPr>
        <p:pic>
          <p:nvPicPr>
            <p:cNvPr id="43" name="Picture 42"/>
            <p:cNvPicPr>
              <a:picLocks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68137" y="2410207"/>
              <a:ext cx="999264" cy="819375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 w="19050">
              <a:noFill/>
            </a:ln>
            <a:effectLst/>
          </p:spPr>
        </p:pic>
        <p:sp>
          <p:nvSpPr>
            <p:cNvPr id="3" name="TextBox 2"/>
            <p:cNvSpPr txBox="1"/>
            <p:nvPr/>
          </p:nvSpPr>
          <p:spPr>
            <a:xfrm>
              <a:off x="1455179" y="1630137"/>
              <a:ext cx="960953" cy="386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70C0"/>
                  </a:solidFill>
                  <a:latin typeface="Times" pitchFamily="18" charset="0"/>
                  <a:ea typeface="Tahoma" pitchFamily="34" charset="0"/>
                  <a:cs typeface="Times" pitchFamily="18" charset="0"/>
                </a:rPr>
                <a:t>Item</a:t>
              </a:r>
              <a:endParaRPr lang="en-US" sz="1600" b="1" dirty="0">
                <a:solidFill>
                  <a:srgbClr val="0070C0"/>
                </a:solidFill>
                <a:latin typeface="Times" pitchFamily="18" charset="0"/>
                <a:ea typeface="Tahoma" pitchFamily="34" charset="0"/>
                <a:cs typeface="Times" pitchFamily="18" charset="0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685800" y="4572000"/>
            <a:ext cx="7848600" cy="24847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200"/>
              </a:spcAft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Allo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c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ation Rule: give the item to the highest bidder. </a:t>
            </a:r>
          </a:p>
          <a:p>
            <a:pPr algn="just">
              <a:lnSpc>
                <a:spcPct val="120000"/>
              </a:lnSpc>
              <a:spcAft>
                <a:spcPts val="200"/>
              </a:spcAft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Zapf Dingbats"/>
                <a:cs typeface="Times New Roman"/>
                <a:sym typeface="Zapf Dingbats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Zapf Dingbats"/>
                <a:cs typeface="Times New Roman"/>
                <a:sym typeface="Zapf Dingbats"/>
              </a:rPr>
              <a:t>                                                                                       </a:t>
            </a:r>
            <a:r>
              <a:rPr lang="en-US" sz="4000" dirty="0" smtClean="0">
                <a:solidFill>
                  <a:srgbClr val="FF0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</a:p>
          <a:p>
            <a:pPr algn="just">
              <a:lnSpc>
                <a:spcPct val="120000"/>
              </a:lnSpc>
              <a:spcAft>
                <a:spcPts val="200"/>
              </a:spcAft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Payment Rule: </a:t>
            </a:r>
            <a:r>
              <a:rPr lang="en-US" sz="30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?</a:t>
            </a:r>
          </a:p>
          <a:p>
            <a:pPr marL="742950" lvl="1" indent="-285750" algn="just">
              <a:lnSpc>
                <a:spcPct val="120000"/>
              </a:lnSpc>
              <a:spcAft>
                <a:spcPts val="200"/>
              </a:spcAft>
              <a:buFont typeface="Wingdings" pitchFamily="2" charset="2"/>
              <a:buChar char="§"/>
            </a:pPr>
            <a:endParaRPr lang="en-US" sz="2200" b="1" i="1" dirty="0">
              <a:latin typeface="Times New Roman"/>
              <a:cs typeface="Times New Roman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Single-item Auctions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Set-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up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5" name="组合 64"/>
          <p:cNvGrpSpPr/>
          <p:nvPr/>
        </p:nvGrpSpPr>
        <p:grpSpPr>
          <a:xfrm>
            <a:off x="5181600" y="1295400"/>
            <a:ext cx="1807688" cy="2118790"/>
            <a:chOff x="5251011" y="1691210"/>
            <a:chExt cx="1454589" cy="1704923"/>
          </a:xfrm>
        </p:grpSpPr>
        <p:pic>
          <p:nvPicPr>
            <p:cNvPr id="63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251011" y="2045635"/>
              <a:ext cx="1378388" cy="13504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62" name="TextBox 61"/>
            <p:cNvSpPr txBox="1"/>
            <p:nvPr/>
          </p:nvSpPr>
          <p:spPr>
            <a:xfrm>
              <a:off x="5486400" y="1691210"/>
              <a:ext cx="1219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70C0"/>
                  </a:solidFill>
                  <a:latin typeface="Times" pitchFamily="18" charset="0"/>
                  <a:ea typeface="Tahoma" pitchFamily="34" charset="0"/>
                  <a:cs typeface="Times" pitchFamily="18" charset="0"/>
                </a:rPr>
                <a:t>Auctioneer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971801" y="985214"/>
            <a:ext cx="1866970" cy="3434386"/>
            <a:chOff x="2971801" y="985214"/>
            <a:chExt cx="1659854" cy="3053386"/>
          </a:xfrm>
        </p:grpSpPr>
        <p:grpSp>
          <p:nvGrpSpPr>
            <p:cNvPr id="11" name="Group 10"/>
            <p:cNvGrpSpPr>
              <a:grpSpLocks noChangeAspect="1"/>
            </p:cNvGrpSpPr>
            <p:nvPr/>
          </p:nvGrpSpPr>
          <p:grpSpPr>
            <a:xfrm>
              <a:off x="2971801" y="985214"/>
              <a:ext cx="1295401" cy="3053386"/>
              <a:chOff x="5309347" y="882895"/>
              <a:chExt cx="1479742" cy="3498875"/>
            </a:xfrm>
          </p:grpSpPr>
          <p:grpSp>
            <p:nvGrpSpPr>
              <p:cNvPr id="50" name="组合 42"/>
              <p:cNvGrpSpPr/>
              <p:nvPr/>
            </p:nvGrpSpPr>
            <p:grpSpPr>
              <a:xfrm>
                <a:off x="5309347" y="1342210"/>
                <a:ext cx="1219950" cy="3039560"/>
                <a:chOff x="555626" y="1341847"/>
                <a:chExt cx="1318335" cy="3284692"/>
              </a:xfrm>
            </p:grpSpPr>
            <p:grpSp>
              <p:nvGrpSpPr>
                <p:cNvPr id="51" name="组合 45"/>
                <p:cNvGrpSpPr/>
                <p:nvPr/>
              </p:nvGrpSpPr>
              <p:grpSpPr>
                <a:xfrm>
                  <a:off x="555626" y="1647826"/>
                  <a:ext cx="472299" cy="2801800"/>
                  <a:chOff x="555626" y="1647826"/>
                  <a:chExt cx="472299" cy="2801800"/>
                </a:xfrm>
              </p:grpSpPr>
              <p:sp>
                <p:nvSpPr>
                  <p:cNvPr id="60" name="TextBox 59"/>
                  <p:cNvSpPr txBox="1"/>
                  <p:nvPr/>
                </p:nvSpPr>
                <p:spPr>
                  <a:xfrm>
                    <a:off x="555626" y="1647826"/>
                    <a:ext cx="282347" cy="34750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i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endParaRPr lang="en-US" i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1" name="TextBox 60"/>
                  <p:cNvSpPr txBox="1"/>
                  <p:nvPr/>
                </p:nvSpPr>
                <p:spPr>
                  <a:xfrm>
                    <a:off x="572882" y="2848065"/>
                    <a:ext cx="234083" cy="34750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800" i="1" dirty="0" err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rPr>
                      <a:t>i</a:t>
                    </a:r>
                    <a:endParaRPr lang="en-US" sz="1800" i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82" name="TextBox 81"/>
                  <p:cNvSpPr txBox="1"/>
                  <p:nvPr/>
                </p:nvSpPr>
                <p:spPr>
                  <a:xfrm>
                    <a:off x="560535" y="3992277"/>
                    <a:ext cx="467390" cy="45734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i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rPr>
                      <a:t>n</a:t>
                    </a:r>
                    <a:endParaRPr lang="en-US" sz="1800" i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52" name="组合 35"/>
                <p:cNvGrpSpPr/>
                <p:nvPr/>
              </p:nvGrpSpPr>
              <p:grpSpPr>
                <a:xfrm>
                  <a:off x="982824" y="1341847"/>
                  <a:ext cx="891137" cy="3284692"/>
                  <a:chOff x="692156" y="1405815"/>
                  <a:chExt cx="947111" cy="3491009"/>
                </a:xfrm>
              </p:grpSpPr>
              <p:grpSp>
                <p:nvGrpSpPr>
                  <p:cNvPr id="53" name="组合 34"/>
                  <p:cNvGrpSpPr/>
                  <p:nvPr/>
                </p:nvGrpSpPr>
                <p:grpSpPr>
                  <a:xfrm>
                    <a:off x="692156" y="1405815"/>
                    <a:ext cx="947111" cy="3491009"/>
                    <a:chOff x="692156" y="1405815"/>
                    <a:chExt cx="947111" cy="3491009"/>
                  </a:xfrm>
                </p:grpSpPr>
                <p:pic>
                  <p:nvPicPr>
                    <p:cNvPr id="57" name="Picture 56"/>
                    <p:cNvPicPr>
                      <a:picLocks noChangeAspect="1"/>
                    </p:cNvPicPr>
                    <p:nvPr/>
                  </p:nvPicPr>
                  <p:blipFill>
                    <a:blip r:embed="rId5" cstate="print"/>
                    <a:srcRect b="17010"/>
                    <a:stretch>
                      <a:fillRect/>
                    </a:stretch>
                  </p:blipFill>
                  <p:spPr>
                    <a:xfrm>
                      <a:off x="692156" y="1405815"/>
                      <a:ext cx="914400" cy="918064"/>
                    </a:xfrm>
                    <a:prstGeom prst="ellipse">
                      <a:avLst/>
                    </a:prstGeom>
                    <a:ln w="12700" cap="rnd">
                      <a:solidFill>
                        <a:srgbClr val="333333"/>
                      </a:solidFill>
                    </a:ln>
                    <a:effectLst/>
                    <a:scene3d>
                      <a:camera prst="orthographicFront"/>
                      <a:lightRig rig="contrasting" dir="t">
                        <a:rot lat="0" lon="0" rev="3000000"/>
                      </a:lightRig>
                    </a:scene3d>
                    <a:sp3d contourW="7620">
                      <a:bevelT w="95250" h="31750"/>
                      <a:contourClr>
                        <a:srgbClr val="333333"/>
                      </a:contourClr>
                    </a:sp3d>
                  </p:spPr>
                </p:pic>
                <p:pic>
                  <p:nvPicPr>
                    <p:cNvPr id="58" name="Picture 57"/>
                    <p:cNvPicPr>
                      <a:picLocks noChangeAspect="1"/>
                    </p:cNvPicPr>
                    <p:nvPr/>
                  </p:nvPicPr>
                  <p:blipFill>
                    <a:blip r:embed="rId6" cstate="print"/>
                    <a:srcRect l="13195"/>
                    <a:stretch>
                      <a:fillRect/>
                    </a:stretch>
                  </p:blipFill>
                  <p:spPr>
                    <a:xfrm>
                      <a:off x="698043" y="2686694"/>
                      <a:ext cx="915113" cy="914400"/>
                    </a:xfrm>
                    <a:prstGeom prst="ellipse">
                      <a:avLst/>
                    </a:prstGeom>
                    <a:ln w="12700" cap="rnd">
                      <a:solidFill>
                        <a:srgbClr val="333333"/>
                      </a:solidFill>
                    </a:ln>
                    <a:effectLst/>
                    <a:scene3d>
                      <a:camera prst="orthographicFront"/>
                      <a:lightRig rig="contrasting" dir="t">
                        <a:rot lat="0" lon="0" rev="3000000"/>
                      </a:lightRig>
                    </a:scene3d>
                    <a:sp3d contourW="7620">
                      <a:bevelT w="95250" h="31750"/>
                      <a:contourClr>
                        <a:srgbClr val="333333"/>
                      </a:contourClr>
                    </a:sp3d>
                  </p:spPr>
                </p:pic>
                <p:pic>
                  <p:nvPicPr>
                    <p:cNvPr id="59" name="Picture 58"/>
                    <p:cNvPicPr>
                      <a:picLocks noChangeAspect="1"/>
                    </p:cNvPicPr>
                    <p:nvPr/>
                  </p:nvPicPr>
                  <p:blipFill>
                    <a:blip r:embed="rId7" cstate="print"/>
                    <a:stretch>
                      <a:fillRect/>
                    </a:stretch>
                  </p:blipFill>
                  <p:spPr>
                    <a:xfrm>
                      <a:off x="722203" y="3982424"/>
                      <a:ext cx="917064" cy="914400"/>
                    </a:xfrm>
                    <a:prstGeom prst="ellipse">
                      <a:avLst/>
                    </a:prstGeom>
                    <a:ln w="12700" cap="rnd">
                      <a:solidFill>
                        <a:srgbClr val="333333"/>
                      </a:solidFill>
                    </a:ln>
                    <a:effectLst/>
                    <a:scene3d>
                      <a:camera prst="orthographicFront"/>
                      <a:lightRig rig="contrasting" dir="t">
                        <a:rot lat="0" lon="0" rev="3000000"/>
                      </a:lightRig>
                    </a:scene3d>
                    <a:sp3d contourW="7620">
                      <a:bevelT w="95250" h="31750"/>
                      <a:contourClr>
                        <a:srgbClr val="333333"/>
                      </a:contourClr>
                    </a:sp3d>
                  </p:spPr>
                </p:pic>
              </p:grpSp>
              <p:sp>
                <p:nvSpPr>
                  <p:cNvPr id="54" name="TextBox 53"/>
                  <p:cNvSpPr txBox="1"/>
                  <p:nvPr/>
                </p:nvSpPr>
                <p:spPr>
                  <a:xfrm rot="5400000">
                    <a:off x="939615" y="3611532"/>
                    <a:ext cx="436237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…</a:t>
                    </a:r>
                    <a:endParaRPr lang="en-US" dirty="0"/>
                  </a:p>
                </p:txBody>
              </p:sp>
              <p:sp>
                <p:nvSpPr>
                  <p:cNvPr id="55" name="TextBox 54"/>
                  <p:cNvSpPr txBox="1"/>
                  <p:nvPr/>
                </p:nvSpPr>
                <p:spPr>
                  <a:xfrm rot="5400000">
                    <a:off x="930090" y="2316428"/>
                    <a:ext cx="436237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…</a:t>
                    </a:r>
                    <a:endParaRPr lang="en-US" dirty="0"/>
                  </a:p>
                </p:txBody>
              </p:sp>
            </p:grpSp>
          </p:grpSp>
          <p:sp>
            <p:nvSpPr>
              <p:cNvPr id="56" name="TextBox 55"/>
              <p:cNvSpPr txBox="1"/>
              <p:nvPr/>
            </p:nvSpPr>
            <p:spPr>
              <a:xfrm>
                <a:off x="5647080" y="882895"/>
                <a:ext cx="1142009" cy="3879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0070C0"/>
                    </a:solidFill>
                    <a:latin typeface="Times" pitchFamily="18" charset="0"/>
                    <a:ea typeface="Tahoma" pitchFamily="34" charset="0"/>
                    <a:cs typeface="Times" pitchFamily="18" charset="0"/>
                  </a:rPr>
                  <a:t>Bidders</a:t>
                </a:r>
              </a:p>
            </p:txBody>
          </p:sp>
        </p:grpSp>
        <p:sp>
          <p:nvSpPr>
            <p:cNvPr id="2" name="TextBox 1"/>
            <p:cNvSpPr txBox="1"/>
            <p:nvPr/>
          </p:nvSpPr>
          <p:spPr>
            <a:xfrm>
              <a:off x="4191000" y="1600200"/>
              <a:ext cx="4320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latin typeface="Times New Roman"/>
                  <a:cs typeface="Times New Roman"/>
                </a:rPr>
                <a:t>v</a:t>
              </a:r>
              <a:r>
                <a:rPr lang="en-US" b="1" i="1" baseline="-25000" dirty="0" smtClean="0">
                  <a:latin typeface="Times New Roman"/>
                  <a:cs typeface="Times New Roman"/>
                </a:rPr>
                <a:t>1</a:t>
              </a:r>
              <a:endParaRPr lang="en-US" b="1" i="1" dirty="0">
                <a:latin typeface="Times New Roman"/>
                <a:cs typeface="Times New Roman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4191000" y="2590800"/>
              <a:ext cx="3978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latin typeface="Times New Roman"/>
                  <a:cs typeface="Times New Roman"/>
                </a:rPr>
                <a:t>v</a:t>
              </a:r>
              <a:r>
                <a:rPr lang="en-US" b="1" i="1" baseline="-25000" dirty="0">
                  <a:latin typeface="Times New Roman"/>
                  <a:cs typeface="Times New Roman"/>
                </a:rPr>
                <a:t>i</a:t>
              </a:r>
              <a:endParaRPr lang="en-US" b="1" i="1" dirty="0">
                <a:latin typeface="Times New Roman"/>
                <a:cs typeface="Times New Roman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191000" y="3581400"/>
              <a:ext cx="4406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err="1" smtClean="0">
                  <a:latin typeface="Times New Roman"/>
                  <a:cs typeface="Times New Roman"/>
                </a:rPr>
                <a:t>v</a:t>
              </a:r>
              <a:r>
                <a:rPr lang="en-US" b="1" i="1" baseline="-25000" dirty="0" err="1" smtClean="0">
                  <a:latin typeface="Times New Roman"/>
                  <a:cs typeface="Times New Roman"/>
                </a:rPr>
                <a:t>n</a:t>
              </a:r>
              <a:endParaRPr lang="en-US" b="1" i="1" dirty="0">
                <a:latin typeface="Times New Roman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867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086600" y="990600"/>
            <a:ext cx="1264997" cy="2920249"/>
            <a:chOff x="1368136" y="846747"/>
            <a:chExt cx="1445008" cy="3335807"/>
          </a:xfrm>
        </p:grpSpPr>
        <p:grpSp>
          <p:nvGrpSpPr>
            <p:cNvPr id="39" name="组合 40"/>
            <p:cNvGrpSpPr/>
            <p:nvPr/>
          </p:nvGrpSpPr>
          <p:grpSpPr>
            <a:xfrm>
              <a:off x="1667916" y="1601189"/>
              <a:ext cx="1145228" cy="2581365"/>
              <a:chOff x="4196059" y="1759025"/>
              <a:chExt cx="1315321" cy="2964761"/>
            </a:xfrm>
          </p:grpSpPr>
          <p:grpSp>
            <p:nvGrpSpPr>
              <p:cNvPr id="40" name="组合 38"/>
              <p:cNvGrpSpPr/>
              <p:nvPr/>
            </p:nvGrpSpPr>
            <p:grpSpPr>
              <a:xfrm>
                <a:off x="4999433" y="1759025"/>
                <a:ext cx="511947" cy="2964761"/>
                <a:chOff x="4999433" y="1759025"/>
                <a:chExt cx="511947" cy="2964761"/>
              </a:xfrm>
            </p:grpSpPr>
            <p:sp>
              <p:nvSpPr>
                <p:cNvPr id="47" name="TextBox 46"/>
                <p:cNvSpPr txBox="1"/>
                <p:nvPr/>
              </p:nvSpPr>
              <p:spPr>
                <a:xfrm>
                  <a:off x="4999433" y="1759025"/>
                  <a:ext cx="30008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i="1" dirty="0" smtClean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lang="en-US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8" name="TextBox 47"/>
                <p:cNvSpPr txBox="1"/>
                <p:nvPr/>
              </p:nvSpPr>
              <p:spPr>
                <a:xfrm>
                  <a:off x="5031637" y="2926073"/>
                  <a:ext cx="2487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800" i="1" dirty="0" smtClean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Times New Roman"/>
                      <a:cs typeface="Times New Roman"/>
                    </a:rPr>
                    <a:t>j</a:t>
                  </a:r>
                  <a:endParaRPr lang="en-US" sz="1800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5031638" y="4239236"/>
                  <a:ext cx="479742" cy="48455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i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Times New Roman"/>
                      <a:cs typeface="Times New Roman"/>
                    </a:rPr>
                    <a:t>k</a:t>
                  </a:r>
                  <a:endParaRPr lang="en-US" sz="1800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/>
                    <a:cs typeface="Times New Roman"/>
                  </a:endParaRPr>
                </a:p>
              </p:txBody>
            </p:sp>
          </p:grpSp>
          <p:grpSp>
            <p:nvGrpSpPr>
              <p:cNvPr id="41" name="组合 39"/>
              <p:cNvGrpSpPr/>
              <p:nvPr/>
            </p:nvGrpSpPr>
            <p:grpSpPr>
              <a:xfrm>
                <a:off x="4196059" y="2345033"/>
                <a:ext cx="490239" cy="1720476"/>
                <a:chOff x="4196059" y="2345033"/>
                <a:chExt cx="490239" cy="1720476"/>
              </a:xfrm>
            </p:grpSpPr>
            <p:sp>
              <p:nvSpPr>
                <p:cNvPr id="44" name="TextBox 43"/>
                <p:cNvSpPr txBox="1"/>
                <p:nvPr/>
              </p:nvSpPr>
              <p:spPr>
                <a:xfrm rot="5400000">
                  <a:off x="4237347" y="3616558"/>
                  <a:ext cx="436237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…</a:t>
                  </a:r>
                  <a:endParaRPr lang="en-US" dirty="0"/>
                </a:p>
              </p:txBody>
            </p:sp>
            <p:sp>
              <p:nvSpPr>
                <p:cNvPr id="46" name="TextBox 45"/>
                <p:cNvSpPr txBox="1"/>
                <p:nvPr/>
              </p:nvSpPr>
              <p:spPr>
                <a:xfrm rot="5400000">
                  <a:off x="4208773" y="2332319"/>
                  <a:ext cx="436237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…</a:t>
                  </a:r>
                  <a:endParaRPr lang="en-US" dirty="0"/>
                </a:p>
              </p:txBody>
            </p:sp>
          </p:grpSp>
        </p:grpSp>
        <p:sp>
          <p:nvSpPr>
            <p:cNvPr id="3" name="TextBox 2"/>
            <p:cNvSpPr txBox="1"/>
            <p:nvPr/>
          </p:nvSpPr>
          <p:spPr>
            <a:xfrm>
              <a:off x="1368136" y="846747"/>
              <a:ext cx="960952" cy="386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70C0"/>
                  </a:solidFill>
                  <a:latin typeface="Times" pitchFamily="18" charset="0"/>
                  <a:ea typeface="Tahoma" pitchFamily="34" charset="0"/>
                  <a:cs typeface="Times" pitchFamily="18" charset="0"/>
                </a:rPr>
                <a:t>Slots</a:t>
              </a:r>
              <a:endParaRPr lang="en-US" sz="1600" b="1" dirty="0">
                <a:solidFill>
                  <a:srgbClr val="0070C0"/>
                </a:solidFill>
                <a:latin typeface="Times" pitchFamily="18" charset="0"/>
                <a:ea typeface="Tahoma" pitchFamily="34" charset="0"/>
                <a:cs typeface="Times" pitchFamily="18" charset="0"/>
              </a:endParaRPr>
            </a:p>
          </p:txBody>
        </p:sp>
      </p:grp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Sponsored Search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Auctions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Set-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up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5" name="组合 64"/>
          <p:cNvGrpSpPr/>
          <p:nvPr/>
        </p:nvGrpSpPr>
        <p:grpSpPr>
          <a:xfrm>
            <a:off x="5251011" y="1371600"/>
            <a:ext cx="1378389" cy="2024533"/>
            <a:chOff x="5251011" y="1371600"/>
            <a:chExt cx="1378389" cy="2024533"/>
          </a:xfrm>
        </p:grpSpPr>
        <p:pic>
          <p:nvPicPr>
            <p:cNvPr id="63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251011" y="2045635"/>
              <a:ext cx="1378388" cy="13504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62" name="TextBox 61"/>
            <p:cNvSpPr txBox="1"/>
            <p:nvPr/>
          </p:nvSpPr>
          <p:spPr>
            <a:xfrm>
              <a:off x="5410200" y="1371600"/>
              <a:ext cx="12192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70C0"/>
                  </a:solidFill>
                  <a:latin typeface="Times" pitchFamily="18" charset="0"/>
                  <a:ea typeface="Tahoma" pitchFamily="34" charset="0"/>
                  <a:cs typeface="Times" pitchFamily="18" charset="0"/>
                </a:rPr>
                <a:t>Auctioneer/</a:t>
              </a:r>
              <a:r>
                <a:rPr lang="en-US" sz="1600" b="1" dirty="0" smtClean="0">
                  <a:solidFill>
                    <a:srgbClr val="0000FF"/>
                  </a:solidFill>
                  <a:latin typeface="Times" pitchFamily="18" charset="0"/>
                  <a:ea typeface="Tahoma" pitchFamily="34" charset="0"/>
                  <a:cs typeface="Times" pitchFamily="18" charset="0"/>
                </a:rPr>
                <a:t>G</a:t>
              </a:r>
              <a:r>
                <a:rPr lang="en-US" sz="1600" b="1" dirty="0" smtClean="0">
                  <a:solidFill>
                    <a:srgbClr val="FF0000"/>
                  </a:solidFill>
                  <a:latin typeface="Times" pitchFamily="18" charset="0"/>
                  <a:ea typeface="Tahoma" pitchFamily="34" charset="0"/>
                  <a:cs typeface="Times" pitchFamily="18" charset="0"/>
                </a:rPr>
                <a:t>o</a:t>
              </a:r>
              <a:r>
                <a:rPr lang="en-US" sz="1600" b="1" dirty="0" smtClean="0">
                  <a:solidFill>
                    <a:srgbClr val="FFFF00"/>
                  </a:solidFill>
                  <a:latin typeface="Times" pitchFamily="18" charset="0"/>
                  <a:ea typeface="Tahoma" pitchFamily="34" charset="0"/>
                  <a:cs typeface="Times" pitchFamily="18" charset="0"/>
                </a:rPr>
                <a:t>o</a:t>
              </a:r>
              <a:r>
                <a:rPr lang="en-US" sz="1600" b="1" dirty="0" smtClean="0">
                  <a:solidFill>
                    <a:srgbClr val="0070C0"/>
                  </a:solidFill>
                  <a:latin typeface="Times" pitchFamily="18" charset="0"/>
                  <a:ea typeface="Tahoma" pitchFamily="34" charset="0"/>
                  <a:cs typeface="Times" pitchFamily="18" charset="0"/>
                </a:rPr>
                <a:t>g</a:t>
              </a:r>
              <a:r>
                <a:rPr lang="en-US" sz="1600" b="1" dirty="0" smtClean="0">
                  <a:solidFill>
                    <a:srgbClr val="008000"/>
                  </a:solidFill>
                  <a:latin typeface="Times" pitchFamily="18" charset="0"/>
                  <a:ea typeface="Tahoma" pitchFamily="34" charset="0"/>
                  <a:cs typeface="Times" pitchFamily="18" charset="0"/>
                </a:rPr>
                <a:t>l</a:t>
              </a:r>
              <a:r>
                <a:rPr lang="en-US" sz="1600" b="1" dirty="0" smtClean="0">
                  <a:solidFill>
                    <a:srgbClr val="FF0000"/>
                  </a:solidFill>
                  <a:latin typeface="Times" pitchFamily="18" charset="0"/>
                  <a:ea typeface="Tahoma" pitchFamily="34" charset="0"/>
                  <a:cs typeface="Times" pitchFamily="18" charset="0"/>
                </a:rPr>
                <a:t>e</a:t>
              </a:r>
            </a:p>
          </p:txBody>
        </p:sp>
      </p:grpSp>
      <p:sp>
        <p:nvSpPr>
          <p:cNvPr id="2" name="Rounded Rectangle 1"/>
          <p:cNvSpPr/>
          <p:nvPr/>
        </p:nvSpPr>
        <p:spPr>
          <a:xfrm>
            <a:off x="7086600" y="1600200"/>
            <a:ext cx="838200" cy="381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α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66" name="Rounded Rectangle 65"/>
          <p:cNvSpPr/>
          <p:nvPr/>
        </p:nvSpPr>
        <p:spPr>
          <a:xfrm>
            <a:off x="7086600" y="2514600"/>
            <a:ext cx="838200" cy="381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α</a:t>
            </a:r>
            <a:r>
              <a:rPr lang="en-US" baseline="-25000" dirty="0" smtClean="0"/>
              <a:t>j</a:t>
            </a:r>
            <a:endParaRPr lang="en-US" dirty="0"/>
          </a:p>
        </p:txBody>
      </p:sp>
      <p:sp>
        <p:nvSpPr>
          <p:cNvPr id="67" name="Rounded Rectangle 66"/>
          <p:cNvSpPr/>
          <p:nvPr/>
        </p:nvSpPr>
        <p:spPr>
          <a:xfrm>
            <a:off x="7086600" y="3505200"/>
            <a:ext cx="838200" cy="381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α</a:t>
            </a:r>
            <a:r>
              <a:rPr lang="en-US" baseline="-25000" dirty="0" smtClean="0"/>
              <a:t>k</a:t>
            </a:r>
            <a:endParaRPr lang="en-US" dirty="0"/>
          </a:p>
        </p:txBody>
      </p:sp>
      <p:grpSp>
        <p:nvGrpSpPr>
          <p:cNvPr id="68" name="Group 67"/>
          <p:cNvGrpSpPr/>
          <p:nvPr/>
        </p:nvGrpSpPr>
        <p:grpSpPr>
          <a:xfrm>
            <a:off x="2514600" y="990600"/>
            <a:ext cx="2371342" cy="2977186"/>
            <a:chOff x="2362201" y="1061414"/>
            <a:chExt cx="2371342" cy="2977186"/>
          </a:xfrm>
        </p:grpSpPr>
        <p:grpSp>
          <p:nvGrpSpPr>
            <p:cNvPr id="69" name="Group 68"/>
            <p:cNvGrpSpPr>
              <a:grpSpLocks noChangeAspect="1"/>
            </p:cNvGrpSpPr>
            <p:nvPr/>
          </p:nvGrpSpPr>
          <p:grpSpPr>
            <a:xfrm>
              <a:off x="2362201" y="1061414"/>
              <a:ext cx="2371342" cy="2977186"/>
              <a:chOff x="4612999" y="970213"/>
              <a:chExt cx="2708794" cy="3411557"/>
            </a:xfrm>
          </p:grpSpPr>
          <p:grpSp>
            <p:nvGrpSpPr>
              <p:cNvPr id="73" name="组合 42"/>
              <p:cNvGrpSpPr/>
              <p:nvPr/>
            </p:nvGrpSpPr>
            <p:grpSpPr>
              <a:xfrm>
                <a:off x="5309347" y="1342210"/>
                <a:ext cx="1219950" cy="3039560"/>
                <a:chOff x="555626" y="1341847"/>
                <a:chExt cx="1318335" cy="3284692"/>
              </a:xfrm>
            </p:grpSpPr>
            <p:grpSp>
              <p:nvGrpSpPr>
                <p:cNvPr id="75" name="组合 45"/>
                <p:cNvGrpSpPr/>
                <p:nvPr/>
              </p:nvGrpSpPr>
              <p:grpSpPr>
                <a:xfrm>
                  <a:off x="555626" y="1647826"/>
                  <a:ext cx="472299" cy="2801800"/>
                  <a:chOff x="555626" y="1647826"/>
                  <a:chExt cx="472299" cy="2801800"/>
                </a:xfrm>
              </p:grpSpPr>
              <p:sp>
                <p:nvSpPr>
                  <p:cNvPr id="84" name="TextBox 83"/>
                  <p:cNvSpPr txBox="1"/>
                  <p:nvPr/>
                </p:nvSpPr>
                <p:spPr>
                  <a:xfrm>
                    <a:off x="555626" y="1647826"/>
                    <a:ext cx="282347" cy="34750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i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endParaRPr lang="en-US" i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85" name="TextBox 84"/>
                  <p:cNvSpPr txBox="1"/>
                  <p:nvPr/>
                </p:nvSpPr>
                <p:spPr>
                  <a:xfrm>
                    <a:off x="572882" y="2848065"/>
                    <a:ext cx="234083" cy="34750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800" i="1" dirty="0" err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rPr>
                      <a:t>i</a:t>
                    </a:r>
                    <a:endParaRPr lang="en-US" sz="1800" i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86" name="TextBox 85"/>
                  <p:cNvSpPr txBox="1"/>
                  <p:nvPr/>
                </p:nvSpPr>
                <p:spPr>
                  <a:xfrm>
                    <a:off x="560535" y="3992277"/>
                    <a:ext cx="467390" cy="45734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i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rPr>
                      <a:t>n</a:t>
                    </a:r>
                    <a:endParaRPr lang="en-US" sz="1800" i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76" name="组合 35"/>
                <p:cNvGrpSpPr/>
                <p:nvPr/>
              </p:nvGrpSpPr>
              <p:grpSpPr>
                <a:xfrm>
                  <a:off x="982824" y="1341847"/>
                  <a:ext cx="891137" cy="3284692"/>
                  <a:chOff x="692156" y="1405815"/>
                  <a:chExt cx="947111" cy="3491009"/>
                </a:xfrm>
              </p:grpSpPr>
              <p:grpSp>
                <p:nvGrpSpPr>
                  <p:cNvPr id="77" name="组合 34"/>
                  <p:cNvGrpSpPr/>
                  <p:nvPr/>
                </p:nvGrpSpPr>
                <p:grpSpPr>
                  <a:xfrm>
                    <a:off x="692156" y="1405815"/>
                    <a:ext cx="947111" cy="3491009"/>
                    <a:chOff x="692156" y="1405815"/>
                    <a:chExt cx="947111" cy="3491009"/>
                  </a:xfrm>
                </p:grpSpPr>
                <p:pic>
                  <p:nvPicPr>
                    <p:cNvPr id="80" name="Picture 79"/>
                    <p:cNvPicPr>
                      <a:picLocks noChangeAspect="1"/>
                    </p:cNvPicPr>
                    <p:nvPr/>
                  </p:nvPicPr>
                  <p:blipFill>
                    <a:blip r:embed="rId4" cstate="print"/>
                    <a:srcRect b="17010"/>
                    <a:stretch>
                      <a:fillRect/>
                    </a:stretch>
                  </p:blipFill>
                  <p:spPr>
                    <a:xfrm>
                      <a:off x="692156" y="1405815"/>
                      <a:ext cx="914400" cy="918064"/>
                    </a:xfrm>
                    <a:prstGeom prst="ellipse">
                      <a:avLst/>
                    </a:prstGeom>
                    <a:ln w="12700" cap="rnd">
                      <a:solidFill>
                        <a:srgbClr val="333333"/>
                      </a:solidFill>
                    </a:ln>
                    <a:effectLst/>
                    <a:scene3d>
                      <a:camera prst="orthographicFront"/>
                      <a:lightRig rig="contrasting" dir="t">
                        <a:rot lat="0" lon="0" rev="3000000"/>
                      </a:lightRig>
                    </a:scene3d>
                    <a:sp3d contourW="7620">
                      <a:bevelT w="95250" h="31750"/>
                      <a:contourClr>
                        <a:srgbClr val="333333"/>
                      </a:contourClr>
                    </a:sp3d>
                  </p:spPr>
                </p:pic>
                <p:pic>
                  <p:nvPicPr>
                    <p:cNvPr id="81" name="Picture 80"/>
                    <p:cNvPicPr>
                      <a:picLocks noChangeAspect="1"/>
                    </p:cNvPicPr>
                    <p:nvPr/>
                  </p:nvPicPr>
                  <p:blipFill>
                    <a:blip r:embed="rId5" cstate="print"/>
                    <a:srcRect l="13195"/>
                    <a:stretch>
                      <a:fillRect/>
                    </a:stretch>
                  </p:blipFill>
                  <p:spPr>
                    <a:xfrm>
                      <a:off x="698043" y="2686694"/>
                      <a:ext cx="915113" cy="914400"/>
                    </a:xfrm>
                    <a:prstGeom prst="ellipse">
                      <a:avLst/>
                    </a:prstGeom>
                    <a:ln w="12700" cap="rnd">
                      <a:solidFill>
                        <a:srgbClr val="333333"/>
                      </a:solidFill>
                    </a:ln>
                    <a:effectLst/>
                    <a:scene3d>
                      <a:camera prst="orthographicFront"/>
                      <a:lightRig rig="contrasting" dir="t">
                        <a:rot lat="0" lon="0" rev="3000000"/>
                      </a:lightRig>
                    </a:scene3d>
                    <a:sp3d contourW="7620">
                      <a:bevelT w="95250" h="31750"/>
                      <a:contourClr>
                        <a:srgbClr val="333333"/>
                      </a:contourClr>
                    </a:sp3d>
                  </p:spPr>
                </p:pic>
                <p:pic>
                  <p:nvPicPr>
                    <p:cNvPr id="83" name="Picture 82"/>
                    <p:cNvPicPr>
                      <a:picLocks noChangeAspect="1"/>
                    </p:cNvPicPr>
                    <p:nvPr/>
                  </p:nvPicPr>
                  <p:blipFill>
                    <a:blip r:embed="rId6" cstate="print"/>
                    <a:stretch>
                      <a:fillRect/>
                    </a:stretch>
                  </p:blipFill>
                  <p:spPr>
                    <a:xfrm>
                      <a:off x="722203" y="3982424"/>
                      <a:ext cx="917064" cy="914400"/>
                    </a:xfrm>
                    <a:prstGeom prst="ellipse">
                      <a:avLst/>
                    </a:prstGeom>
                    <a:ln w="12700" cap="rnd">
                      <a:solidFill>
                        <a:srgbClr val="333333"/>
                      </a:solidFill>
                    </a:ln>
                    <a:effectLst/>
                    <a:scene3d>
                      <a:camera prst="orthographicFront"/>
                      <a:lightRig rig="contrasting" dir="t">
                        <a:rot lat="0" lon="0" rev="3000000"/>
                      </a:lightRig>
                    </a:scene3d>
                    <a:sp3d contourW="7620">
                      <a:bevelT w="95250" h="31750"/>
                      <a:contourClr>
                        <a:srgbClr val="333333"/>
                      </a:contourClr>
                    </a:sp3d>
                  </p:spPr>
                </p:pic>
              </p:grpSp>
              <p:sp>
                <p:nvSpPr>
                  <p:cNvPr id="78" name="TextBox 77"/>
                  <p:cNvSpPr txBox="1"/>
                  <p:nvPr/>
                </p:nvSpPr>
                <p:spPr>
                  <a:xfrm rot="5400000">
                    <a:off x="939615" y="3611532"/>
                    <a:ext cx="436237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…</a:t>
                    </a:r>
                    <a:endParaRPr lang="en-US" dirty="0"/>
                  </a:p>
                </p:txBody>
              </p:sp>
              <p:sp>
                <p:nvSpPr>
                  <p:cNvPr id="79" name="TextBox 78"/>
                  <p:cNvSpPr txBox="1"/>
                  <p:nvPr/>
                </p:nvSpPr>
                <p:spPr>
                  <a:xfrm rot="5400000">
                    <a:off x="930090" y="2316428"/>
                    <a:ext cx="436237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…</a:t>
                    </a:r>
                    <a:endParaRPr lang="en-US" dirty="0"/>
                  </a:p>
                </p:txBody>
              </p:sp>
            </p:grpSp>
          </p:grpSp>
          <p:sp>
            <p:nvSpPr>
              <p:cNvPr id="74" name="TextBox 73"/>
              <p:cNvSpPr txBox="1"/>
              <p:nvPr/>
            </p:nvSpPr>
            <p:spPr>
              <a:xfrm>
                <a:off x="4612999" y="970213"/>
                <a:ext cx="2708794" cy="3879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0070C0"/>
                    </a:solidFill>
                    <a:latin typeface="Times" pitchFamily="18" charset="0"/>
                    <a:ea typeface="Tahoma" pitchFamily="34" charset="0"/>
                    <a:cs typeface="Times" pitchFamily="18" charset="0"/>
                  </a:rPr>
                  <a:t>Bidders (advertisers)</a:t>
                </a:r>
              </a:p>
            </p:txBody>
          </p:sp>
        </p:grpSp>
        <p:sp>
          <p:nvSpPr>
            <p:cNvPr id="70" name="TextBox 69"/>
            <p:cNvSpPr txBox="1"/>
            <p:nvPr/>
          </p:nvSpPr>
          <p:spPr>
            <a:xfrm>
              <a:off x="4191000" y="1600200"/>
              <a:ext cx="4320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latin typeface="Times New Roman"/>
                  <a:cs typeface="Times New Roman"/>
                </a:rPr>
                <a:t>v</a:t>
              </a:r>
              <a:r>
                <a:rPr lang="en-US" b="1" i="1" baseline="-25000" dirty="0" smtClean="0">
                  <a:latin typeface="Times New Roman"/>
                  <a:cs typeface="Times New Roman"/>
                </a:rPr>
                <a:t>1</a:t>
              </a:r>
              <a:endParaRPr lang="en-US" b="1" i="1" dirty="0">
                <a:latin typeface="Times New Roman"/>
                <a:cs typeface="Times New Roman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191000" y="2590800"/>
              <a:ext cx="3978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latin typeface="Times New Roman"/>
                  <a:cs typeface="Times New Roman"/>
                </a:rPr>
                <a:t>v</a:t>
              </a:r>
              <a:r>
                <a:rPr lang="en-US" b="1" i="1" baseline="-25000" dirty="0">
                  <a:latin typeface="Times New Roman"/>
                  <a:cs typeface="Times New Roman"/>
                </a:rPr>
                <a:t>i</a:t>
              </a:r>
              <a:endParaRPr lang="en-US" b="1" i="1" dirty="0">
                <a:latin typeface="Times New Roman"/>
                <a:cs typeface="Times New Roman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4191000" y="3581400"/>
              <a:ext cx="4406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err="1" smtClean="0">
                  <a:latin typeface="Times New Roman"/>
                  <a:cs typeface="Times New Roman"/>
                </a:rPr>
                <a:t>v</a:t>
              </a:r>
              <a:r>
                <a:rPr lang="en-US" b="1" i="1" baseline="-25000" dirty="0" err="1" smtClean="0">
                  <a:latin typeface="Times New Roman"/>
                  <a:cs typeface="Times New Roman"/>
                </a:rPr>
                <a:t>n</a:t>
              </a:r>
              <a:endParaRPr lang="en-US" b="1" i="1" dirty="0">
                <a:latin typeface="Times New Roman"/>
                <a:cs typeface="Times New Roman"/>
              </a:endParaRPr>
            </a:p>
          </p:txBody>
        </p:sp>
      </p:grpSp>
      <p:sp>
        <p:nvSpPr>
          <p:cNvPr id="38" name="Rectangle 37"/>
          <p:cNvSpPr/>
          <p:nvPr/>
        </p:nvSpPr>
        <p:spPr>
          <a:xfrm>
            <a:off x="304800" y="4038600"/>
            <a:ext cx="8458200" cy="2743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20000"/>
              </a:lnSpc>
              <a:spcAft>
                <a:spcPts val="200"/>
              </a:spcAft>
              <a:buFont typeface="Arial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Allo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c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ation Rule: allocate the slots greedily based on the 				  bidders’ bids.</a:t>
            </a:r>
          </a:p>
          <a:p>
            <a:pPr algn="just">
              <a:lnSpc>
                <a:spcPct val="120000"/>
              </a:lnSpc>
              <a:spcAft>
                <a:spcPts val="200"/>
              </a:spcAft>
            </a:pP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Zapf Dingbats"/>
                <a:cs typeface="Times New Roman"/>
                <a:sym typeface="Zapf Dingbats"/>
              </a:rPr>
              <a:t>                                                                                        </a:t>
            </a:r>
            <a:r>
              <a:rPr lang="en-US" sz="4000" dirty="0" smtClean="0">
                <a:solidFill>
                  <a:srgbClr val="FF0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</a:p>
          <a:p>
            <a:pPr marL="342900" indent="-342900" algn="just">
              <a:lnSpc>
                <a:spcPct val="120000"/>
              </a:lnSpc>
              <a:spcAft>
                <a:spcPts val="200"/>
              </a:spcAft>
              <a:buFont typeface="Arial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Payment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Rule: </a:t>
            </a:r>
            <a:r>
              <a:rPr lang="en-US" sz="30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?</a:t>
            </a:r>
          </a:p>
          <a:p>
            <a:pPr marL="742950" lvl="1" indent="-285750" algn="just">
              <a:lnSpc>
                <a:spcPct val="120000"/>
              </a:lnSpc>
              <a:spcAft>
                <a:spcPts val="200"/>
              </a:spcAft>
              <a:buFont typeface="Wingdings" pitchFamily="2" charset="2"/>
              <a:buChar char="§"/>
            </a:pPr>
            <a:endParaRPr lang="en-US" sz="2200" b="1" i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83374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2"/>
          <p:cNvSpPr>
            <a:spLocks noGrp="1"/>
          </p:cNvSpPr>
          <p:nvPr>
            <p:ph type="title"/>
          </p:nvPr>
        </p:nvSpPr>
        <p:spPr>
          <a:xfrm>
            <a:off x="2743200" y="4191000"/>
            <a:ext cx="4953000" cy="136207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b="0" cap="none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halkduster"/>
                <a:cs typeface="Chalkduster"/>
              </a:rPr>
              <a:t>Revelation Principle</a:t>
            </a:r>
            <a:endParaRPr lang="en-US" sz="2800" b="0" cap="none" dirty="0">
              <a:solidFill>
                <a:schemeClr val="tx2">
                  <a:lumMod val="60000"/>
                  <a:lumOff val="40000"/>
                </a:schemeClr>
              </a:solidFill>
              <a:latin typeface="Chalkduster"/>
              <a:cs typeface="Chalkduster"/>
            </a:endParaRPr>
          </a:p>
        </p:txBody>
      </p:sp>
    </p:spTree>
    <p:extLst>
      <p:ext uri="{BB962C8B-B14F-4D97-AF65-F5344CB8AC3E}">
        <p14:creationId xmlns:p14="http://schemas.microsoft.com/office/powerpoint/2010/main" val="3211364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hecker/>
      </p:transition>
    </mc:Choice>
    <mc:Fallback xmlns="" xmlns:mv="urn:schemas-microsoft-com:mac:vml">
      <p:transition spd="slow">
        <p:checker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body" idx="1"/>
          </p:nvPr>
        </p:nvSpPr>
        <p:spPr>
          <a:xfrm>
            <a:off x="3886200" y="2895600"/>
            <a:ext cx="3886200" cy="1388752"/>
          </a:xfrm>
        </p:spPr>
        <p:txBody>
          <a:bodyPr>
            <a:noAutofit/>
          </a:bodyPr>
          <a:lstStyle/>
          <a:p>
            <a:r>
              <a:rPr lang="en-US" sz="5400" dirty="0" smtClean="0">
                <a:solidFill>
                  <a:srgbClr val="FFC000"/>
                </a:solidFill>
                <a:latin typeface="Times New Roman"/>
                <a:cs typeface="Times New Roman"/>
              </a:rPr>
              <a:t>Q: </a:t>
            </a:r>
            <a:r>
              <a:rPr lang="en-US" dirty="0" smtClean="0">
                <a:latin typeface="Times New Roman"/>
                <a:cs typeface="Times New Roman"/>
              </a:rPr>
              <a:t>Why DSIC?</a:t>
            </a:r>
            <a:endParaRPr lang="en-US" dirty="0">
              <a:solidFill>
                <a:srgbClr val="FFC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Content Placeholder 6"/>
          <p:cNvSpPr txBox="1">
            <a:spLocks/>
          </p:cNvSpPr>
          <p:nvPr/>
        </p:nvSpPr>
        <p:spPr>
          <a:xfrm>
            <a:off x="3886200" y="5715000"/>
            <a:ext cx="4267200" cy="1447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1200"/>
              </a:spcBef>
              <a:spcAft>
                <a:spcPts val="1800"/>
              </a:spcAft>
              <a:buClrTx/>
              <a:buSzTx/>
              <a:buFont typeface="Wingdings" charset="2"/>
              <a:buChar char="q"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It’s 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easy 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for the bidders to play.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1200"/>
              </a:spcBef>
              <a:spcAft>
                <a:spcPts val="1800"/>
              </a:spcAft>
              <a:buClrTx/>
              <a:buSzTx/>
              <a:buFont typeface="Wingdings" charset="2"/>
              <a:buChar char="q"/>
              <a:tabLst/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Designer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can predict the outcome with 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rgbClr val="558ED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weak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assumption 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on bidders’ behavior.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1200"/>
              </a:spcBef>
              <a:spcAft>
                <a:spcPts val="1800"/>
              </a:spcAft>
              <a:buClrTx/>
              <a:buSzTx/>
              <a:buFont typeface="Wingdings" charset="2"/>
              <a:buChar char="q"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But sometimes first price auctions can be useful in practice.</a:t>
            </a:r>
          </a:p>
          <a:p>
            <a:pPr marL="342900" indent="-342900">
              <a:lnSpc>
                <a:spcPct val="120000"/>
              </a:lnSpc>
              <a:spcBef>
                <a:spcPts val="1200"/>
              </a:spcBef>
              <a:spcAft>
                <a:spcPts val="1800"/>
              </a:spcAft>
              <a:buFont typeface="Wingdings" charset="2"/>
              <a:buChar char="q"/>
              <a:defRPr/>
            </a:pPr>
            <a:r>
              <a:rPr lang="en-US" b="1" dirty="0">
                <a:solidFill>
                  <a:schemeClr val="bg1"/>
                </a:solidFill>
                <a:latin typeface="Arial"/>
                <a:cs typeface="Arial"/>
              </a:rPr>
              <a:t>Can </a:t>
            </a:r>
            <a:r>
              <a:rPr lang="en-US" b="1" dirty="0">
                <a:solidFill>
                  <a:srgbClr val="FF0000"/>
                </a:solidFill>
                <a:latin typeface="Arial"/>
                <a:cs typeface="Arial"/>
              </a:rPr>
              <a:t>non-</a:t>
            </a:r>
            <a:r>
              <a:rPr lang="en-US" altLang="zh-CN" b="1" dirty="0">
                <a:solidFill>
                  <a:srgbClr val="FF0000"/>
                </a:solidFill>
                <a:latin typeface="Arial"/>
                <a:cs typeface="Arial"/>
              </a:rPr>
              <a:t>DSIC</a:t>
            </a:r>
            <a:r>
              <a:rPr lang="zh-CN" altLang="en-US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altLang="zh-CN" b="1" dirty="0">
                <a:solidFill>
                  <a:schemeClr val="bg1"/>
                </a:solidFill>
                <a:latin typeface="Arial"/>
                <a:cs typeface="Arial"/>
              </a:rPr>
              <a:t>mechanisms accomplish things that DSIC mechanisms can’t?</a:t>
            </a:r>
            <a:endParaRPr lang="en-US" b="1" dirty="0">
              <a:solidFill>
                <a:schemeClr val="bg1"/>
              </a:solidFill>
              <a:latin typeface="Arial"/>
              <a:cs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1200"/>
              </a:spcBef>
              <a:spcAft>
                <a:spcPts val="1800"/>
              </a:spcAft>
              <a:buClrTx/>
              <a:buSzTx/>
              <a:buFont typeface="Wingdings" charset="2"/>
              <a:buChar char="q"/>
              <a:tabLst/>
              <a:defRPr/>
            </a:pP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Oval Callout 6"/>
          <p:cNvSpPr/>
          <p:nvPr/>
        </p:nvSpPr>
        <p:spPr>
          <a:xfrm flipH="1">
            <a:off x="2895600" y="2667000"/>
            <a:ext cx="838200" cy="609600"/>
          </a:xfrm>
          <a:prstGeom prst="wedgeEllipseCallout">
            <a:avLst>
              <a:gd name="adj1" fmla="val -78611"/>
              <a:gd name="adj2" fmla="val 625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Black" pitchFamily="34" charset="0"/>
              </a:rPr>
              <a:t>?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517143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4" grpId="1" build="p"/>
      <p:bldP spid="6" grpId="0" build="p"/>
      <p:bldP spid="8" grpId="0" animBg="1"/>
      <p:bldP spid="8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Two assumptions about DSIC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14400" y="1600200"/>
            <a:ext cx="7772400" cy="445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400" dirty="0" smtClean="0">
                <a:latin typeface="Times New Roman"/>
                <a:cs typeface="Times New Roman"/>
              </a:rPr>
              <a:t>Assumption </a:t>
            </a:r>
            <a:r>
              <a:rPr lang="en-US" sz="2400" dirty="0" smtClean="0">
                <a:latin typeface="Times New Roman"/>
                <a:cs typeface="Times New Roman"/>
              </a:rPr>
              <a:t>(1): </a:t>
            </a:r>
            <a:r>
              <a:rPr lang="en-US" sz="2400" dirty="0" smtClean="0">
                <a:solidFill>
                  <a:srgbClr val="FF6600"/>
                </a:solidFill>
                <a:latin typeface="Times New Roman"/>
                <a:cs typeface="Times New Roman"/>
              </a:rPr>
              <a:t>Every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>
                <a:latin typeface="Times New Roman"/>
                <a:cs typeface="Times New Roman"/>
              </a:rPr>
              <a:t>participant in the mechanism has a </a:t>
            </a:r>
            <a:r>
              <a:rPr lang="en-US" sz="2400" dirty="0">
                <a:solidFill>
                  <a:srgbClr val="FF6600"/>
                </a:solidFill>
                <a:latin typeface="Times New Roman"/>
                <a:cs typeface="Times New Roman"/>
              </a:rPr>
              <a:t>dominant strategy</a:t>
            </a:r>
            <a:r>
              <a:rPr lang="en-US" sz="2400" dirty="0">
                <a:latin typeface="Times New Roman"/>
                <a:cs typeface="Times New Roman"/>
              </a:rPr>
              <a:t>, no matter what its private valuation is</a:t>
            </a:r>
            <a:r>
              <a:rPr lang="en-US" sz="2400" dirty="0" smtClean="0">
                <a:latin typeface="Times New Roman"/>
                <a:cs typeface="Times New Roman"/>
              </a:rPr>
              <a:t>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4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400" dirty="0" smtClean="0">
                <a:latin typeface="Times New Roman"/>
                <a:cs typeface="Times New Roman"/>
              </a:rPr>
              <a:t>Assumption </a:t>
            </a:r>
            <a:r>
              <a:rPr lang="en-US" sz="2400" dirty="0" smtClean="0">
                <a:latin typeface="Times New Roman"/>
                <a:cs typeface="Times New Roman"/>
              </a:rPr>
              <a:t>(2): </a:t>
            </a:r>
            <a:r>
              <a:rPr lang="en-US" sz="2400" dirty="0">
                <a:latin typeface="Times New Roman"/>
                <a:cs typeface="Times New Roman"/>
              </a:rPr>
              <a:t>This dominant strategy is </a:t>
            </a:r>
            <a:r>
              <a:rPr lang="en-US" sz="2400" dirty="0">
                <a:solidFill>
                  <a:srgbClr val="FF6600"/>
                </a:solidFill>
                <a:latin typeface="Times New Roman"/>
                <a:cs typeface="Times New Roman"/>
              </a:rPr>
              <a:t>direct revelation</a:t>
            </a:r>
            <a:r>
              <a:rPr lang="en-US" sz="2400" dirty="0">
                <a:latin typeface="Times New Roman"/>
                <a:cs typeface="Times New Roman"/>
              </a:rPr>
              <a:t>, where the participant truthfully reports all of its private information to the mechanism</a:t>
            </a:r>
            <a:r>
              <a:rPr lang="en-US" sz="2400" dirty="0" smtClean="0">
                <a:latin typeface="Times New Roman"/>
                <a:cs typeface="Times New Roman"/>
              </a:rPr>
              <a:t>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4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400" dirty="0" smtClean="0">
                <a:latin typeface="Times New Roman"/>
                <a:cs typeface="Times New Roman"/>
              </a:rPr>
              <a:t>There are mechanisms that satisfy </a:t>
            </a:r>
            <a:r>
              <a:rPr lang="en-US" sz="2400" dirty="0" smtClean="0">
                <a:latin typeface="Times New Roman"/>
                <a:cs typeface="Times New Roman"/>
              </a:rPr>
              <a:t>(1) </a:t>
            </a:r>
            <a:r>
              <a:rPr lang="en-US" sz="2400" dirty="0" smtClean="0">
                <a:latin typeface="Times New Roman"/>
                <a:cs typeface="Times New Roman"/>
              </a:rPr>
              <a:t>but not </a:t>
            </a:r>
            <a:r>
              <a:rPr lang="en-US" sz="2400" dirty="0" smtClean="0">
                <a:latin typeface="Times New Roman"/>
                <a:cs typeface="Times New Roman"/>
              </a:rPr>
              <a:t>(2).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r>
              <a:rPr lang="en-US" sz="2400" dirty="0" smtClean="0">
                <a:latin typeface="Times New Roman"/>
                <a:cs typeface="Times New Roman"/>
              </a:rPr>
              <a:t>Run </a:t>
            </a:r>
            <a:r>
              <a:rPr lang="en-US" sz="2400" dirty="0" err="1" smtClean="0">
                <a:latin typeface="Times New Roman"/>
                <a:cs typeface="Times New Roman"/>
              </a:rPr>
              <a:t>Vickrey</a:t>
            </a:r>
            <a:r>
              <a:rPr lang="en-US" sz="2400" dirty="0" smtClean="0">
                <a:latin typeface="Times New Roman"/>
                <a:cs typeface="Times New Roman"/>
              </a:rPr>
              <a:t> on bids × 2...</a:t>
            </a:r>
            <a:endParaRPr lang="en-US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51375091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6|0.4|0.3|0.4|0.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15531</TotalTime>
  <Words>1058</Words>
  <Application>Microsoft Macintosh PowerPoint</Application>
  <PresentationFormat>On-screen Show (4:3)</PresentationFormat>
  <Paragraphs>166</Paragraphs>
  <Slides>20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COMP/MATH 553 Algorithmic Game Theory Lecture 4: Myerson’s Lemma (cont’d) and Revenue Optimization</vt:lpstr>
      <vt:lpstr>PowerPoint Presentation</vt:lpstr>
      <vt:lpstr>Myerson’s Lemma</vt:lpstr>
      <vt:lpstr>Application of Myerson’s Lemma</vt:lpstr>
      <vt:lpstr>Single-item Auctions: Set-up</vt:lpstr>
      <vt:lpstr>Sponsored Search Auctions: Set-up</vt:lpstr>
      <vt:lpstr>Revelation Principle</vt:lpstr>
      <vt:lpstr>PowerPoint Presentation</vt:lpstr>
      <vt:lpstr>Two assumptions about DSIC</vt:lpstr>
      <vt:lpstr>DSIC?</vt:lpstr>
      <vt:lpstr>Revelation Principle</vt:lpstr>
      <vt:lpstr>Revelation Principle</vt:lpstr>
      <vt:lpstr>Revelation Principle</vt:lpstr>
      <vt:lpstr>REVENUE-OPTIMAL AUCTION</vt:lpstr>
      <vt:lpstr>Welfare Maximization, Revisited</vt:lpstr>
      <vt:lpstr>One Bidder + One Item</vt:lpstr>
      <vt:lpstr>Bayesian Analysis/Average Case</vt:lpstr>
      <vt:lpstr>Solution for One Bidder + One Item</vt:lpstr>
      <vt:lpstr>Two Bidders + One Item</vt:lpstr>
      <vt:lpstr>Revenue-Optimal Auctions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Yun Zhan</dc:creator>
  <cp:lastModifiedBy>Yang Cai</cp:lastModifiedBy>
  <cp:revision>748</cp:revision>
  <dcterms:created xsi:type="dcterms:W3CDTF">2014-06-09T21:14:15Z</dcterms:created>
  <dcterms:modified xsi:type="dcterms:W3CDTF">2014-09-15T22:05:23Z</dcterms:modified>
</cp:coreProperties>
</file>