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1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49" r:id="rId3"/>
    <p:sldId id="507" r:id="rId4"/>
    <p:sldId id="510" r:id="rId5"/>
    <p:sldId id="376" r:id="rId6"/>
    <p:sldId id="511" r:id="rId7"/>
    <p:sldId id="513" r:id="rId8"/>
    <p:sldId id="516" r:id="rId9"/>
    <p:sldId id="517" r:id="rId10"/>
    <p:sldId id="514" r:id="rId11"/>
    <p:sldId id="515" r:id="rId12"/>
    <p:sldId id="377" r:id="rId13"/>
    <p:sldId id="518" r:id="rId14"/>
    <p:sldId id="519" r:id="rId15"/>
    <p:sldId id="520" r:id="rId16"/>
    <p:sldId id="550" r:id="rId17"/>
    <p:sldId id="521" r:id="rId18"/>
    <p:sldId id="522" r:id="rId19"/>
    <p:sldId id="55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59" autoAdjust="0"/>
    <p:restoredTop sz="90816" autoAdjust="0"/>
  </p:normalViewPr>
  <p:slideViewPr>
    <p:cSldViewPr>
      <p:cViewPr>
        <p:scale>
          <a:sx n="100" d="100"/>
          <a:sy n="100" d="100"/>
        </p:scale>
        <p:origin x="-1400" y="-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First show a characterization later show you how to use it for separation oracle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Say</a:t>
            </a:r>
            <a:r>
              <a:rPr lang="en-US" baseline="0" dirty="0" smtClean="0"/>
              <a:t> will focus on payment rules that is IR and nonnegative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allocation rule that second highest bidder wins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allocation rule that second highest bidder wins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Explain why these are crucial properties.</a:t>
            </a:r>
          </a:p>
          <a:p>
            <a:endParaRPr lang="en-US" dirty="0" smtClean="0"/>
          </a:p>
          <a:p>
            <a:r>
              <a:rPr lang="en-US" dirty="0" smtClean="0"/>
              <a:t>First say why monotonicity is better.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allocation rule that second highest bidder wins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Explain why these are crucial properties.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F7F74-8035-4756-8F95-506704FC2D7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63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Economics </a:t>
            </a:r>
            <a:r>
              <a:rPr lang="zh-CN" altLang="zh-CN" dirty="0" smtClean="0"/>
              <a:t>u</a:t>
            </a:r>
            <a:r>
              <a:rPr lang="en-US" altLang="zh-CN" dirty="0" err="1" smtClean="0"/>
              <a:t>sually</a:t>
            </a:r>
            <a:r>
              <a:rPr lang="en-US" altLang="zh-CN" dirty="0" smtClean="0"/>
              <a:t> makes the following t</a:t>
            </a:r>
            <a:r>
              <a:rPr lang="en-US" dirty="0" smtClean="0"/>
              <a:t>wo standard assumptions </a:t>
            </a:r>
            <a:r>
              <a:rPr lang="en-US" altLang="zh-CN" dirty="0" smtClean="0"/>
              <a:t>about bidder types.</a:t>
            </a:r>
          </a:p>
          <a:p>
            <a:pPr defTabSz="448650">
              <a:defRPr/>
            </a:pPr>
            <a:r>
              <a:rPr lang="en-US" altLang="zh-CN" dirty="0" smtClean="0"/>
              <a:t>Say what additive 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Say it’s simply a maximum matching.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Economics </a:t>
            </a:r>
            <a:r>
              <a:rPr lang="zh-CN" altLang="zh-CN" dirty="0" smtClean="0"/>
              <a:t>u</a:t>
            </a:r>
            <a:r>
              <a:rPr lang="en-US" altLang="zh-CN" dirty="0" err="1" smtClean="0"/>
              <a:t>sually</a:t>
            </a:r>
            <a:r>
              <a:rPr lang="en-US" altLang="zh-CN" dirty="0" smtClean="0"/>
              <a:t> makes the following t</a:t>
            </a:r>
            <a:r>
              <a:rPr lang="en-US" dirty="0" smtClean="0"/>
              <a:t>wo standard assumptions </a:t>
            </a:r>
            <a:r>
              <a:rPr lang="en-US" altLang="zh-CN" dirty="0" smtClean="0"/>
              <a:t>about bidder types.</a:t>
            </a:r>
          </a:p>
          <a:p>
            <a:pPr defTabSz="448650">
              <a:defRPr/>
            </a:pPr>
            <a:r>
              <a:rPr lang="en-US" altLang="zh-CN" dirty="0" smtClean="0"/>
              <a:t>Say what additive 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Economics </a:t>
            </a:r>
            <a:r>
              <a:rPr lang="zh-CN" altLang="zh-CN" dirty="0" smtClean="0"/>
              <a:t>u</a:t>
            </a:r>
            <a:r>
              <a:rPr lang="en-US" altLang="zh-CN" dirty="0" err="1" smtClean="0"/>
              <a:t>sually</a:t>
            </a:r>
            <a:r>
              <a:rPr lang="en-US" altLang="zh-CN" dirty="0" smtClean="0"/>
              <a:t> makes the following t</a:t>
            </a:r>
            <a:r>
              <a:rPr lang="en-US" dirty="0" smtClean="0"/>
              <a:t>wo standard assumptions </a:t>
            </a:r>
            <a:r>
              <a:rPr lang="en-US" altLang="zh-CN" dirty="0" smtClean="0"/>
              <a:t>about bidder types.</a:t>
            </a:r>
          </a:p>
          <a:p>
            <a:pPr defTabSz="448650">
              <a:defRPr/>
            </a:pPr>
            <a:r>
              <a:rPr lang="en-US" altLang="zh-CN" dirty="0" smtClean="0"/>
              <a:t>Say what additive 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Economics </a:t>
            </a:r>
            <a:r>
              <a:rPr lang="zh-CN" altLang="zh-CN" dirty="0" smtClean="0"/>
              <a:t>u</a:t>
            </a:r>
            <a:r>
              <a:rPr lang="en-US" altLang="zh-CN" dirty="0" err="1" smtClean="0"/>
              <a:t>sually</a:t>
            </a:r>
            <a:r>
              <a:rPr lang="en-US" altLang="zh-CN" dirty="0" smtClean="0"/>
              <a:t> makes the following t</a:t>
            </a:r>
            <a:r>
              <a:rPr lang="en-US" dirty="0" smtClean="0"/>
              <a:t>wo standard assumptions </a:t>
            </a:r>
            <a:r>
              <a:rPr lang="en-US" altLang="zh-CN" dirty="0" smtClean="0"/>
              <a:t>about bidder types.</a:t>
            </a:r>
          </a:p>
          <a:p>
            <a:pPr defTabSz="448650">
              <a:defRPr/>
            </a:pPr>
            <a:r>
              <a:rPr lang="en-US" altLang="zh-CN" dirty="0" smtClean="0"/>
              <a:t>Say what additive 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Economics </a:t>
            </a:r>
            <a:r>
              <a:rPr lang="zh-CN" altLang="zh-CN" dirty="0" smtClean="0"/>
              <a:t>u</a:t>
            </a:r>
            <a:r>
              <a:rPr lang="en-US" altLang="zh-CN" dirty="0" err="1" smtClean="0"/>
              <a:t>sually</a:t>
            </a:r>
            <a:r>
              <a:rPr lang="en-US" altLang="zh-CN" dirty="0" smtClean="0"/>
              <a:t> makes the following t</a:t>
            </a:r>
            <a:r>
              <a:rPr lang="en-US" dirty="0" smtClean="0"/>
              <a:t>wo standard assumptions </a:t>
            </a:r>
            <a:r>
              <a:rPr lang="en-US" altLang="zh-CN" dirty="0" smtClean="0"/>
              <a:t>about bidder types.</a:t>
            </a:r>
          </a:p>
          <a:p>
            <a:pPr defTabSz="448650">
              <a:defRPr/>
            </a:pPr>
            <a:r>
              <a:rPr lang="en-US" altLang="zh-CN" dirty="0" smtClean="0"/>
              <a:t>Say what additive is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First show a characterization later show you how to use it for separation oracle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9/10/14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209800"/>
            <a:ext cx="6096000" cy="1409700"/>
          </a:xfrm>
        </p:spPr>
        <p:txBody>
          <a:bodyPr>
            <a:normAutofit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3: Myerson’s Lemma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10,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Search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447800"/>
            <a:ext cx="7696200" cy="5037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Tackle this one step at a time:</a:t>
            </a:r>
          </a:p>
          <a:p>
            <a:pPr lvl="2"/>
            <a:endParaRPr lang="en-US" sz="2000" baseline="30000" dirty="0" smtClean="0">
              <a:latin typeface="Times New Roman"/>
              <a:cs typeface="Times New Roman"/>
            </a:endParaRPr>
          </a:p>
          <a:p>
            <a:pPr marL="1428750" lvl="2" indent="-514350">
              <a:buFontTx/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Assume that bidders bid truthfully. Then, how should we assign bidders to slots so that property (2) and (3) hold? 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Zapf Dingbats"/>
                <a:cs typeface="Times New Roman"/>
                <a:sym typeface="Zapf Dingbats"/>
              </a:rPr>
              <a:t>Greedy Alg.</a:t>
            </a:r>
            <a:r>
              <a:rPr lang="en-US" sz="4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r>
              <a:rPr lang="en-US" sz="4800" dirty="0" smtClean="0">
                <a:solidFill>
                  <a:srgbClr val="FF0000"/>
                </a:solidFill>
                <a:latin typeface="Times New Roman"/>
                <a:ea typeface="Zapf Dingbats"/>
                <a:cs typeface="Times New Roman"/>
                <a:sym typeface="Zapf Dingbats"/>
              </a:rPr>
              <a:t>.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lvl="2"/>
            <a:endParaRPr lang="en-US" sz="2000" dirty="0" smtClean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endParaRPr lang="en-US" sz="2000" dirty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How do we set prices so that being truthful is a dominant strategy?</a:t>
            </a:r>
          </a:p>
          <a:p>
            <a:pPr marL="1428750" lvl="2" indent="-514350">
              <a:buAutoNum type="arabicParenR"/>
            </a:pPr>
            <a:endParaRPr lang="en-US" sz="2000" dirty="0">
              <a:latin typeface="Times New Roman"/>
              <a:cs typeface="Times New Roman"/>
            </a:endParaRPr>
          </a:p>
          <a:p>
            <a:pPr lvl="2"/>
            <a:r>
              <a:rPr lang="en-US" sz="32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     Myerson’s Lemma!</a:t>
            </a:r>
          </a:p>
          <a:p>
            <a:pPr marL="1428750" lvl="2" indent="-514350">
              <a:buAutoNum type="arabicParenR"/>
            </a:pPr>
            <a:endParaRPr lang="en-US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758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495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Myerson’s Lemma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66196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184681" y="1676400"/>
            <a:ext cx="7349719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Definition: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Times New Roman"/>
                <a:cs typeface="Times New Roman"/>
              </a:rPr>
              <a:t>n</a:t>
            </a:r>
            <a:r>
              <a:rPr lang="zh-CN" altLang="en-US" sz="2400" dirty="0" smtClean="0">
                <a:latin typeface="Times New Roman"/>
                <a:cs typeface="Times New Roman"/>
              </a:rPr>
              <a:t> </a:t>
            </a:r>
            <a:r>
              <a:rPr lang="en-US" altLang="zh-CN" sz="2400" dirty="0" smtClean="0">
                <a:latin typeface="Times New Roman"/>
                <a:cs typeface="Times New Roman"/>
              </a:rPr>
              <a:t>bidders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Times New Roman"/>
                <a:cs typeface="Times New Roman"/>
              </a:rPr>
              <a:t> Each </a:t>
            </a:r>
            <a:r>
              <a:rPr lang="en-US" sz="2400" dirty="0">
                <a:latin typeface="Times New Roman"/>
                <a:cs typeface="Times New Roman"/>
              </a:rPr>
              <a:t>bidder</a:t>
            </a:r>
            <a:r>
              <a:rPr lang="en-US" sz="2400" b="1" i="1" dirty="0">
                <a:latin typeface="Times New Roman"/>
                <a:cs typeface="Times New Roman"/>
              </a:rPr>
              <a:t> </a:t>
            </a:r>
            <a:r>
              <a:rPr lang="en-US" sz="2400" b="1" i="1" dirty="0" err="1">
                <a:latin typeface="Times New Roman"/>
                <a:cs typeface="Times New Roman"/>
              </a:rPr>
              <a:t>i</a:t>
            </a:r>
            <a:r>
              <a:rPr lang="en-US" sz="2400" b="1" i="1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has a private valuation </a:t>
            </a:r>
            <a:r>
              <a:rPr lang="en-US" sz="2400" b="1" i="1" dirty="0" smtClean="0">
                <a:latin typeface="Times New Roman"/>
                <a:cs typeface="Times New Roman"/>
              </a:rPr>
              <a:t>v</a:t>
            </a:r>
            <a:r>
              <a:rPr lang="en-US" sz="2400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2400" dirty="0" smtClean="0">
                <a:latin typeface="Times New Roman"/>
                <a:cs typeface="Times New Roman"/>
              </a:rPr>
              <a:t>, </a:t>
            </a:r>
            <a:r>
              <a:rPr lang="en-US" sz="2400" dirty="0">
                <a:latin typeface="Times New Roman"/>
                <a:cs typeface="Times New Roman"/>
              </a:rPr>
              <a:t>its value “per unit of </a:t>
            </a:r>
            <a:r>
              <a:rPr lang="en-US" sz="2400" dirty="0" smtClean="0">
                <a:latin typeface="Times New Roman"/>
                <a:cs typeface="Times New Roman"/>
              </a:rPr>
              <a:t>stuff” </a:t>
            </a:r>
            <a:r>
              <a:rPr lang="en-US" sz="2400" dirty="0">
                <a:latin typeface="Times New Roman"/>
                <a:cs typeface="Times New Roman"/>
              </a:rPr>
              <a:t>that </a:t>
            </a:r>
            <a:r>
              <a:rPr lang="en-US" sz="2400" dirty="0" smtClean="0">
                <a:latin typeface="Times New Roman"/>
                <a:cs typeface="Times New Roman"/>
              </a:rPr>
              <a:t>she</a:t>
            </a:r>
            <a:r>
              <a:rPr lang="zh-CN" alt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gets.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 smtClean="0">
                <a:latin typeface="Times New Roman"/>
                <a:cs typeface="Times New Roman"/>
              </a:rPr>
              <a:t>A</a:t>
            </a:r>
            <a:r>
              <a:rPr lang="zh-CN" alt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feasible </a:t>
            </a:r>
            <a:r>
              <a:rPr lang="en-US" sz="2400" dirty="0">
                <a:latin typeface="Times New Roman"/>
                <a:cs typeface="Times New Roman"/>
              </a:rPr>
              <a:t>set X. Each element of X is an n</a:t>
            </a:r>
            <a:r>
              <a:rPr lang="en-US" sz="2400" dirty="0" smtClean="0">
                <a:latin typeface="Times New Roman"/>
                <a:cs typeface="Times New Roman"/>
              </a:rPr>
              <a:t>-dimensional</a:t>
            </a:r>
            <a:r>
              <a:rPr lang="zh-CN" alt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vector </a:t>
            </a:r>
            <a:r>
              <a:rPr lang="en-US" sz="2400" dirty="0">
                <a:latin typeface="Times New Roman"/>
                <a:cs typeface="Times New Roman"/>
              </a:rPr>
              <a:t>(x</a:t>
            </a:r>
            <a:r>
              <a:rPr lang="en-US" sz="2400" baseline="-25000" dirty="0">
                <a:latin typeface="Times New Roman"/>
                <a:cs typeface="Times New Roman"/>
              </a:rPr>
              <a:t>1</a:t>
            </a:r>
            <a:r>
              <a:rPr lang="en-US" sz="2400" dirty="0">
                <a:latin typeface="Times New Roman"/>
                <a:cs typeface="Times New Roman"/>
              </a:rPr>
              <a:t>, x</a:t>
            </a:r>
            <a:r>
              <a:rPr lang="en-US" sz="2400" baseline="-25000" dirty="0">
                <a:latin typeface="Times New Roman"/>
                <a:cs typeface="Times New Roman"/>
              </a:rPr>
              <a:t>2</a:t>
            </a:r>
            <a:r>
              <a:rPr lang="en-US" sz="2400" dirty="0">
                <a:latin typeface="Times New Roman"/>
                <a:cs typeface="Times New Roman"/>
              </a:rPr>
              <a:t>, . . . , </a:t>
            </a:r>
            <a:r>
              <a:rPr lang="en-US" sz="2400" dirty="0" err="1">
                <a:latin typeface="Times New Roman"/>
                <a:cs typeface="Times New Roman"/>
              </a:rPr>
              <a:t>x</a:t>
            </a:r>
            <a:r>
              <a:rPr lang="en-US" sz="2400" baseline="-25000" dirty="0" err="1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), where x</a:t>
            </a:r>
            <a:r>
              <a:rPr lang="en-US" sz="2400" baseline="-25000" dirty="0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 denotes the “amount of stuff” given to bidder </a:t>
            </a:r>
            <a:r>
              <a:rPr lang="en-US" altLang="zh-CN" sz="2400" dirty="0" err="1" smtClean="0">
                <a:latin typeface="Times New Roman"/>
                <a:cs typeface="Times New Roman"/>
              </a:rPr>
              <a:t>i</a:t>
            </a:r>
            <a:r>
              <a:rPr lang="en-US" altLang="zh-CN" sz="2400" dirty="0" smtClean="0">
                <a:latin typeface="Times New Roman"/>
                <a:cs typeface="Times New Roman"/>
              </a:rPr>
              <a:t>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dirty="0" smtClean="0"/>
              <a:t>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64399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dirty="0" smtClean="0"/>
              <a:t>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990600"/>
            <a:ext cx="83820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>
                <a:latin typeface="Times New Roman"/>
                <a:cs typeface="Times New Roman"/>
              </a:rPr>
              <a:t>Examples: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cs typeface="Times New Roman"/>
              </a:rPr>
              <a:t>Single-item </a:t>
            </a:r>
            <a:r>
              <a:rPr lang="en-US" sz="2400" dirty="0" smtClean="0">
                <a:latin typeface="Times New Roman"/>
                <a:cs typeface="Times New Roman"/>
              </a:rPr>
              <a:t>auction:</a:t>
            </a:r>
            <a:r>
              <a:rPr lang="zh-CN" alt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X is the set of 0-1 vectors that have at most one </a:t>
            </a:r>
            <a:r>
              <a:rPr lang="en-US" sz="2400" dirty="0" smtClean="0">
                <a:latin typeface="Times New Roman"/>
                <a:cs typeface="Times New Roman"/>
              </a:rPr>
              <a:t>1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endParaRPr lang="en-US" sz="2400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cs typeface="Times New Roman"/>
              </a:rPr>
              <a:t>k units of the same items for </a:t>
            </a:r>
            <a:r>
              <a:rPr lang="en-US" sz="2400" dirty="0" smtClean="0">
                <a:latin typeface="Times New Roman"/>
                <a:cs typeface="Times New Roman"/>
              </a:rPr>
              <a:t>sale: </a:t>
            </a:r>
            <a:r>
              <a:rPr lang="en-US" sz="2400" dirty="0">
                <a:latin typeface="Times New Roman"/>
                <a:cs typeface="Times New Roman"/>
              </a:rPr>
              <a:t>each bidder wants only one item</a:t>
            </a:r>
            <a:r>
              <a:rPr lang="en-US" sz="2400" dirty="0" smtClean="0">
                <a:latin typeface="Times New Roman"/>
                <a:cs typeface="Times New Roman"/>
              </a:rPr>
              <a:t>. X is </a:t>
            </a:r>
            <a:r>
              <a:rPr lang="en-US" sz="2400" dirty="0">
                <a:latin typeface="Times New Roman"/>
                <a:cs typeface="Times New Roman"/>
              </a:rPr>
              <a:t>the 0-1 vectors satisfying </a:t>
            </a:r>
            <a:r>
              <a:rPr lang="en-US" sz="2400" b="1" i="1" dirty="0" err="1" smtClean="0">
                <a:latin typeface="Times New Roman"/>
                <a:cs typeface="Times New Roman"/>
              </a:rPr>
              <a:t>Σ</a:t>
            </a:r>
            <a:r>
              <a:rPr lang="en-US" sz="2400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400" b="1" i="1" dirty="0" smtClean="0"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latin typeface="Times New Roman"/>
                <a:cs typeface="Times New Roman"/>
              </a:rPr>
              <a:t>x</a:t>
            </a:r>
            <a:r>
              <a:rPr lang="en-US" sz="2400" b="1" i="1" baseline="-25000" dirty="0">
                <a:latin typeface="Times New Roman"/>
                <a:cs typeface="Times New Roman"/>
              </a:rPr>
              <a:t>i</a:t>
            </a:r>
            <a:r>
              <a:rPr lang="en-US" sz="2400" b="1" i="1" dirty="0">
                <a:latin typeface="Times New Roman"/>
                <a:cs typeface="Times New Roman"/>
              </a:rPr>
              <a:t> ≤ </a:t>
            </a:r>
            <a:r>
              <a:rPr lang="en-US" sz="2400" b="1" i="1" dirty="0" smtClean="0">
                <a:latin typeface="Times New Roman"/>
                <a:cs typeface="Times New Roman"/>
              </a:rPr>
              <a:t>k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endParaRPr lang="en-US" sz="2400" b="1" i="1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Courier New"/>
              <a:buChar char="o"/>
            </a:pPr>
            <a:r>
              <a:rPr lang="en-US" sz="2400" dirty="0">
                <a:latin typeface="Times New Roman"/>
                <a:cs typeface="Times New Roman"/>
              </a:rPr>
              <a:t>Sponsored </a:t>
            </a:r>
            <a:r>
              <a:rPr lang="en-US" sz="2400">
                <a:latin typeface="Times New Roman"/>
                <a:cs typeface="Times New Roman"/>
              </a:rPr>
              <a:t>search </a:t>
            </a:r>
            <a:r>
              <a:rPr lang="en-US" sz="2400" smtClean="0">
                <a:latin typeface="Times New Roman"/>
                <a:cs typeface="Times New Roman"/>
              </a:rPr>
              <a:t>auction: </a:t>
            </a:r>
            <a:r>
              <a:rPr lang="en-US" sz="2400" dirty="0" smtClean="0">
                <a:latin typeface="Times New Roman"/>
                <a:cs typeface="Times New Roman"/>
              </a:rPr>
              <a:t>X </a:t>
            </a:r>
            <a:r>
              <a:rPr lang="en-US" sz="2400" dirty="0">
                <a:latin typeface="Times New Roman"/>
                <a:cs typeface="Times New Roman"/>
              </a:rPr>
              <a:t>is the set of n</a:t>
            </a:r>
            <a:r>
              <a:rPr lang="en-US" sz="2400" dirty="0" smtClean="0">
                <a:latin typeface="Times New Roman"/>
                <a:cs typeface="Times New Roman"/>
              </a:rPr>
              <a:t>-dimensional vectors </a:t>
            </a:r>
            <a:r>
              <a:rPr lang="en-US" sz="2400" dirty="0">
                <a:latin typeface="Times New Roman"/>
                <a:cs typeface="Times New Roman"/>
              </a:rPr>
              <a:t>corresponding to assignments of bidders to </a:t>
            </a:r>
            <a:r>
              <a:rPr lang="en-US" sz="2400" dirty="0" smtClean="0">
                <a:latin typeface="Times New Roman"/>
                <a:cs typeface="Times New Roman"/>
              </a:rPr>
              <a:t>slots. If </a:t>
            </a:r>
            <a:r>
              <a:rPr lang="en-US" sz="2400" dirty="0">
                <a:latin typeface="Times New Roman"/>
                <a:cs typeface="Times New Roman"/>
              </a:rPr>
              <a:t>bidder </a:t>
            </a:r>
            <a:r>
              <a:rPr lang="en-US" sz="2400" b="1" i="1" dirty="0" err="1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 is assigned to slot j, then the component </a:t>
            </a:r>
            <a:r>
              <a:rPr lang="en-US" sz="2400" b="1" i="1" dirty="0">
                <a:latin typeface="Times New Roman"/>
                <a:cs typeface="Times New Roman"/>
              </a:rPr>
              <a:t>x</a:t>
            </a:r>
            <a:r>
              <a:rPr lang="en-US" sz="2400" b="1" i="1" baseline="-25000" dirty="0">
                <a:latin typeface="Times New Roman"/>
                <a:cs typeface="Times New Roman"/>
              </a:rPr>
              <a:t>i </a:t>
            </a:r>
            <a:r>
              <a:rPr lang="en-US" sz="2400" dirty="0">
                <a:latin typeface="Times New Roman"/>
                <a:cs typeface="Times New Roman"/>
              </a:rPr>
              <a:t>equals the CTR </a:t>
            </a:r>
            <a:r>
              <a:rPr lang="en-US" sz="2400" b="1" i="1" dirty="0">
                <a:latin typeface="Times New Roman"/>
                <a:cs typeface="Times New Roman"/>
              </a:rPr>
              <a:t>α</a:t>
            </a:r>
            <a:r>
              <a:rPr lang="en-US" sz="2400" b="1" i="1" baseline="-25000" dirty="0">
                <a:latin typeface="Times New Roman"/>
                <a:cs typeface="Times New Roman"/>
              </a:rPr>
              <a:t>j</a:t>
            </a:r>
            <a:r>
              <a:rPr lang="en-US" sz="2400" dirty="0">
                <a:latin typeface="Times New Roman"/>
                <a:cs typeface="Times New Roman"/>
              </a:rPr>
              <a:t> of its slot.</a:t>
            </a:r>
          </a:p>
        </p:txBody>
      </p:sp>
    </p:spTree>
    <p:extLst>
      <p:ext uri="{BB962C8B-B14F-4D97-AF65-F5344CB8AC3E}">
        <p14:creationId xmlns:p14="http://schemas.microsoft.com/office/powerpoint/2010/main" val="162589942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300361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Seal</a:t>
            </a:r>
            <a:r>
              <a:rPr lang="en-US" dirty="0" smtClean="0">
                <a:latin typeface="Times New Roman"/>
                <a:cs typeface="Times New Roman"/>
              </a:rPr>
              <a:t>-Bid Auction in Single-dimensional Settings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1179695"/>
            <a:ext cx="7772400" cy="156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400" dirty="0" smtClean="0">
                <a:latin typeface="Times New Roman"/>
                <a:cs typeface="Times New Roman"/>
              </a:rPr>
              <a:t>Make Two choices: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Allocation rule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Payment rule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00400"/>
            <a:ext cx="9144000" cy="2949525"/>
          </a:xfrm>
          <a:prstGeom prst="rect">
            <a:avLst/>
          </a:prstGeom>
          <a:solidFill>
            <a:srgbClr val="BFBFB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Sealed</a:t>
            </a:r>
            <a:r>
              <a:rPr lang="en-US" sz="2800" dirty="0" smtClean="0">
                <a:latin typeface="Times New Roman"/>
                <a:cs typeface="Times New Roman"/>
              </a:rPr>
              <a:t>-Bid Auctions: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/>
                <a:cs typeface="Times New Roman"/>
              </a:rPr>
              <a:t>Collect bids </a:t>
            </a:r>
            <a:r>
              <a:rPr lang="en-US" sz="24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b=</a:t>
            </a:r>
            <a:r>
              <a:rPr lang="en-US" sz="24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(</a:t>
            </a:r>
            <a:r>
              <a:rPr lang="en-US" sz="24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b</a:t>
            </a:r>
            <a:r>
              <a:rPr lang="en-US" sz="2400" b="1" i="1" baseline="-25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1 </a:t>
            </a:r>
            <a:r>
              <a:rPr lang="en-US" sz="24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, ..., </a:t>
            </a:r>
            <a:r>
              <a:rPr lang="en-US" sz="2400" b="1" i="1" dirty="0" err="1" smtClean="0">
                <a:solidFill>
                  <a:srgbClr val="FF6600"/>
                </a:solidFill>
                <a:latin typeface="Times New Roman"/>
                <a:cs typeface="Times New Roman"/>
              </a:rPr>
              <a:t>b</a:t>
            </a:r>
            <a:r>
              <a:rPr lang="en-US" sz="2400" b="1" i="1" baseline="-25000" dirty="0" err="1" smtClean="0">
                <a:solidFill>
                  <a:srgbClr val="FF6600"/>
                </a:solidFill>
                <a:latin typeface="Times New Roman"/>
                <a:cs typeface="Times New Roman"/>
              </a:rPr>
              <a:t>n</a:t>
            </a:r>
            <a:r>
              <a:rPr lang="en-US" sz="2400" b="1" i="1" dirty="0">
                <a:solidFill>
                  <a:srgbClr val="FF6600"/>
                </a:solidFill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/>
                <a:cs typeface="Times New Roman"/>
              </a:rPr>
              <a:t>[allocation rule] </a:t>
            </a:r>
            <a:r>
              <a:rPr lang="en-US" sz="2400" dirty="0" smtClean="0">
                <a:latin typeface="Times New Roman"/>
                <a:cs typeface="Times New Roman"/>
              </a:rPr>
              <a:t>Choose a feasible allocation </a:t>
            </a:r>
            <a:r>
              <a:rPr lang="en-US" sz="24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x(b)</a:t>
            </a:r>
            <a:r>
              <a:rPr lang="en-US" sz="2400" dirty="0" smtClean="0">
                <a:latin typeface="Times New Roman"/>
                <a:cs typeface="Times New Roman"/>
              </a:rPr>
              <a:t> in </a:t>
            </a:r>
            <a:r>
              <a:rPr lang="en-US" sz="24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X</a:t>
            </a:r>
            <a:r>
              <a:rPr lang="en-US" sz="2400" dirty="0" smtClean="0">
                <a:latin typeface="Times New Roman"/>
                <a:cs typeface="Times New Roman"/>
              </a:rPr>
              <a:t> as </a:t>
            </a:r>
            <a:r>
              <a:rPr lang="en-US" sz="2400" b="1" i="1" dirty="0" smtClean="0">
                <a:latin typeface="Times New Roman"/>
                <a:cs typeface="Times New Roman"/>
              </a:rPr>
              <a:t>a function of the bids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 New Roman"/>
                <a:cs typeface="Times New Roman"/>
              </a:rPr>
              <a:t>[payment rule] </a:t>
            </a:r>
            <a:r>
              <a:rPr lang="en-US" sz="2400" dirty="0" smtClean="0">
                <a:latin typeface="Times New Roman"/>
                <a:cs typeface="Times New Roman"/>
              </a:rPr>
              <a:t>Choose payments </a:t>
            </a:r>
            <a:r>
              <a:rPr lang="en-US" sz="2400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p(b)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as </a:t>
            </a:r>
            <a:r>
              <a:rPr lang="en-US" sz="2400" b="1" i="1" dirty="0">
                <a:latin typeface="Times New Roman"/>
                <a:cs typeface="Times New Roman"/>
              </a:rPr>
              <a:t>a function of the </a:t>
            </a:r>
            <a:r>
              <a:rPr lang="en-US" sz="2400" b="1" i="1" dirty="0" smtClean="0">
                <a:latin typeface="Times New Roman"/>
                <a:cs typeface="Times New Roman"/>
              </a:rPr>
              <a:t>bids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US" sz="32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2040233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important definitions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447800"/>
            <a:ext cx="9144000" cy="1723549"/>
          </a:xfrm>
          <a:prstGeom prst="rect">
            <a:avLst/>
          </a:prstGeom>
          <a:solidFill>
            <a:srgbClr val="BFBFB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Definition 1: (Implementable Allocation Rule) </a:t>
            </a:r>
            <a:r>
              <a:rPr lang="en-US" sz="2400" dirty="0">
                <a:latin typeface="Times New Roman"/>
                <a:cs typeface="Times New Roman"/>
              </a:rPr>
              <a:t>An </a:t>
            </a:r>
            <a:r>
              <a:rPr lang="en-US" sz="2400" b="1" dirty="0">
                <a:latin typeface="Times New Roman"/>
                <a:cs typeface="Times New Roman"/>
              </a:rPr>
              <a:t>allocation rule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latin typeface="Times New Roman"/>
                <a:cs typeface="Times New Roman"/>
              </a:rPr>
              <a:t>x</a:t>
            </a:r>
            <a:r>
              <a:rPr lang="en-US" sz="2400" dirty="0">
                <a:latin typeface="Times New Roman"/>
                <a:cs typeface="Times New Roman"/>
              </a:rPr>
              <a:t> for a single</a:t>
            </a:r>
            <a:r>
              <a:rPr lang="en-US" sz="2400" dirty="0" smtClean="0">
                <a:latin typeface="Times New Roman"/>
                <a:cs typeface="Times New Roman"/>
              </a:rPr>
              <a:t>-dimensional environment </a:t>
            </a:r>
            <a:r>
              <a:rPr lang="en-US" sz="2400" dirty="0">
                <a:latin typeface="Times New Roman"/>
                <a:cs typeface="Times New Roman"/>
              </a:rPr>
              <a:t>is </a:t>
            </a:r>
            <a:r>
              <a:rPr lang="en-US" sz="2400" b="1" dirty="0">
                <a:solidFill>
                  <a:srgbClr val="008000"/>
                </a:solidFill>
                <a:latin typeface="Times New Roman"/>
                <a:cs typeface="Times New Roman"/>
              </a:rPr>
              <a:t>implementable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if there is a </a:t>
            </a:r>
            <a:r>
              <a:rPr lang="en-US" sz="2400" b="1" dirty="0">
                <a:latin typeface="Times New Roman"/>
                <a:cs typeface="Times New Roman"/>
              </a:rPr>
              <a:t>payment rule</a:t>
            </a:r>
            <a:r>
              <a:rPr lang="en-US" sz="2400" dirty="0">
                <a:latin typeface="Times New Roman"/>
                <a:cs typeface="Times New Roman"/>
              </a:rPr>
              <a:t> </a:t>
            </a:r>
            <a:r>
              <a:rPr lang="en-US" sz="2400" b="1" i="1" dirty="0">
                <a:latin typeface="Times New Roman"/>
                <a:cs typeface="Times New Roman"/>
              </a:rPr>
              <a:t>p </a:t>
            </a:r>
            <a:r>
              <a:rPr lang="en-US" sz="2400" dirty="0">
                <a:latin typeface="Times New Roman"/>
                <a:cs typeface="Times New Roman"/>
              </a:rPr>
              <a:t>such the sealed-bid auction </a:t>
            </a:r>
            <a:r>
              <a:rPr lang="en-US" sz="2400" b="1" i="1" dirty="0">
                <a:latin typeface="Times New Roman"/>
                <a:cs typeface="Times New Roman"/>
              </a:rPr>
              <a:t>(x, p</a:t>
            </a:r>
            <a:r>
              <a:rPr lang="en-US" sz="2400" b="1" i="1" dirty="0" smtClean="0">
                <a:latin typeface="Times New Roman"/>
                <a:cs typeface="Times New Roman"/>
              </a:rPr>
              <a:t>)</a:t>
            </a:r>
            <a:r>
              <a:rPr lang="en-US" sz="2400" dirty="0" smtClean="0">
                <a:latin typeface="Times New Roman"/>
                <a:cs typeface="Times New Roman"/>
              </a:rPr>
              <a:t> is </a:t>
            </a:r>
            <a:r>
              <a:rPr lang="en-US" sz="2400" b="1" dirty="0">
                <a:solidFill>
                  <a:srgbClr val="008000"/>
                </a:solidFill>
                <a:latin typeface="Times New Roman"/>
                <a:cs typeface="Times New Roman"/>
              </a:rPr>
              <a:t>DSIC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3657600"/>
            <a:ext cx="8458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altLang="zh-CN" sz="2000" dirty="0" smtClean="0">
                <a:latin typeface="Times New Roman"/>
                <a:cs typeface="Times New Roman"/>
              </a:rPr>
              <a:t>Example: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allocation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rule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that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gives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item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to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highest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is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implementable</a:t>
            </a: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Is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Greedy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allocation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rule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implementable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for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Sponsored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Search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Auctions?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How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about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giving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item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to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second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highest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bidder?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Lowest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bidder?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559462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important definitions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56253"/>
            <a:ext cx="9144000" cy="2277547"/>
          </a:xfrm>
          <a:prstGeom prst="rect">
            <a:avLst/>
          </a:prstGeom>
          <a:solidFill>
            <a:srgbClr val="BFBFB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200"/>
              </a:spcAft>
            </a:pPr>
            <a:r>
              <a:rPr lang="en-US" sz="2400" dirty="0" smtClean="0">
                <a:latin typeface="Times New Roman"/>
                <a:cs typeface="Times New Roman"/>
              </a:rPr>
              <a:t>Definition 2: (Monotone Allocation Rule) </a:t>
            </a:r>
            <a:r>
              <a:rPr lang="en-US" sz="2400" dirty="0">
                <a:latin typeface="Times New Roman"/>
                <a:cs typeface="Times New Roman"/>
              </a:rPr>
              <a:t>An </a:t>
            </a:r>
            <a:r>
              <a:rPr lang="en-US" sz="2400" b="1" dirty="0">
                <a:latin typeface="Times New Roman"/>
                <a:cs typeface="Times New Roman"/>
              </a:rPr>
              <a:t>allocation rule </a:t>
            </a:r>
            <a:r>
              <a:rPr lang="en-US" sz="2400" b="1" i="1" dirty="0">
                <a:latin typeface="Times New Roman"/>
                <a:cs typeface="Times New Roman"/>
              </a:rPr>
              <a:t>x</a:t>
            </a:r>
            <a:r>
              <a:rPr lang="en-US" sz="2400" b="1" dirty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for a single</a:t>
            </a:r>
            <a:r>
              <a:rPr lang="en-US" sz="2400" dirty="0" smtClean="0">
                <a:latin typeface="Times New Roman"/>
                <a:cs typeface="Times New Roman"/>
              </a:rPr>
              <a:t>-dimensional environment </a:t>
            </a:r>
            <a:r>
              <a:rPr lang="en-US" sz="2400" dirty="0">
                <a:latin typeface="Times New Roman"/>
                <a:cs typeface="Times New Roman"/>
              </a:rPr>
              <a:t>is </a:t>
            </a:r>
            <a:r>
              <a:rPr lang="en-US" sz="2400" b="1" dirty="0">
                <a:solidFill>
                  <a:srgbClr val="008000"/>
                </a:solidFill>
                <a:latin typeface="Times New Roman"/>
                <a:cs typeface="Times New Roman"/>
              </a:rPr>
              <a:t>monotone</a:t>
            </a:r>
            <a:r>
              <a:rPr lang="en-US" sz="2400" dirty="0">
                <a:latin typeface="Times New Roman"/>
                <a:cs typeface="Times New Roman"/>
              </a:rPr>
              <a:t> if for every bidder </a:t>
            </a:r>
            <a:r>
              <a:rPr lang="en-US" sz="2400" b="1" i="1" dirty="0" err="1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 and bids </a:t>
            </a:r>
            <a:r>
              <a:rPr lang="en-US" sz="2400" b="1" i="1" dirty="0">
                <a:latin typeface="Times New Roman"/>
                <a:cs typeface="Times New Roman"/>
              </a:rPr>
              <a:t>b</a:t>
            </a:r>
            <a:r>
              <a:rPr lang="en-US" sz="2400" b="1" i="1" baseline="-25000" dirty="0">
                <a:latin typeface="Times New Roman"/>
                <a:cs typeface="Times New Roman"/>
              </a:rPr>
              <a:t>−</a:t>
            </a:r>
            <a:r>
              <a:rPr lang="en-US" sz="2400" b="1" i="1" baseline="-25000" dirty="0" err="1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 by the other bidders, the </a:t>
            </a:r>
            <a:r>
              <a:rPr lang="en-US" sz="2400" dirty="0" smtClean="0">
                <a:latin typeface="Times New Roman"/>
                <a:cs typeface="Times New Roman"/>
              </a:rPr>
              <a:t>allocation </a:t>
            </a:r>
            <a:r>
              <a:rPr lang="en-US" sz="2400" b="1" i="1" dirty="0" smtClean="0">
                <a:latin typeface="Times New Roman"/>
                <a:cs typeface="Times New Roman"/>
              </a:rPr>
              <a:t>x</a:t>
            </a:r>
            <a:r>
              <a:rPr lang="en-US" sz="2400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sz="2400" b="1" i="1" dirty="0">
                <a:latin typeface="Times New Roman"/>
                <a:cs typeface="Times New Roman"/>
              </a:rPr>
              <a:t>(</a:t>
            </a:r>
            <a:r>
              <a:rPr lang="en-US" sz="2400" b="1" i="1" dirty="0" err="1">
                <a:latin typeface="Times New Roman"/>
                <a:cs typeface="Times New Roman"/>
              </a:rPr>
              <a:t>z</a:t>
            </a:r>
            <a:r>
              <a:rPr lang="en-US" sz="2400" b="1" i="1" dirty="0" err="1" smtClean="0">
                <a:latin typeface="Times New Roman"/>
                <a:cs typeface="Times New Roman"/>
              </a:rPr>
              <a:t>,b</a:t>
            </a:r>
            <a:r>
              <a:rPr lang="en-US" sz="2400" b="1" i="1" baseline="-25000" dirty="0" err="1">
                <a:latin typeface="Times New Roman"/>
                <a:cs typeface="Times New Roman"/>
              </a:rPr>
              <a:t>−i</a:t>
            </a:r>
            <a:r>
              <a:rPr lang="en-US" sz="2400" b="1" i="1" dirty="0">
                <a:latin typeface="Times New Roman"/>
                <a:cs typeface="Times New Roman"/>
              </a:rPr>
              <a:t>) </a:t>
            </a:r>
            <a:r>
              <a:rPr lang="en-US" sz="2400" dirty="0">
                <a:latin typeface="Times New Roman"/>
                <a:cs typeface="Times New Roman"/>
              </a:rPr>
              <a:t>to </a:t>
            </a:r>
            <a:r>
              <a:rPr lang="en-US" sz="2400" b="1" i="1" dirty="0" err="1"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 is </a:t>
            </a:r>
            <a:r>
              <a:rPr lang="en-US" sz="2400" b="1" i="1" dirty="0" err="1">
                <a:solidFill>
                  <a:srgbClr val="008000"/>
                </a:solidFill>
                <a:latin typeface="Times New Roman"/>
                <a:cs typeface="Times New Roman"/>
              </a:rPr>
              <a:t>nondecreasing</a:t>
            </a:r>
            <a:r>
              <a:rPr lang="en-US" sz="2400" b="1" i="1" dirty="0">
                <a:solidFill>
                  <a:srgbClr val="008000"/>
                </a:solidFill>
                <a:latin typeface="Times New Roman"/>
                <a:cs typeface="Times New Roman"/>
              </a:rPr>
              <a:t> in its bid z</a:t>
            </a:r>
            <a:r>
              <a:rPr lang="en-US" sz="2400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9624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altLang="zh-CN" sz="2000" dirty="0" smtClean="0">
                <a:latin typeface="Times New Roman"/>
                <a:cs typeface="Times New Roman"/>
              </a:rPr>
              <a:t>Example: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allocation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rule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that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gives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item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to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highest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is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monotone.</a:t>
            </a:r>
          </a:p>
          <a:p>
            <a:pPr marL="342900" indent="-342900">
              <a:buFontTx/>
              <a:buChar char="-"/>
            </a:pPr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sz="2000" dirty="0" smtClean="0">
                <a:latin typeface="Times New Roman"/>
                <a:cs typeface="Times New Roman"/>
              </a:rPr>
              <a:t>The </a:t>
            </a:r>
            <a:r>
              <a:rPr lang="en-US" altLang="zh-CN" sz="2000" dirty="0" smtClean="0">
                <a:latin typeface="Times New Roman"/>
                <a:cs typeface="Times New Roman"/>
              </a:rPr>
              <a:t>Greedy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allocation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rule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for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Sponsored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Search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Auctions is monotone.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pPr marL="342900" indent="-342900">
              <a:buFontTx/>
              <a:buChar char="-"/>
            </a:pPr>
            <a:r>
              <a:rPr lang="en-US" altLang="zh-CN" sz="2000" dirty="0">
                <a:latin typeface="Times New Roman"/>
                <a:cs typeface="Times New Roman"/>
              </a:rPr>
              <a:t>G</a:t>
            </a:r>
            <a:r>
              <a:rPr lang="en-US" altLang="zh-CN" sz="2000" dirty="0" smtClean="0">
                <a:latin typeface="Times New Roman"/>
                <a:cs typeface="Times New Roman"/>
              </a:rPr>
              <a:t>iving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item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to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second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highest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 or the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latin typeface="Times New Roman"/>
                <a:cs typeface="Times New Roman"/>
              </a:rPr>
              <a:t>l</a:t>
            </a:r>
            <a:r>
              <a:rPr lang="en-US" altLang="zh-CN" sz="2000" dirty="0" smtClean="0">
                <a:latin typeface="Times New Roman"/>
                <a:cs typeface="Times New Roman"/>
              </a:rPr>
              <a:t>owest</a:t>
            </a:r>
            <a:r>
              <a:rPr lang="zh-CN" altLang="en-US" sz="2000" dirty="0" smtClean="0">
                <a:latin typeface="Times New Roman"/>
                <a:cs typeface="Times New Roman"/>
              </a:rPr>
              <a:t> </a:t>
            </a:r>
            <a:r>
              <a:rPr lang="en-US" altLang="zh-CN" sz="2000" dirty="0" smtClean="0">
                <a:latin typeface="Times New Roman"/>
                <a:cs typeface="Times New Roman"/>
              </a:rPr>
              <a:t>bidder is not monotone.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900569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Myerson’s Lemma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1600200"/>
            <a:ext cx="7391400" cy="36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Fix a 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457200" indent="-457200">
              <a:buAutoNum type="alphaLcParenBoth"/>
            </a:pP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An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allocation rule x is implementable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if and only if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it is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monotone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pPr marL="457200" indent="-457200">
              <a:buAutoNum type="alphaLcParenBoth"/>
            </a:pPr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(b) If x is monotone, then there is a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unique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payment rule such that the sealed-bid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mechanism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(x, p) is DSIC [assuming the normalization that b</a:t>
            </a:r>
            <a:r>
              <a:rPr lang="en-US" sz="2000" baseline="-25000" dirty="0">
                <a:solidFill>
                  <a:schemeClr val="bg1"/>
                </a:solidFill>
                <a:latin typeface="Chalkboard"/>
                <a:cs typeface="Chalkboard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= 0 implies pi(b) = 0]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(c) The payment rule in (b) is given by an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explicit formula.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4952" y="1676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74071"/>
              </p:ext>
            </p:extLst>
          </p:nvPr>
        </p:nvGraphicFramePr>
        <p:xfrm>
          <a:off x="4413250" y="3270250"/>
          <a:ext cx="317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Equation" r:id="rId6" imgW="317500" imgH="317500" progId="Equation.3">
                  <p:embed/>
                </p:oleObj>
              </mc:Choice>
              <mc:Fallback>
                <p:oleObj name="Equation" r:id="rId6" imgW="317500" imgH="317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3250" y="3270250"/>
                        <a:ext cx="3175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2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Myerson’s Lemma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057400"/>
            <a:ext cx="9144000" cy="3098284"/>
          </a:xfrm>
          <a:prstGeom prst="rect">
            <a:avLst/>
          </a:prstGeom>
          <a:solidFill>
            <a:srgbClr val="BFBFBF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latin typeface="Times New Roman"/>
                <a:cs typeface="Times New Roman"/>
              </a:rPr>
              <a:t>Corollary: The greedy allocation rule for sponsored search is </a:t>
            </a:r>
            <a:r>
              <a:rPr lang="en-US" sz="36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Implementable</a:t>
            </a:r>
            <a:r>
              <a:rPr lang="en-US" sz="3200" dirty="0" smtClean="0">
                <a:latin typeface="Times New Roman"/>
                <a:cs typeface="Times New Roman"/>
              </a:rPr>
              <a:t>. Thus, there is a truthful auction that maximizes social welfare in sponsored search. </a:t>
            </a:r>
          </a:p>
        </p:txBody>
      </p:sp>
    </p:spTree>
    <p:extLst>
      <p:ext uri="{BB962C8B-B14F-4D97-AF65-F5344CB8AC3E}">
        <p14:creationId xmlns:p14="http://schemas.microsoft.com/office/powerpoint/2010/main" val="2385952712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Myerson’s Lemma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991600" cy="739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1219200"/>
            <a:ext cx="8382000" cy="3321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[Myerson ’</a:t>
            </a:r>
            <a:r>
              <a:rPr lang="en-US" sz="2400" b="1" dirty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1    ]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Fix a single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-dimensional environment.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pPr marL="457200" indent="-457200">
              <a:buAutoNum type="alphaLcParenBoth"/>
            </a:pP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An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allocation rule x is implementable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if and only if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it is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monotone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pPr marL="457200" indent="-457200">
              <a:buAutoNum type="alphaLcParenBoth"/>
            </a:pPr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(b) If x is monotone, then there is a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unique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payment rule such that the sealed-bid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mechanism 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(x, p) is DSIC [assuming the normalization that b</a:t>
            </a:r>
            <a:r>
              <a:rPr lang="en-US" sz="2000" baseline="-25000" dirty="0">
                <a:solidFill>
                  <a:schemeClr val="bg1"/>
                </a:solidFill>
                <a:latin typeface="Chalkboard"/>
                <a:cs typeface="Chalkboard"/>
              </a:rPr>
              <a:t>i</a:t>
            </a:r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 = 0 implies pi(b) = 0]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</a:p>
          <a:p>
            <a:endParaRPr lang="en-US" sz="2000" dirty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000" dirty="0">
                <a:solidFill>
                  <a:schemeClr val="bg1"/>
                </a:solidFill>
                <a:latin typeface="Chalkboard"/>
                <a:cs typeface="Chalkboard"/>
              </a:rPr>
              <a:t>(c) The payment rule in (b) is given by an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explicit formula.</a:t>
            </a: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4600" y="1295400"/>
            <a:ext cx="384048" cy="3885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57200" y="5181600"/>
            <a:ext cx="2999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Proof: See </a:t>
            </a:r>
            <a:r>
              <a:rPr lang="en-US" sz="2400" b="1" smtClean="0">
                <a:latin typeface="Times New Roman"/>
                <a:cs typeface="Times New Roman"/>
              </a:rPr>
              <a:t>the Board.</a:t>
            </a:r>
            <a:endParaRPr lang="en-US" sz="24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429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4264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/>
                <a:cs typeface="Times New Roman"/>
              </a:rPr>
              <a:t>Case Study: Sponsored Search Auction</a:t>
            </a:r>
            <a:endParaRPr lang="en-US" sz="2000" i="1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2139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Myerson’s Lemma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380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Back to Sponsored Search Auction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3810000"/>
            <a:ext cx="4495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latin typeface="Arial Black"/>
                <a:cs typeface="Arial Black"/>
              </a:rPr>
              <a:t>Case</a:t>
            </a:r>
            <a:r>
              <a:rPr lang="zh-CN" altLang="en-US" b="0" cap="none" dirty="0" smtClean="0">
                <a:latin typeface="Arial Black"/>
                <a:cs typeface="Arial Black"/>
              </a:rPr>
              <a:t> </a:t>
            </a:r>
            <a:r>
              <a:rPr lang="en-US" altLang="zh-CN" b="0" cap="none" dirty="0" smtClean="0">
                <a:latin typeface="Arial Black"/>
                <a:cs typeface="Arial Black"/>
              </a:rPr>
              <a:t>Study:</a:t>
            </a:r>
            <a:r>
              <a:rPr lang="zh-CN" altLang="en-US" b="0" cap="none" dirty="0" smtClean="0">
                <a:latin typeface="Arial Black"/>
                <a:cs typeface="Arial Black"/>
              </a:rPr>
              <a:t> </a:t>
            </a:r>
            <a:r>
              <a:rPr lang="en-US" altLang="zh-CN" b="0" cap="none" dirty="0" smtClean="0">
                <a:solidFill>
                  <a:srgbClr val="008000"/>
                </a:solidFill>
                <a:latin typeface="Chalkduster"/>
                <a:cs typeface="Chalkduster"/>
              </a:rPr>
              <a:t>Sponsored</a:t>
            </a:r>
            <a:r>
              <a:rPr lang="zh-CN" altLang="en-US" b="0" cap="none" dirty="0" smtClean="0">
                <a:solidFill>
                  <a:srgbClr val="008000"/>
                </a:solidFill>
                <a:latin typeface="Chalkduster"/>
                <a:cs typeface="Chalkduster"/>
              </a:rPr>
              <a:t> </a:t>
            </a:r>
            <a:r>
              <a:rPr lang="en-US" altLang="zh-CN" b="0" cap="none" dirty="0" smtClean="0">
                <a:solidFill>
                  <a:srgbClr val="008000"/>
                </a:solidFill>
                <a:latin typeface="Chalkduster"/>
                <a:cs typeface="Chalkduster"/>
              </a:rPr>
              <a:t>Search</a:t>
            </a:r>
            <a:r>
              <a:rPr lang="zh-CN" altLang="en-US" b="0" cap="none" dirty="0" smtClean="0">
                <a:solidFill>
                  <a:srgbClr val="008000"/>
                </a:solidFill>
                <a:latin typeface="Chalkduster"/>
                <a:cs typeface="Chalkduster"/>
              </a:rPr>
              <a:t> </a:t>
            </a:r>
            <a:r>
              <a:rPr lang="en-US" altLang="zh-CN" b="0" cap="none" dirty="0" smtClean="0">
                <a:solidFill>
                  <a:srgbClr val="008000"/>
                </a:solidFill>
                <a:latin typeface="Chalkduster"/>
                <a:cs typeface="Chalkduster"/>
              </a:rPr>
              <a:t>Auction</a:t>
            </a:r>
            <a:endParaRPr lang="en-US" sz="2800" b="0" cap="none" dirty="0">
              <a:solidFill>
                <a:srgbClr val="008000"/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4417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ＭＳ ゴシック"/>
                <a:cs typeface="Times New Roman" pitchFamily="18" charset="0"/>
              </a:rPr>
              <a:t>Sponsored Search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2133600"/>
            <a:ext cx="5218492" cy="3962400"/>
          </a:xfrm>
          <a:prstGeom prst="rect">
            <a:avLst/>
          </a:prstGeom>
        </p:spPr>
      </p:pic>
      <p:pic>
        <p:nvPicPr>
          <p:cNvPr id="126978" name="Picture 2" descr="http://meerang.com/files/2012/09/bing-ads-370x2291-430x247.jpg"/>
          <p:cNvPicPr>
            <a:picLocks noChangeAspect="1" noChangeArrowheads="1"/>
          </p:cNvPicPr>
          <p:nvPr/>
        </p:nvPicPr>
        <p:blipFill>
          <a:blip r:embed="rId4" cstate="print"/>
          <a:srcRect t="12021"/>
          <a:stretch>
            <a:fillRect/>
          </a:stretch>
        </p:blipFill>
        <p:spPr bwMode="auto">
          <a:xfrm>
            <a:off x="533400" y="1219200"/>
            <a:ext cx="3310535" cy="16730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0893484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086600" y="990600"/>
            <a:ext cx="1264997" cy="2920249"/>
            <a:chOff x="1368136" y="846747"/>
            <a:chExt cx="1445008" cy="3335807"/>
          </a:xfrm>
        </p:grpSpPr>
        <p:grpSp>
          <p:nvGrpSpPr>
            <p:cNvPr id="39" name="组合 40"/>
            <p:cNvGrpSpPr/>
            <p:nvPr/>
          </p:nvGrpSpPr>
          <p:grpSpPr>
            <a:xfrm>
              <a:off x="1667916" y="1601189"/>
              <a:ext cx="1145228" cy="2581365"/>
              <a:chOff x="4196059" y="1759025"/>
              <a:chExt cx="1315321" cy="2964761"/>
            </a:xfrm>
          </p:grpSpPr>
          <p:grpSp>
            <p:nvGrpSpPr>
              <p:cNvPr id="40" name="组合 38"/>
              <p:cNvGrpSpPr/>
              <p:nvPr/>
            </p:nvGrpSpPr>
            <p:grpSpPr>
              <a:xfrm>
                <a:off x="4999433" y="1759025"/>
                <a:ext cx="511947" cy="2964761"/>
                <a:chOff x="4999433" y="1759025"/>
                <a:chExt cx="511947" cy="2964761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4999433" y="175902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031637" y="2926073"/>
                  <a:ext cx="2487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i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Times New Roman"/>
                    </a:rPr>
                    <a:t>j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5031638" y="4239236"/>
                  <a:ext cx="479742" cy="48455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/>
                      <a:cs typeface="Times New Roman"/>
                    </a:rPr>
                    <a:t>k</a:t>
                  </a:r>
                  <a:endPara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/>
                    <a:cs typeface="Times New Roman"/>
                  </a:endParaRPr>
                </a:p>
              </p:txBody>
            </p:sp>
          </p:grpSp>
          <p:grpSp>
            <p:nvGrpSpPr>
              <p:cNvPr id="41" name="组合 39"/>
              <p:cNvGrpSpPr/>
              <p:nvPr/>
            </p:nvGrpSpPr>
            <p:grpSpPr>
              <a:xfrm>
                <a:off x="4196059" y="2345033"/>
                <a:ext cx="490239" cy="1720476"/>
                <a:chOff x="4196059" y="2345033"/>
                <a:chExt cx="490239" cy="1720476"/>
              </a:xfrm>
            </p:grpSpPr>
            <p:sp>
              <p:nvSpPr>
                <p:cNvPr id="44" name="TextBox 43"/>
                <p:cNvSpPr txBox="1"/>
                <p:nvPr/>
              </p:nvSpPr>
              <p:spPr>
                <a:xfrm rot="5400000">
                  <a:off x="4237347" y="3616558"/>
                  <a:ext cx="43623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…</a:t>
                  </a:r>
                  <a:endParaRPr lang="en-US" dirty="0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 rot="5400000">
                  <a:off x="4208773" y="2332319"/>
                  <a:ext cx="43623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…</a:t>
                  </a:r>
                  <a:endParaRPr lang="en-US" dirty="0"/>
                </a:p>
              </p:txBody>
            </p:sp>
          </p:grpSp>
        </p:grpSp>
        <p:sp>
          <p:nvSpPr>
            <p:cNvPr id="3" name="TextBox 2"/>
            <p:cNvSpPr txBox="1"/>
            <p:nvPr/>
          </p:nvSpPr>
          <p:spPr>
            <a:xfrm>
              <a:off x="1368136" y="846747"/>
              <a:ext cx="960952" cy="3867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Slots</a:t>
              </a:r>
              <a:endParaRPr lang="en-US" sz="1600" b="1" dirty="0">
                <a:solidFill>
                  <a:srgbClr val="0070C0"/>
                </a:solidFill>
                <a:latin typeface="Times" pitchFamily="18" charset="0"/>
                <a:ea typeface="Tahoma" pitchFamily="34" charset="0"/>
                <a:cs typeface="Times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62000" y="4267988"/>
            <a:ext cx="7957014" cy="1599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endParaRPr lang="en-US" b="1" i="1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en-US" sz="2000" b="1" i="1" dirty="0" smtClean="0">
                <a:latin typeface="Times New Roman"/>
                <a:cs typeface="Times New Roman"/>
              </a:rPr>
              <a:t>k</a:t>
            </a:r>
            <a:r>
              <a:rPr lang="en-US" sz="2000" dirty="0" smtClean="0">
                <a:latin typeface="Times New Roman"/>
                <a:cs typeface="Times New Roman"/>
              </a:rPr>
              <a:t> slots for sale.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/>
                <a:cs typeface="Times New Roman"/>
              </a:rPr>
              <a:t>Slot </a:t>
            </a:r>
            <a:r>
              <a:rPr lang="en-US" sz="2000" b="1" i="1" dirty="0" smtClean="0">
                <a:latin typeface="Times New Roman"/>
                <a:cs typeface="Times New Roman"/>
              </a:rPr>
              <a:t>j</a:t>
            </a:r>
            <a:r>
              <a:rPr lang="en-US" sz="2000" dirty="0" smtClean="0">
                <a:latin typeface="Times New Roman"/>
                <a:cs typeface="Times New Roman"/>
              </a:rPr>
              <a:t> has click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-through-rate (CTR)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b="1" i="1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lnSpc>
                <a:spcPct val="120000"/>
              </a:lnSpc>
              <a:spcAft>
                <a:spcPts val="200"/>
              </a:spcAft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Bidder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’s value for slot </a:t>
            </a:r>
            <a:r>
              <a:rPr lang="en-US" sz="2000" b="1" i="1" dirty="0" smtClean="0">
                <a:latin typeface="Times New Roman"/>
                <a:cs typeface="Times New Roman"/>
              </a:rPr>
              <a:t>j </a:t>
            </a:r>
            <a:r>
              <a:rPr lang="en-US" sz="2000" dirty="0" smtClean="0">
                <a:latin typeface="Times New Roman"/>
                <a:cs typeface="Times New Roman"/>
              </a:rPr>
              <a:t>is </a:t>
            </a:r>
            <a:r>
              <a:rPr lang="en-US" sz="2000" b="1" i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000" b="1" i="1" baseline="-250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000" b="1" i="1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b="1" i="1" baseline="-25000" dirty="0" err="1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>
              <a:latin typeface="Times New Roman"/>
              <a:cs typeface="Times New Roman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imes New Roman" pitchFamily="18" charset="0"/>
                <a:cs typeface="Times New Roman" pitchFamily="18" charset="0"/>
              </a:rPr>
              <a:t>Sponsored Search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Auctions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Set-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51011" y="1371600"/>
            <a:ext cx="1378389" cy="2024533"/>
            <a:chOff x="5251011" y="1371600"/>
            <a:chExt cx="1378389" cy="2024533"/>
          </a:xfrm>
        </p:grpSpPr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1011" y="2045635"/>
              <a:ext cx="1378388" cy="1350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62" name="TextBox 61"/>
            <p:cNvSpPr txBox="1"/>
            <p:nvPr/>
          </p:nvSpPr>
          <p:spPr>
            <a:xfrm>
              <a:off x="5410200" y="1371600"/>
              <a:ext cx="1219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Auctioneer/</a:t>
              </a:r>
              <a:r>
                <a:rPr lang="en-US" sz="1600" b="1" dirty="0" smtClean="0">
                  <a:solidFill>
                    <a:srgbClr val="0000FF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G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o</a:t>
              </a:r>
              <a:r>
                <a:rPr lang="en-US" sz="1600" b="1" dirty="0" smtClean="0">
                  <a:solidFill>
                    <a:srgbClr val="FFFF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o</a:t>
              </a:r>
              <a:r>
                <a:rPr lang="en-US" sz="1600" b="1" dirty="0" smtClean="0">
                  <a:solidFill>
                    <a:srgbClr val="0070C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g</a:t>
              </a:r>
              <a:r>
                <a:rPr lang="en-US" sz="1600" b="1" dirty="0" smtClean="0">
                  <a:solidFill>
                    <a:srgbClr val="008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l</a:t>
              </a:r>
              <a:r>
                <a:rPr lang="en-US" sz="1600" b="1" dirty="0" smtClean="0">
                  <a:solidFill>
                    <a:srgbClr val="FF0000"/>
                  </a:solidFill>
                  <a:latin typeface="Times" pitchFamily="18" charset="0"/>
                  <a:ea typeface="Tahoma" pitchFamily="34" charset="0"/>
                  <a:cs typeface="Times" pitchFamily="18" charset="0"/>
                </a:rPr>
                <a:t>e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7086600" y="16002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7086600" y="25146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j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086600" y="3505200"/>
            <a:ext cx="8382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α</a:t>
            </a:r>
            <a:r>
              <a:rPr lang="en-US" baseline="-25000" dirty="0" smtClean="0"/>
              <a:t>k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2514600" y="990600"/>
            <a:ext cx="2371342" cy="2977186"/>
            <a:chOff x="2362201" y="1061414"/>
            <a:chExt cx="2371342" cy="2977186"/>
          </a:xfrm>
        </p:grpSpPr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2362201" y="1061414"/>
              <a:ext cx="2371342" cy="2977186"/>
              <a:chOff x="4612999" y="970213"/>
              <a:chExt cx="2708794" cy="3411557"/>
            </a:xfrm>
          </p:grpSpPr>
          <p:grpSp>
            <p:nvGrpSpPr>
              <p:cNvPr id="73" name="组合 42"/>
              <p:cNvGrpSpPr/>
              <p:nvPr/>
            </p:nvGrpSpPr>
            <p:grpSpPr>
              <a:xfrm>
                <a:off x="5309347" y="1342210"/>
                <a:ext cx="1219950" cy="3039560"/>
                <a:chOff x="555626" y="1341847"/>
                <a:chExt cx="1318335" cy="3284692"/>
              </a:xfrm>
            </p:grpSpPr>
            <p:grpSp>
              <p:nvGrpSpPr>
                <p:cNvPr id="75" name="组合 45"/>
                <p:cNvGrpSpPr/>
                <p:nvPr/>
              </p:nvGrpSpPr>
              <p:grpSpPr>
                <a:xfrm>
                  <a:off x="555626" y="1647826"/>
                  <a:ext cx="472299" cy="2801800"/>
                  <a:chOff x="555626" y="1647826"/>
                  <a:chExt cx="472299" cy="2801800"/>
                </a:xfrm>
              </p:grpSpPr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555626" y="1647826"/>
                    <a:ext cx="282347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endParaRPr lang="en-US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572882" y="2848065"/>
                    <a:ext cx="234083" cy="34750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800" i="1" dirty="0" err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i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560535" y="3992277"/>
                    <a:ext cx="467390" cy="45734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rPr>
                      <a:t>n</a:t>
                    </a:r>
                    <a:endParaRPr lang="en-US" sz="1800" i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grpSp>
              <p:nvGrpSpPr>
                <p:cNvPr id="76" name="组合 35"/>
                <p:cNvGrpSpPr/>
                <p:nvPr/>
              </p:nvGrpSpPr>
              <p:grpSpPr>
                <a:xfrm>
                  <a:off x="982824" y="1341847"/>
                  <a:ext cx="891137" cy="3284692"/>
                  <a:chOff x="692156" y="1405815"/>
                  <a:chExt cx="947111" cy="3491009"/>
                </a:xfrm>
              </p:grpSpPr>
              <p:grpSp>
                <p:nvGrpSpPr>
                  <p:cNvPr id="77" name="组合 34"/>
                  <p:cNvGrpSpPr/>
                  <p:nvPr/>
                </p:nvGrpSpPr>
                <p:grpSpPr>
                  <a:xfrm>
                    <a:off x="692156" y="1405815"/>
                    <a:ext cx="947111" cy="3491009"/>
                    <a:chOff x="692156" y="1405815"/>
                    <a:chExt cx="947111" cy="3491009"/>
                  </a:xfrm>
                </p:grpSpPr>
                <p:pic>
                  <p:nvPicPr>
                    <p:cNvPr id="80" name="Picture 79"/>
                    <p:cNvPicPr>
                      <a:picLocks noChangeAspect="1"/>
                    </p:cNvPicPr>
                    <p:nvPr/>
                  </p:nvPicPr>
                  <p:blipFill>
                    <a:blip r:embed="rId4" cstate="print"/>
                    <a:srcRect b="17010"/>
                    <a:stretch>
                      <a:fillRect/>
                    </a:stretch>
                  </p:blipFill>
                  <p:spPr>
                    <a:xfrm>
                      <a:off x="692156" y="1405815"/>
                      <a:ext cx="914400" cy="918064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1" name="Picture 80"/>
                    <p:cNvPicPr>
                      <a:picLocks noChangeAspect="1"/>
                    </p:cNvPicPr>
                    <p:nvPr/>
                  </p:nvPicPr>
                  <p:blipFill>
                    <a:blip r:embed="rId5" cstate="print"/>
                    <a:srcRect l="13195"/>
                    <a:stretch>
                      <a:fillRect/>
                    </a:stretch>
                  </p:blipFill>
                  <p:spPr>
                    <a:xfrm>
                      <a:off x="698043" y="2686694"/>
                      <a:ext cx="915113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  <p:pic>
                  <p:nvPicPr>
                    <p:cNvPr id="83" name="Picture 82"/>
                    <p:cNvPicPr>
                      <a:picLocks noChangeAspect="1"/>
                    </p:cNvPicPr>
                    <p:nvPr/>
                  </p:nvPicPr>
                  <p:blipFill>
                    <a:blip r:embed="rId6" cstate="print"/>
                    <a:stretch>
                      <a:fillRect/>
                    </a:stretch>
                  </p:blipFill>
                  <p:spPr>
                    <a:xfrm>
                      <a:off x="722203" y="3982424"/>
                      <a:ext cx="917064" cy="914400"/>
                    </a:xfrm>
                    <a:prstGeom prst="ellipse">
                      <a:avLst/>
                    </a:prstGeom>
                    <a:ln w="12700" cap="rnd">
                      <a:solidFill>
                        <a:srgbClr val="333333"/>
                      </a:solidFill>
                    </a:ln>
                    <a:effectLst/>
                    <a:scene3d>
                      <a:camera prst="orthographicFront"/>
                      <a:lightRig rig="contrasting" dir="t">
                        <a:rot lat="0" lon="0" rev="3000000"/>
                      </a:lightRig>
                    </a:scene3d>
                    <a:sp3d contourW="7620">
                      <a:bevelT w="95250" h="31750"/>
                      <a:contourClr>
                        <a:srgbClr val="333333"/>
                      </a:contourClr>
                    </a:sp3d>
                  </p:spPr>
                </p:pic>
              </p:grpSp>
              <p:sp>
                <p:nvSpPr>
                  <p:cNvPr id="78" name="TextBox 77"/>
                  <p:cNvSpPr txBox="1"/>
                  <p:nvPr/>
                </p:nvSpPr>
                <p:spPr>
                  <a:xfrm rot="5400000">
                    <a:off x="939615" y="3611532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 rot="5400000">
                    <a:off x="930090" y="2316428"/>
                    <a:ext cx="436237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dirty="0" smtClean="0"/>
                      <a:t>…</a:t>
                    </a:r>
                    <a:endParaRPr lang="en-US" dirty="0"/>
                  </a:p>
                </p:txBody>
              </p:sp>
            </p:grpSp>
          </p:grpSp>
          <p:sp>
            <p:nvSpPr>
              <p:cNvPr id="74" name="TextBox 73"/>
              <p:cNvSpPr txBox="1"/>
              <p:nvPr/>
            </p:nvSpPr>
            <p:spPr>
              <a:xfrm>
                <a:off x="4612999" y="970213"/>
                <a:ext cx="2708794" cy="3879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070C0"/>
                    </a:solidFill>
                    <a:latin typeface="Times" pitchFamily="18" charset="0"/>
                    <a:ea typeface="Tahoma" pitchFamily="34" charset="0"/>
                    <a:cs typeface="Times" pitchFamily="18" charset="0"/>
                  </a:rPr>
                  <a:t>Bidders (advertisers)</a:t>
                </a: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91000" y="1600200"/>
              <a:ext cx="4320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smtClean="0">
                  <a:latin typeface="Times New Roman"/>
                  <a:cs typeface="Times New Roman"/>
                </a:rPr>
                <a:t>1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191000" y="2590800"/>
              <a:ext cx="3978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>
                  <a:latin typeface="Times New Roman"/>
                  <a:cs typeface="Times New Roman"/>
                </a:rPr>
                <a:t>i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191000" y="3581400"/>
              <a:ext cx="440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i="1" dirty="0" err="1" smtClean="0">
                  <a:latin typeface="Times New Roman"/>
                  <a:cs typeface="Times New Roman"/>
                </a:rPr>
                <a:t>v</a:t>
              </a:r>
              <a:r>
                <a:rPr lang="en-US" b="1" i="1" baseline="-25000" dirty="0" err="1" smtClean="0">
                  <a:latin typeface="Times New Roman"/>
                  <a:cs typeface="Times New Roman"/>
                </a:rPr>
                <a:t>n</a:t>
              </a:r>
              <a:endParaRPr lang="en-US" b="1" i="1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337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Search Auction: Goal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447800"/>
            <a:ext cx="7696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Both"/>
            </a:pPr>
            <a:r>
              <a:rPr lang="en-US" sz="2400" dirty="0" smtClean="0">
                <a:latin typeface="Times New Roman"/>
                <a:cs typeface="Times New Roman"/>
              </a:rPr>
              <a:t>DSIC</a:t>
            </a:r>
            <a:r>
              <a:rPr lang="en-US" sz="2400" dirty="0">
                <a:latin typeface="Times New Roman"/>
                <a:cs typeface="Times New Roman"/>
              </a:rPr>
              <a:t>. That is, truthful bidding should be a </a:t>
            </a:r>
            <a:r>
              <a:rPr lang="en-US" sz="2400" dirty="0">
                <a:solidFill>
                  <a:srgbClr val="3366FF"/>
                </a:solidFill>
                <a:latin typeface="Times New Roman"/>
                <a:cs typeface="Times New Roman"/>
              </a:rPr>
              <a:t>dominant strategy</a:t>
            </a:r>
            <a:r>
              <a:rPr lang="en-US" sz="2400" dirty="0">
                <a:latin typeface="Times New Roman"/>
                <a:cs typeface="Times New Roman"/>
              </a:rPr>
              <a:t>, and never leads to negative utility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342900" indent="-342900">
              <a:buAutoNum type="arabicParenBoth"/>
            </a:pPr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>
                <a:latin typeface="Times New Roman"/>
                <a:cs typeface="Times New Roman"/>
              </a:rPr>
              <a:t>(2) Social </a:t>
            </a:r>
            <a:r>
              <a:rPr lang="en-US" sz="2400" dirty="0" smtClean="0">
                <a:latin typeface="Times New Roman"/>
                <a:cs typeface="Times New Roman"/>
              </a:rPr>
              <a:t>welfare maximization</a:t>
            </a:r>
            <a:r>
              <a:rPr lang="en-US" sz="2400" dirty="0">
                <a:latin typeface="Times New Roman"/>
                <a:cs typeface="Times New Roman"/>
              </a:rPr>
              <a:t>. That is, the assignment of bidders to slots should </a:t>
            </a:r>
            <a:r>
              <a:rPr lang="en-US" sz="2400" dirty="0" smtClean="0">
                <a:latin typeface="Times New Roman"/>
                <a:cs typeface="Times New Roman"/>
              </a:rPr>
              <a:t>maximize </a:t>
            </a:r>
            <a:r>
              <a:rPr lang="en-US" sz="2400" b="1" i="1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Σv</a:t>
            </a:r>
            <a:r>
              <a:rPr lang="en-US" sz="1200" b="1" i="1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i</a:t>
            </a:r>
            <a:r>
              <a:rPr lang="en-US" sz="2400" b="1" i="1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x</a:t>
            </a:r>
            <a:r>
              <a:rPr lang="en-US" sz="1200" b="1" i="1" dirty="0" err="1" smtClean="0">
                <a:solidFill>
                  <a:srgbClr val="3366FF"/>
                </a:solidFill>
                <a:latin typeface="Times New Roman"/>
                <a:cs typeface="Times New Roman"/>
              </a:rPr>
              <a:t>i</a:t>
            </a:r>
            <a:r>
              <a:rPr lang="en-US" sz="2400" dirty="0">
                <a:latin typeface="Times New Roman"/>
                <a:cs typeface="Times New Roman"/>
              </a:rPr>
              <a:t>, </a:t>
            </a:r>
            <a:endParaRPr lang="en-US" sz="2400" dirty="0" smtClean="0">
              <a:latin typeface="Times New Roman"/>
              <a:cs typeface="Times New Roman"/>
            </a:endParaRP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000" dirty="0" smtClean="0">
                <a:latin typeface="Times New Roman"/>
                <a:cs typeface="Times New Roman"/>
              </a:rPr>
              <a:t>where </a:t>
            </a:r>
            <a:r>
              <a:rPr lang="en-US" sz="2000" i="1" dirty="0">
                <a:latin typeface="Times New Roman"/>
                <a:cs typeface="Times New Roman"/>
              </a:rPr>
              <a:t>x</a:t>
            </a:r>
            <a:r>
              <a:rPr lang="en-US" sz="1100" i="1" dirty="0">
                <a:latin typeface="Times New Roman"/>
                <a:cs typeface="Times New Roman"/>
              </a:rPr>
              <a:t>i</a:t>
            </a:r>
            <a:r>
              <a:rPr lang="en-US" sz="1100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now denotes the CTR of the slot to which </a:t>
            </a:r>
            <a:r>
              <a:rPr lang="en-US" sz="2000" i="1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is assigned (or 0 if </a:t>
            </a:r>
            <a:r>
              <a:rPr lang="en-US" sz="2000" i="1" dirty="0" err="1">
                <a:latin typeface="Times New Roman"/>
                <a:cs typeface="Times New Roman"/>
              </a:rPr>
              <a:t>i</a:t>
            </a:r>
            <a:r>
              <a:rPr lang="en-US" sz="2000" dirty="0">
                <a:latin typeface="Times New Roman"/>
                <a:cs typeface="Times New Roman"/>
              </a:rPr>
              <a:t> is not assigned to a slot). </a:t>
            </a:r>
            <a:r>
              <a:rPr lang="en-US" sz="2000" dirty="0" smtClean="0">
                <a:latin typeface="Times New Roman"/>
                <a:cs typeface="Times New Roman"/>
              </a:rPr>
              <a:t>Each slot can only be assigned to one bidder, and each bidder gets only one slot.</a:t>
            </a:r>
          </a:p>
          <a:p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(</a:t>
            </a:r>
            <a:r>
              <a:rPr lang="en-US" sz="2400" dirty="0">
                <a:latin typeface="Times New Roman"/>
                <a:cs typeface="Times New Roman"/>
              </a:rPr>
              <a:t>3) </a:t>
            </a:r>
            <a:r>
              <a:rPr lang="en-US" sz="2400" dirty="0">
                <a:solidFill>
                  <a:srgbClr val="3366FF"/>
                </a:solidFill>
                <a:latin typeface="Times New Roman"/>
                <a:cs typeface="Times New Roman"/>
              </a:rPr>
              <a:t>Polynomial</a:t>
            </a:r>
            <a:r>
              <a:rPr lang="en-US" sz="2400" dirty="0">
                <a:latin typeface="Times New Roman"/>
                <a:cs typeface="Times New Roman"/>
              </a:rPr>
              <a:t> running time. Remember zillions of these auctions need to be run every day!</a:t>
            </a:r>
          </a:p>
          <a:p>
            <a:pPr lvl="1"/>
            <a:endParaRPr lang="en-US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745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Search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447800"/>
            <a:ext cx="7696200" cy="491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charset="2"/>
              <a:buChar char="q"/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Two things to consider: who wins what and how much to charge?</a:t>
            </a:r>
          </a:p>
          <a:p>
            <a:pPr marL="1371600" lvl="2" indent="-457200"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Make the “correct” choice for only the first one is not enough, e.g. single item auction.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Tackle this one step at a time:</a:t>
            </a:r>
          </a:p>
          <a:p>
            <a:pPr lvl="2"/>
            <a:endParaRPr lang="en-US" sz="2000" baseline="30000" dirty="0" smtClean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Assume that </a:t>
            </a:r>
            <a:r>
              <a:rPr lang="en-US" sz="2000" dirty="0">
                <a:latin typeface="Times New Roman"/>
                <a:cs typeface="Times New Roman"/>
              </a:rPr>
              <a:t>bidders bid truthfully. Then, how should we assign bidders to slots so that </a:t>
            </a:r>
            <a:r>
              <a:rPr lang="en-US" sz="2000" dirty="0" smtClean="0">
                <a:latin typeface="Times New Roman"/>
                <a:cs typeface="Times New Roman"/>
              </a:rPr>
              <a:t>property </a:t>
            </a:r>
            <a:r>
              <a:rPr lang="en-US" sz="2000" dirty="0">
                <a:latin typeface="Times New Roman"/>
                <a:cs typeface="Times New Roman"/>
              </a:rPr>
              <a:t>(2) and (3) </a:t>
            </a:r>
            <a:r>
              <a:rPr lang="en-US" sz="2000" dirty="0" smtClean="0">
                <a:latin typeface="Times New Roman"/>
                <a:cs typeface="Times New Roman"/>
              </a:rPr>
              <a:t>hold?</a:t>
            </a:r>
          </a:p>
          <a:p>
            <a:pPr marL="1428750" lvl="2" indent="-514350">
              <a:buAutoNum type="arabicParenR"/>
            </a:pPr>
            <a:endParaRPr lang="en-US" sz="2000" dirty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How do we set prices so that truthful is a dominant strategy?</a:t>
            </a:r>
          </a:p>
          <a:p>
            <a:pPr marL="1428750" lvl="2" indent="-514350">
              <a:buAutoNum type="arabicParenR"/>
            </a:pPr>
            <a:endParaRPr lang="en-US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974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Search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447800"/>
            <a:ext cx="7696200" cy="5037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Tackle this one step at a time:</a:t>
            </a:r>
          </a:p>
          <a:p>
            <a:pPr lvl="2"/>
            <a:endParaRPr lang="en-US" sz="2000" baseline="30000" dirty="0" smtClean="0">
              <a:latin typeface="Times New Roman"/>
              <a:cs typeface="Times New Roman"/>
            </a:endParaRPr>
          </a:p>
          <a:p>
            <a:pPr marL="1428750" lvl="2" indent="-514350">
              <a:buFontTx/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Assume that bidders bid truthfully. Then, how should we assign bidders to slots so that property (2) and (3) hold? 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Zapf Dingbats"/>
                <a:cs typeface="Times New Roman"/>
                <a:sym typeface="Zapf Dingbats"/>
              </a:rPr>
              <a:t>Greedy Alg.</a:t>
            </a:r>
            <a:r>
              <a:rPr lang="en-US" sz="4800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 ✔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lvl="2"/>
            <a:endParaRPr lang="en-US" sz="2000" dirty="0" smtClean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endParaRPr lang="en-US" sz="2000" dirty="0">
              <a:latin typeface="Times New Roman"/>
              <a:cs typeface="Times New Roman"/>
            </a:endParaRPr>
          </a:p>
          <a:p>
            <a:pPr marL="1428750" lvl="2" indent="-514350">
              <a:buAutoNum type="arabicParenR"/>
            </a:pPr>
            <a:r>
              <a:rPr lang="en-US" sz="2000" dirty="0" smtClean="0">
                <a:latin typeface="Times New Roman"/>
                <a:cs typeface="Times New Roman"/>
              </a:rPr>
              <a:t>How do we set prices so that being truthful is a dominant strategy?</a:t>
            </a:r>
          </a:p>
          <a:p>
            <a:pPr marL="1428750" lvl="2" indent="-514350">
              <a:buAutoNum type="arabicParenR"/>
            </a:pPr>
            <a:endParaRPr lang="en-US" sz="2000" dirty="0">
              <a:latin typeface="Times New Roman"/>
              <a:cs typeface="Times New Roman"/>
            </a:endParaRPr>
          </a:p>
          <a:p>
            <a:pPr lvl="2"/>
            <a:r>
              <a:rPr lang="en-US" sz="3200" dirty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Can we run k </a:t>
            </a:r>
            <a:r>
              <a:rPr lang="en-US" sz="3200" dirty="0" err="1" smtClean="0">
                <a:solidFill>
                  <a:srgbClr val="FF6600"/>
                </a:solidFill>
                <a:latin typeface="Times New Roman"/>
                <a:cs typeface="Times New Roman"/>
              </a:rPr>
              <a:t>Vickrey</a:t>
            </a:r>
            <a:r>
              <a:rPr lang="en-US" sz="32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auctions?</a:t>
            </a:r>
          </a:p>
          <a:p>
            <a:pPr marL="1428750" lvl="2" indent="-514350">
              <a:buAutoNum type="arabicParenR"/>
            </a:pPr>
            <a:endParaRPr lang="en-US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Sponsored Search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1447800"/>
            <a:ext cx="7696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NO! It’s not truthful!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Example: 3 bidders 2 slots.</a:t>
            </a:r>
          </a:p>
          <a:p>
            <a:pPr lvl="1"/>
            <a:r>
              <a:rPr lang="en-US" sz="3200" b="1" i="1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sz="32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=7, v</a:t>
            </a:r>
            <a:r>
              <a:rPr lang="en-US" sz="32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=6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v</a:t>
            </a:r>
            <a:r>
              <a:rPr lang="en-US" sz="32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=1; α</a:t>
            </a:r>
            <a:r>
              <a:rPr lang="en-US" sz="32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=1 </a:t>
            </a:r>
            <a:r>
              <a:rPr lang="en-US" sz="3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 α</a:t>
            </a:r>
            <a:r>
              <a:rPr lang="en-US" sz="3200" b="1" i="1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sz="3200" b="1" i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=0.4.</a:t>
            </a:r>
          </a:p>
          <a:p>
            <a:pPr marL="800100" lvl="1" indent="-342900">
              <a:buFont typeface="Wingdings" charset="2"/>
              <a:buChar char="q"/>
            </a:pPr>
            <a:endParaRPr lang="en-US" sz="32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800100" lvl="1" indent="-342900">
              <a:buFont typeface="Wingdings" charset="2"/>
              <a:buChar char="q"/>
            </a:pPr>
            <a:r>
              <a:rPr lang="en-US" sz="32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Instead of being truthful, it’s better for bidder 1 to bid 5 and win the second slot.</a:t>
            </a:r>
          </a:p>
          <a:p>
            <a:pPr marL="1428750" lvl="2" indent="-514350">
              <a:buAutoNum type="arabicParenR"/>
            </a:pPr>
            <a:endParaRPr lang="en-US" sz="3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14255</TotalTime>
  <Words>1274</Words>
  <Application>Microsoft Macintosh PowerPoint</Application>
  <PresentationFormat>On-screen Show (4:3)</PresentationFormat>
  <Paragraphs>173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COMP/MATH 553 Algorithmic Game Theory Lecture 3: Myerson’s Lemma</vt:lpstr>
      <vt:lpstr>PowerPoint Presentation</vt:lpstr>
      <vt:lpstr>Case Study: Sponsored Search Auction</vt:lpstr>
      <vt:lpstr>Sponsored Search Auction</vt:lpstr>
      <vt:lpstr>Sponsored Search Auctions: Set-up</vt:lpstr>
      <vt:lpstr>Sponsored Search Auction: Goal</vt:lpstr>
      <vt:lpstr>Sponsored Search Auction</vt:lpstr>
      <vt:lpstr>Sponsored Search Auction</vt:lpstr>
      <vt:lpstr>Sponsored Search Auction</vt:lpstr>
      <vt:lpstr>Sponsored Search Auction</vt:lpstr>
      <vt:lpstr>Myerson’s Lemma</vt:lpstr>
      <vt:lpstr>Single-dimensional Environment</vt:lpstr>
      <vt:lpstr>Single-dimensional Environment</vt:lpstr>
      <vt:lpstr>Seal-Bid Auction in Single-dimensional Settings</vt:lpstr>
      <vt:lpstr>Two important definitions</vt:lpstr>
      <vt:lpstr>Two important definitions</vt:lpstr>
      <vt:lpstr>Myerson’s Lemma</vt:lpstr>
      <vt:lpstr>Myerson’s Lemma</vt:lpstr>
      <vt:lpstr>Myerson’s Lemma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698</cp:revision>
  <dcterms:created xsi:type="dcterms:W3CDTF">2014-06-09T21:14:15Z</dcterms:created>
  <dcterms:modified xsi:type="dcterms:W3CDTF">2014-09-10T19:33:15Z</dcterms:modified>
</cp:coreProperties>
</file>