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50" r:id="rId3"/>
    <p:sldId id="488" r:id="rId4"/>
    <p:sldId id="489" r:id="rId5"/>
    <p:sldId id="491" r:id="rId6"/>
    <p:sldId id="492" r:id="rId7"/>
    <p:sldId id="497" r:id="rId8"/>
    <p:sldId id="498" r:id="rId9"/>
    <p:sldId id="496" r:id="rId10"/>
    <p:sldId id="512" r:id="rId11"/>
    <p:sldId id="499" r:id="rId12"/>
    <p:sldId id="500" r:id="rId13"/>
    <p:sldId id="501" r:id="rId14"/>
    <p:sldId id="502" r:id="rId15"/>
    <p:sldId id="503" r:id="rId16"/>
    <p:sldId id="538" r:id="rId17"/>
    <p:sldId id="540" r:id="rId18"/>
    <p:sldId id="541" r:id="rId19"/>
    <p:sldId id="544" r:id="rId20"/>
    <p:sldId id="545" r:id="rId21"/>
    <p:sldId id="546" r:id="rId22"/>
    <p:sldId id="547" r:id="rId23"/>
    <p:sldId id="548" r:id="rId24"/>
    <p:sldId id="504" r:id="rId25"/>
    <p:sldId id="505" r:id="rId26"/>
    <p:sldId id="506" r:id="rId27"/>
    <p:sldId id="508" r:id="rId28"/>
    <p:sldId id="507" r:id="rId29"/>
    <p:sldId id="510" r:id="rId30"/>
    <p:sldId id="509" r:id="rId31"/>
    <p:sldId id="376" r:id="rId32"/>
    <p:sldId id="51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24"/>
    <a:srgbClr val="FF6600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 autoAdjust="0"/>
    <p:restoredTop sz="90816" autoAdjust="0"/>
  </p:normalViewPr>
  <p:slideViewPr>
    <p:cSldViewPr>
      <p:cViewPr>
        <p:scale>
          <a:sx n="100" d="100"/>
          <a:sy n="100" d="100"/>
        </p:scale>
        <p:origin x="-1400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7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Predicate</a:t>
            </a:r>
            <a:r>
              <a:rPr lang="en-US" baseline="0" dirty="0" smtClean="0"/>
              <a:t> the outcome, e.g. the study of Nash 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25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Course registration. School admission.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wants to sell the license for transmitting signals </a:t>
            </a:r>
            <a:r>
              <a:rPr lang="en-US" altLang="zh-CN" dirty="0" smtClean="0"/>
              <a:t>over </a:t>
            </a:r>
            <a:r>
              <a:rPr lang="en-US" dirty="0" smtClean="0"/>
              <a:t>some band</a:t>
            </a:r>
            <a:r>
              <a:rPr lang="en-US" altLang="zh-CN" dirty="0" smtClean="0"/>
              <a:t>s in the electromagnetic spectrum. Helps allocate the bands to companies that value them the most, and</a:t>
            </a:r>
            <a:r>
              <a:rPr lang="en-US" altLang="zh-CN" baseline="0" dirty="0" smtClean="0"/>
              <a:t> generates huge revenue for the government.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auction to sell spectrum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Canada</a:t>
            </a:r>
            <a:r>
              <a:rPr lang="zh-CN" altLang="en-US" dirty="0" smtClean="0"/>
              <a:t> </a:t>
            </a:r>
            <a:r>
              <a:rPr lang="en-US" altLang="zh-CN" dirty="0" smtClean="0"/>
              <a:t>2008,</a:t>
            </a:r>
            <a:r>
              <a:rPr lang="zh-CN" altLang="en-US" dirty="0" smtClean="0"/>
              <a:t> </a:t>
            </a:r>
            <a:r>
              <a:rPr lang="en-US" altLang="zh-CN" dirty="0" smtClean="0"/>
              <a:t>4.25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Took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months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auction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complete.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2014,</a:t>
            </a:r>
            <a:r>
              <a:rPr lang="zh-CN" altLang="en-US" dirty="0" smtClean="0"/>
              <a:t> </a:t>
            </a:r>
            <a:r>
              <a:rPr lang="en-US" altLang="zh-CN" dirty="0" smtClean="0"/>
              <a:t>5.3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states,</a:t>
            </a:r>
            <a:r>
              <a:rPr lang="zh-CN" altLang="en-US" dirty="0" smtClean="0"/>
              <a:t> </a:t>
            </a:r>
            <a:r>
              <a:rPr lang="en-US" altLang="zh-CN" dirty="0" smtClean="0"/>
              <a:t>FCC</a:t>
            </a:r>
            <a:r>
              <a:rPr lang="zh-CN" altLang="en-US" dirty="0" smtClean="0"/>
              <a:t> </a:t>
            </a:r>
            <a:r>
              <a:rPr lang="en-US" altLang="zh-CN" dirty="0" smtClean="0"/>
              <a:t>(Federal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communication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commission)</a:t>
            </a:r>
            <a:r>
              <a:rPr lang="zh-CN" altLang="en-US" dirty="0" smtClean="0"/>
              <a:t> </a:t>
            </a:r>
            <a:r>
              <a:rPr lang="en-US" altLang="zh-CN" dirty="0" smtClean="0"/>
              <a:t>since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94,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conducted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87</a:t>
            </a:r>
            <a:r>
              <a:rPr lang="zh-CN" altLang="en-US" dirty="0" smtClean="0"/>
              <a:t> </a:t>
            </a:r>
            <a:r>
              <a:rPr lang="en-US" altLang="zh-CN" dirty="0" smtClean="0"/>
              <a:t>auctions.</a:t>
            </a:r>
            <a:r>
              <a:rPr lang="zh-CN" altLang="en-US" dirty="0" smtClean="0"/>
              <a:t> </a:t>
            </a:r>
            <a:r>
              <a:rPr lang="en-US" altLang="zh-CN" dirty="0" smtClean="0"/>
              <a:t>Raised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over</a:t>
            </a:r>
            <a:r>
              <a:rPr lang="zh-CN" altLang="en-US" dirty="0" smtClean="0"/>
              <a:t> </a:t>
            </a:r>
            <a:r>
              <a:rPr lang="zh-CN" altLang="zh-CN" dirty="0" smtClean="0"/>
              <a:t>6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billions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F7F74-8035-4756-8F95-506704FC2D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9/9/14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09800"/>
            <a:ext cx="6096000" cy="140970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COMP/MATH 553 Algorithmic Game Theory</a:t>
            </a:r>
            <a:b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</a:t>
            </a: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Lemma</a:t>
            </a:r>
            <a:endParaRPr lang="en-US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5638800"/>
            <a:ext cx="146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Yang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Cai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191000"/>
            <a:ext cx="1573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Sep 8,</a:t>
            </a:r>
            <a:r>
              <a:rPr lang="zh-CN" altLang="en-US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2014</a:t>
            </a:r>
            <a:endParaRPr lang="en-US" sz="2400" dirty="0">
              <a:solidFill>
                <a:schemeClr val="bg1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28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819400" y="4267200"/>
            <a:ext cx="4495800" cy="1362075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Single item auction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1676398"/>
            <a:ext cx="1371599" cy="2093325"/>
            <a:chOff x="1368137" y="1630137"/>
            <a:chExt cx="1047995" cy="1599445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630137"/>
              <a:ext cx="960953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71600" y="3886200"/>
            <a:ext cx="5486400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200"/>
              </a:spcAf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Bidders:</a:t>
            </a: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dirty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ave </a:t>
            </a:r>
            <a:r>
              <a:rPr lang="en-US" sz="2400" b="1" i="1" dirty="0">
                <a:latin typeface="Times New Roman"/>
                <a:cs typeface="Times New Roman"/>
              </a:rPr>
              <a:t>values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on the item.</a:t>
            </a: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/>
                <a:cs typeface="Times New Roman"/>
              </a:rPr>
              <a:t>These values are </a:t>
            </a:r>
            <a:r>
              <a:rPr lang="en-US" sz="2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Private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b="1" i="1" dirty="0" smtClean="0">
              <a:latin typeface="Times New Roman"/>
              <a:cs typeface="Times New Roman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400" b="1" i="1" dirty="0" err="1" smtClean="0">
                <a:latin typeface="Times New Roman"/>
                <a:cs typeface="Times New Roman"/>
              </a:rPr>
              <a:t>Quasi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utility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 smtClean="0">
              <a:latin typeface="Times New Roman"/>
              <a:cs typeface="Times New Roman"/>
            </a:endParaRPr>
          </a:p>
          <a:p>
            <a:pPr marL="1200150" lvl="2" indent="-285750" algn="just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b="1" i="1" dirty="0">
                <a:latin typeface="Times New Roman"/>
                <a:cs typeface="Times New Roman"/>
              </a:rPr>
              <a:t>v</a:t>
            </a:r>
            <a:r>
              <a:rPr lang="en-US" sz="2200" b="1" i="1" baseline="-25000" dirty="0" smtClean="0">
                <a:latin typeface="Times New Roman"/>
                <a:cs typeface="Times New Roman"/>
              </a:rPr>
              <a:t>i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– 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wins.</a:t>
            </a:r>
          </a:p>
          <a:p>
            <a:pPr marL="1200150" lvl="2" indent="-285750" algn="just">
              <a:lnSpc>
                <a:spcPct val="120000"/>
              </a:lnSpc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loses.</a:t>
            </a:r>
            <a:endParaRPr lang="en-US" sz="2200" b="1" i="1" dirty="0">
              <a:latin typeface="Times New Roman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Single-item Auctions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Set-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181600" y="1295400"/>
            <a:ext cx="1807688" cy="2118790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929640" y="1889760"/>
            <a:ext cx="2910840" cy="1417320"/>
          </a:xfrm>
          <a:prstGeom prst="bentConnector3">
            <a:avLst>
              <a:gd name="adj1" fmla="val 100611"/>
            </a:avLst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71801" y="985214"/>
            <a:ext cx="1866970" cy="3434386"/>
            <a:chOff x="2971801" y="985214"/>
            <a:chExt cx="1659854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397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>
                  <a:latin typeface="Times New Roman"/>
                  <a:cs typeface="Times New Roman"/>
                </a:rPr>
                <a:t>i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4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9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Sealed</a:t>
            </a:r>
            <a:r>
              <a:rPr lang="en-US" sz="2800" dirty="0" smtClean="0">
                <a:latin typeface="Times New Roman"/>
                <a:cs typeface="Times New Roman"/>
              </a:rPr>
              <a:t>-Bid Auctions: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Each </a:t>
            </a:r>
            <a:r>
              <a:rPr lang="en-US" sz="2400" dirty="0">
                <a:latin typeface="Times New Roman"/>
                <a:cs typeface="Times New Roman"/>
              </a:rPr>
              <a:t>bidder </a:t>
            </a:r>
            <a:r>
              <a:rPr lang="en-US" sz="2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privately communicates a </a:t>
            </a:r>
            <a:r>
              <a:rPr lang="en-US" sz="2400" dirty="0" smtClean="0">
                <a:latin typeface="Times New Roman"/>
                <a:cs typeface="Times New Roman"/>
              </a:rPr>
              <a:t>bid </a:t>
            </a:r>
            <a:r>
              <a:rPr lang="en-US" sz="2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to </a:t>
            </a:r>
            <a:r>
              <a:rPr lang="en-US" sz="2400" dirty="0">
                <a:latin typeface="Times New Roman"/>
                <a:cs typeface="Times New Roman"/>
              </a:rPr>
              <a:t>the auctioneer — in a sealed envelope, if you </a:t>
            </a:r>
            <a:r>
              <a:rPr lang="en-US" sz="2400" dirty="0" smtClean="0">
                <a:latin typeface="Times New Roman"/>
                <a:cs typeface="Times New Roman"/>
              </a:rPr>
              <a:t>like.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who</a:t>
            </a:r>
            <a:r>
              <a:rPr lang="en-US" sz="24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gets the good (if anyone).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on a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selling price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Format</a:t>
            </a:r>
            <a:r>
              <a:rPr lang="en-US" dirty="0"/>
              <a:t>: Sealed</a:t>
            </a:r>
            <a:r>
              <a:rPr lang="en-US" dirty="0" smtClean="0"/>
              <a:t>-Bid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08010" y="1544196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838200"/>
            <a:ext cx="1659854" cy="3053386"/>
            <a:chOff x="2971801" y="985214"/>
            <a:chExt cx="1659854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397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>
                  <a:latin typeface="Times New Roman"/>
                  <a:cs typeface="Times New Roman"/>
                </a:rPr>
                <a:t>i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4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00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Sealed</a:t>
            </a:r>
            <a:r>
              <a:rPr lang="en-US" sz="2800" dirty="0" smtClean="0">
                <a:latin typeface="Times New Roman"/>
                <a:cs typeface="Times New Roman"/>
              </a:rPr>
              <a:t>-Bid Auctions: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Each </a:t>
            </a:r>
            <a:r>
              <a:rPr lang="en-US" sz="2400" dirty="0">
                <a:latin typeface="Times New Roman"/>
                <a:cs typeface="Times New Roman"/>
              </a:rPr>
              <a:t>bidder </a:t>
            </a:r>
            <a:r>
              <a:rPr lang="en-US" sz="2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privately communicates a </a:t>
            </a:r>
            <a:r>
              <a:rPr lang="en-US" sz="2400" dirty="0" smtClean="0">
                <a:latin typeface="Times New Roman"/>
                <a:cs typeface="Times New Roman"/>
              </a:rPr>
              <a:t>bid </a:t>
            </a:r>
            <a:r>
              <a:rPr lang="en-US" sz="2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to </a:t>
            </a:r>
            <a:r>
              <a:rPr lang="en-US" sz="2400" dirty="0">
                <a:latin typeface="Times New Roman"/>
                <a:cs typeface="Times New Roman"/>
              </a:rPr>
              <a:t>the auctioneer — in a sealed envelope, if you </a:t>
            </a:r>
            <a:r>
              <a:rPr lang="en-US" sz="2400" dirty="0" smtClean="0">
                <a:latin typeface="Times New Roman"/>
                <a:cs typeface="Times New Roman"/>
              </a:rPr>
              <a:t>like.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who</a:t>
            </a:r>
            <a:r>
              <a:rPr lang="en-US" sz="2400" dirty="0">
                <a:latin typeface="Times New Roman"/>
                <a:cs typeface="Times New Roman"/>
              </a:rPr>
              <a:t> gets the good (if anyone).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on a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selling price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Format</a:t>
            </a:r>
            <a:r>
              <a:rPr lang="en-US" dirty="0"/>
              <a:t>: Sealed</a:t>
            </a:r>
            <a:r>
              <a:rPr lang="en-US" dirty="0" smtClean="0"/>
              <a:t>-Bid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08010" y="1544196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838200"/>
            <a:ext cx="1659854" cy="3053386"/>
            <a:chOff x="2971801" y="985214"/>
            <a:chExt cx="1659854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397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>
                  <a:latin typeface="Times New Roman"/>
                  <a:cs typeface="Times New Roman"/>
                </a:rPr>
                <a:t>i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4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200" y="4648200"/>
            <a:ext cx="8534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pple Casual"/>
                <a:cs typeface="Apple Casual"/>
              </a:rPr>
              <a:t>Goal</a:t>
            </a:r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: Maximize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social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welfare.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(Give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it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to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bidder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with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highest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rgbClr val="3366FF"/>
                </a:solidFill>
                <a:latin typeface="Apple Casual"/>
                <a:cs typeface="Apple Casual"/>
              </a:rPr>
              <a:t>value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Natural Choice</a:t>
            </a:r>
            <a:r>
              <a:rPr lang="en-US" dirty="0" smtClean="0">
                <a:latin typeface="Apple Casual"/>
                <a:cs typeface="Apple Casual"/>
              </a:rPr>
              <a:t>: Give it to the</a:t>
            </a:r>
            <a:r>
              <a:rPr lang="zh-CN" altLang="en-US" dirty="0" smtClean="0">
                <a:latin typeface="Apple Casual"/>
                <a:cs typeface="Apple Casual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bidder</a:t>
            </a:r>
            <a:r>
              <a:rPr lang="zh-CN" altLang="en-US" dirty="0" smtClean="0">
                <a:solidFill>
                  <a:srgbClr val="FF6600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with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highest</a:t>
            </a:r>
            <a:r>
              <a:rPr lang="zh-CN" alt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Apple Casual"/>
                <a:cs typeface="Apple Casual"/>
              </a:rPr>
              <a:t>bid</a:t>
            </a:r>
            <a:r>
              <a:rPr lang="en-US" dirty="0" smtClean="0">
                <a:latin typeface="Apple Casual"/>
                <a:cs typeface="Apple Casual"/>
              </a:rPr>
              <a:t>. </a:t>
            </a:r>
            <a:endParaRPr lang="en-US" dirty="0"/>
          </a:p>
          <a:p>
            <a:r>
              <a:rPr lang="en-US" dirty="0" smtClean="0">
                <a:latin typeface="Apple Casual"/>
                <a:cs typeface="Apple Casual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only selection rule </a:t>
            </a:r>
            <a:r>
              <a:rPr lang="en-US" dirty="0" smtClean="0">
                <a:latin typeface="Apple Casual"/>
                <a:cs typeface="Apple Casual"/>
              </a:rPr>
              <a:t>we use in this lecture.</a:t>
            </a:r>
            <a:endParaRPr lang="en-US" dirty="0">
              <a:latin typeface="Apple Casual"/>
              <a:cs typeface="Apple Casual"/>
            </a:endParaRPr>
          </a:p>
        </p:txBody>
      </p:sp>
      <p:cxnSp>
        <p:nvCxnSpPr>
          <p:cNvPr id="16" name="Elbow Connector 15"/>
          <p:cNvCxnSpPr>
            <a:stCxn id="13" idx="3"/>
          </p:cNvCxnSpPr>
          <p:nvPr/>
        </p:nvCxnSpPr>
        <p:spPr>
          <a:xfrm flipH="1">
            <a:off x="7696200" y="5143500"/>
            <a:ext cx="914400" cy="800100"/>
          </a:xfrm>
          <a:prstGeom prst="bentConnector3">
            <a:avLst>
              <a:gd name="adj1" fmla="val -25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858001" y="1447800"/>
            <a:ext cx="917441" cy="1481780"/>
            <a:chOff x="1368137" y="1536942"/>
            <a:chExt cx="1047994" cy="1692640"/>
          </a:xfrm>
        </p:grpSpPr>
        <p:pic>
          <p:nvPicPr>
            <p:cNvPr id="43" name="Picture 4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137" y="2410207"/>
              <a:ext cx="999264" cy="8193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9050">
              <a:noFill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455179" y="1536942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3810000"/>
            <a:ext cx="795701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Sealed</a:t>
            </a:r>
            <a:r>
              <a:rPr lang="en-US" sz="2800" dirty="0" smtClean="0">
                <a:latin typeface="Times New Roman"/>
                <a:cs typeface="Times New Roman"/>
              </a:rPr>
              <a:t>-Bid Auctions: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Each </a:t>
            </a:r>
            <a:r>
              <a:rPr lang="en-US" sz="2400" dirty="0">
                <a:latin typeface="Times New Roman"/>
                <a:cs typeface="Times New Roman"/>
              </a:rPr>
              <a:t>bidder </a:t>
            </a:r>
            <a:r>
              <a:rPr lang="en-US" sz="2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privately communicates a </a:t>
            </a:r>
            <a:r>
              <a:rPr lang="en-US" sz="2400" dirty="0" smtClean="0">
                <a:latin typeface="Times New Roman"/>
                <a:cs typeface="Times New Roman"/>
              </a:rPr>
              <a:t>bid </a:t>
            </a:r>
            <a:r>
              <a:rPr lang="en-US" sz="2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b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to </a:t>
            </a:r>
            <a:r>
              <a:rPr lang="en-US" sz="2400" dirty="0">
                <a:latin typeface="Times New Roman"/>
                <a:cs typeface="Times New Roman"/>
              </a:rPr>
              <a:t>the auctioneer — in a sealed envelope, if you </a:t>
            </a:r>
            <a:r>
              <a:rPr lang="en-US" sz="2400" dirty="0" smtClean="0">
                <a:latin typeface="Times New Roman"/>
                <a:cs typeface="Times New Roman"/>
              </a:rPr>
              <a:t>like.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who</a:t>
            </a:r>
            <a:r>
              <a:rPr lang="en-US" sz="240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gets the good (if anyone).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dirty="0">
                <a:latin typeface="Times New Roman"/>
                <a:cs typeface="Times New Roman"/>
              </a:rPr>
              <a:t>auctioneer decides on a </a:t>
            </a:r>
            <a:r>
              <a:rPr lang="en-US" sz="2400" b="1" i="1" dirty="0">
                <a:solidFill>
                  <a:srgbClr val="FF6600"/>
                </a:solidFill>
                <a:latin typeface="Times New Roman"/>
                <a:cs typeface="Times New Roman"/>
              </a:rPr>
              <a:t>selling price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Format</a:t>
            </a:r>
            <a:r>
              <a:rPr lang="en-US" dirty="0"/>
              <a:t>: Sealed</a:t>
            </a:r>
            <a:r>
              <a:rPr lang="en-US" dirty="0" smtClean="0"/>
              <a:t>-Bid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08010" y="1544196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838200"/>
            <a:ext cx="1659854" cy="3053386"/>
            <a:chOff x="2971801" y="985214"/>
            <a:chExt cx="1659854" cy="3053386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971801" y="985214"/>
              <a:ext cx="1295401" cy="3053386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191000" y="1600200"/>
              <a:ext cx="4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590800"/>
              <a:ext cx="397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>
                  <a:latin typeface="Times New Roman"/>
                  <a:cs typeface="Times New Roman"/>
                </a:rPr>
                <a:t>i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81400"/>
              <a:ext cx="44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2819400" y="3886200"/>
            <a:ext cx="4876800" cy="2133600"/>
          </a:xfrm>
          <a:prstGeom prst="cloudCallout">
            <a:avLst/>
          </a:prstGeom>
          <a:solidFill>
            <a:srgbClr val="BFBF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pple Casual"/>
                <a:cs typeface="Apple Casual"/>
              </a:rPr>
              <a:t>How about the selling price?</a:t>
            </a:r>
            <a:endParaRPr lang="en-US" sz="32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71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Auction Format</a:t>
            </a:r>
            <a:r>
              <a:rPr lang="en-US" dirty="0"/>
              <a:t>: Sealed</a:t>
            </a:r>
            <a:r>
              <a:rPr lang="en-US" dirty="0" smtClean="0"/>
              <a:t>-Bid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76400"/>
            <a:ext cx="7772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How about the 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selling price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Altruistic and charge nothing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Name the largest number you can...</a:t>
            </a:r>
          </a:p>
          <a:p>
            <a:pPr marL="1257300" lvl="2" indent="-3429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Fails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terribly...</a:t>
            </a:r>
          </a:p>
          <a:p>
            <a:pPr lvl="1"/>
            <a:endParaRPr lang="en-US" sz="4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35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066800"/>
            <a:ext cx="72390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Pay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bid (First Price)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Hard to reason about.</a:t>
            </a:r>
          </a:p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did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guys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bid?</a:t>
            </a:r>
          </a:p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bidders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each bidding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half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her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value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Nash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Why?</a:t>
            </a:r>
          </a:p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 Game played last 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4582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Assume your value v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is sampled from U[0,1]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You won’t overbid, so you will discount your value. Your strategy is a number d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in [0,1] which specifies how much you want to discount your value, e.g. b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= (1−d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) v</a:t>
            </a:r>
            <a:r>
              <a:rPr lang="en-US" sz="2400" baseline="-25000" dirty="0">
                <a:latin typeface="Times New Roman"/>
                <a:cs typeface="Times New Roman"/>
              </a:rPr>
              <a:t>i</a:t>
            </a:r>
          </a:p>
          <a:p>
            <a:pPr marL="342900" indent="-342900">
              <a:buFont typeface="Arial"/>
              <a:buChar char="•"/>
            </a:pPr>
            <a:endParaRPr lang="en-US" sz="2400" baseline="-25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baseline="-25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Game 1: What will you do if you are playing with only one student (picked random) from the class?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Game  2: Will you change your strategy if you are playing with two other students? If yes, what will it be?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7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066800"/>
            <a:ext cx="7239000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Pay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bid (First Price)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bidders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each bidding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half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of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her</a:t>
            </a:r>
            <a:r>
              <a:rPr lang="zh-CN" altLang="en-US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value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Nash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Why?</a:t>
            </a:r>
          </a:p>
          <a:p>
            <a:pPr marL="1257300" lvl="2" indent="-342900">
              <a:buFont typeface="Arial"/>
              <a:buChar char="•"/>
            </a:pPr>
            <a:endParaRPr lang="en-US" altLang="zh-CN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How about three bidders?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bidders?</a:t>
            </a: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Discounting a factor of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1/n</a:t>
            </a:r>
            <a:r>
              <a:rPr lang="zh-CN" alt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is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a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Nash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eq.</a:t>
            </a:r>
          </a:p>
          <a:p>
            <a:pPr lvl="3"/>
            <a:endParaRPr lang="en-US" altLang="zh-CN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3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88392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Pay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bid (First Price)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 if the values are not drawn from </a:t>
            </a:r>
            <a:r>
              <a:rPr lang="en-US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U[0,1]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but from some </a:t>
            </a:r>
            <a:r>
              <a:rPr lang="en-US" sz="3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arbitrary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distribution </a:t>
            </a:r>
            <a:r>
              <a:rPr lang="en-US" sz="3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F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marL="1257300" lvl="2" indent="-342900"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b</a:t>
            </a:r>
            <a:r>
              <a:rPr lang="en-US" altLang="zh-CN" sz="3000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(v)</a:t>
            </a:r>
            <a:r>
              <a:rPr lang="zh-CN" altLang="en-US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=</a:t>
            </a:r>
            <a:r>
              <a:rPr lang="zh-CN" altLang="en-US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E[</a:t>
            </a:r>
            <a:r>
              <a:rPr lang="en-US" altLang="zh-CN" sz="3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max</a:t>
            </a:r>
            <a:r>
              <a:rPr lang="en-US" altLang="zh-CN" sz="3000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j≠i</a:t>
            </a:r>
            <a:r>
              <a:rPr lang="zh-CN" altLang="en-US" sz="3000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en-US" altLang="zh-CN" sz="3000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zh-CN" altLang="en-US" sz="3000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|</a:t>
            </a:r>
            <a:r>
              <a:rPr lang="en-US" altLang="zh-CN" sz="3000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en-US" altLang="zh-CN" sz="3000" baseline="-25000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j</a:t>
            </a:r>
            <a:r>
              <a:rPr lang="zh-CN" altLang="en-US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≤</a:t>
            </a:r>
            <a:r>
              <a:rPr lang="zh-CN" altLang="en-US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3366FF"/>
                </a:solidFill>
                <a:latin typeface="Times New Roman"/>
                <a:cs typeface="Times New Roman"/>
              </a:rPr>
              <a:t>v</a:t>
            </a:r>
            <a:r>
              <a:rPr lang="zh-CN" altLang="en-US" sz="3000" baseline="-25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]</a:t>
            </a:r>
          </a:p>
          <a:p>
            <a:pPr marL="1257300" lvl="2" indent="-342900">
              <a:buFont typeface="Arial"/>
              <a:buChar char="•"/>
            </a:pPr>
            <a:endParaRPr lang="en-US" altLang="zh-CN" sz="3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bidders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values drawn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lang="zh-CN" altLang="en-US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different</a:t>
            </a:r>
            <a:r>
              <a:rPr lang="zh-CN" altLang="en-US" sz="3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distributions?</a:t>
            </a:r>
          </a:p>
          <a:p>
            <a:pPr marL="1257300" lvl="2" indent="-342900">
              <a:buFont typeface="Arial"/>
              <a:buChar char="•"/>
            </a:pPr>
            <a:endParaRPr lang="en-US" altLang="zh-CN" sz="3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828800" lvl="3" indent="-457200">
              <a:buFont typeface="Wingdings" charset="2"/>
              <a:buChar char="§"/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Eq. strategies could get really </a:t>
            </a:r>
            <a:r>
              <a:rPr lang="en-US" altLang="zh-CN" sz="3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complicated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</a:t>
            </a:r>
          </a:p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6900" y="808335"/>
            <a:ext cx="40760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An overview of the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1828800"/>
            <a:ext cx="1204118" cy="914400"/>
            <a:chOff x="1459706" y="1270794"/>
            <a:chExt cx="686594" cy="560388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743200" y="2514600"/>
            <a:ext cx="498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Broad View: Mechanism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Design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and</a:t>
            </a:r>
            <a:r>
              <a:rPr lang="zh-CN" altLang="en-US" sz="2000" i="1" dirty="0" smtClean="0"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latin typeface="Times New Roman"/>
                <a:cs typeface="Times New Roman"/>
              </a:rPr>
              <a:t>Auctions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276600"/>
            <a:ext cx="2246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Price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Auction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33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Second Price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lang="en-US" altLang="zh-CN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Vickrey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Auction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1829594"/>
            <a:ext cx="1204118" cy="1675606"/>
            <a:chOff x="1459706" y="1270794"/>
            <a:chExt cx="686594" cy="560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447800" y="2389982"/>
            <a:ext cx="1204118" cy="1877218"/>
            <a:chOff x="1459706" y="1270794"/>
            <a:chExt cx="686594" cy="560388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447800" y="2948782"/>
            <a:ext cx="1204118" cy="2080418"/>
            <a:chOff x="1459706" y="1270794"/>
            <a:chExt cx="686594" cy="560388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2743200" y="4800600"/>
            <a:ext cx="4264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Study: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Sponsored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Search</a:t>
            </a:r>
            <a:r>
              <a:rPr lang="zh-CN" alt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Auction</a:t>
            </a:r>
            <a:endParaRPr lang="en-US" sz="2000" i="1" dirty="0">
              <a:solidFill>
                <a:srgbClr val="777777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18595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8839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Example [Kaplan and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Zamir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’11]: Bidder 1’s value is drawn from U[0,5], bidder 2’s value is drawn from U[6,7].</a:t>
            </a: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Screen Shot 2014-09-07 at 12.2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7543800" cy="39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38200"/>
            <a:ext cx="8839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Example [Kaplan and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Zamir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’11]: Bidder 1’s value is drawn from U[0,5], bidder 2’s value is drawn from U[6,7].</a:t>
            </a:r>
          </a:p>
          <a:p>
            <a:pPr marL="800100" lvl="1" indent="-342900">
              <a:buFont typeface="Wingdings" charset="2"/>
              <a:buChar char="v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Nash eq. : bidder 1 bids 3 if his value is in [0,3], otherwise for b in (3, 13/3]:</a:t>
            </a: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4-09-07 at 12.2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8001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Price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33400"/>
            <a:ext cx="9144000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Pay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you </a:t>
            </a:r>
            <a:r>
              <a:rPr lang="en-US" sz="3200" dirty="0">
                <a:solidFill>
                  <a:srgbClr val="000000"/>
                </a:solidFill>
                <a:latin typeface="Times New Roman"/>
                <a:cs typeface="Times New Roman"/>
              </a:rPr>
              <a:t>bid (First Price)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>
                <a:latin typeface="Times New Roman"/>
                <a:cs typeface="Times New Roman"/>
              </a:rPr>
              <a:t>Depends on the </a:t>
            </a:r>
            <a:r>
              <a:rPr lang="en-US" sz="2800" dirty="0">
                <a:solidFill>
                  <a:srgbClr val="FF6600"/>
                </a:solidFill>
                <a:latin typeface="Times New Roman"/>
                <a:cs typeface="Times New Roman"/>
              </a:rPr>
              <a:t>number</a:t>
            </a:r>
            <a:r>
              <a:rPr lang="en-US" sz="2800" dirty="0">
                <a:latin typeface="Times New Roman"/>
                <a:cs typeface="Times New Roman"/>
              </a:rPr>
              <a:t> of </a:t>
            </a:r>
            <a:r>
              <a:rPr lang="en-US" sz="2800" dirty="0" smtClean="0">
                <a:latin typeface="Times New Roman"/>
                <a:cs typeface="Times New Roman"/>
              </a:rPr>
              <a:t>bidders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Depends </a:t>
            </a:r>
            <a:r>
              <a:rPr lang="en-US" sz="2800" dirty="0">
                <a:latin typeface="Times New Roman"/>
                <a:cs typeface="Times New Roman"/>
              </a:rPr>
              <a:t>on your </a:t>
            </a:r>
            <a:r>
              <a:rPr 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information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about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other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bidders.</a:t>
            </a:r>
          </a:p>
          <a:p>
            <a:pPr marL="1619250" lvl="2" indent="-457200">
              <a:buFont typeface="Arial"/>
              <a:buChar char="•"/>
            </a:pPr>
            <a:endParaRPr lang="en-US" sz="2800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Optimal </a:t>
            </a:r>
            <a:r>
              <a:rPr lang="en-US" sz="2800" dirty="0">
                <a:latin typeface="Times New Roman"/>
                <a:cs typeface="Times New Roman"/>
              </a:rPr>
              <a:t>bidding </a:t>
            </a:r>
            <a:r>
              <a:rPr lang="en-US" sz="2800" dirty="0" smtClean="0">
                <a:latin typeface="Times New Roman"/>
                <a:cs typeface="Times New Roman"/>
              </a:rPr>
              <a:t>strategy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complicated</a:t>
            </a:r>
            <a:r>
              <a:rPr lang="en-US" sz="2800" dirty="0" smtClean="0">
                <a:latin typeface="Times New Roman"/>
                <a:cs typeface="Times New Roman"/>
              </a:rPr>
              <a:t>!</a:t>
            </a:r>
          </a:p>
          <a:p>
            <a:pPr marL="1619250" lvl="2" indent="-457200"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Nash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eq.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might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not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be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reached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</a:p>
          <a:p>
            <a:pPr marL="1619250" lvl="2" indent="-457200">
              <a:buFont typeface="Arial"/>
              <a:buChar char="•"/>
            </a:pPr>
            <a:endParaRPr lang="en-US" sz="2800" dirty="0">
              <a:latin typeface="Times New Roman"/>
              <a:cs typeface="Times New Roman"/>
            </a:endParaRPr>
          </a:p>
          <a:p>
            <a:pPr marL="1619250" lvl="2" indent="-457200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Winner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might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not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value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item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the</a:t>
            </a:r>
            <a:r>
              <a:rPr lang="zh-CN" alt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most</a:t>
            </a:r>
            <a:r>
              <a:rPr lang="en-US" altLang="zh-CN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pPr lvl="2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13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Price/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Another idea</a:t>
            </a:r>
          </a:p>
          <a:p>
            <a:pPr marL="800100" lvl="1" indent="-342900">
              <a:buFont typeface="Wingdings" charset="2"/>
              <a:buChar char="v"/>
            </a:pP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Charge the winner the second highest bid.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Seems arbitrary...</a:t>
            </a:r>
          </a:p>
          <a:p>
            <a:pPr marL="1257300" lvl="2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But actually used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Ebay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48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dirty="0"/>
              <a:t>-</a:t>
            </a:r>
            <a:r>
              <a:rPr lang="en-US" dirty="0" smtClean="0"/>
              <a:t>Price/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2308324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Lemma 1: In </a:t>
            </a:r>
            <a:r>
              <a:rPr lang="en-US" sz="2400" dirty="0">
                <a:latin typeface="Times New Roman"/>
                <a:cs typeface="Times New Roman"/>
              </a:rPr>
              <a:t>a second-price auction, every bidder has a </a:t>
            </a:r>
            <a:r>
              <a:rPr lang="en-US" sz="2400" b="1" i="1" dirty="0">
                <a:solidFill>
                  <a:srgbClr val="3366FF"/>
                </a:solidFill>
                <a:latin typeface="Times New Roman"/>
                <a:cs typeface="Times New Roman"/>
              </a:rPr>
              <a:t>dominant strategy</a:t>
            </a:r>
            <a:r>
              <a:rPr lang="en-US" sz="2400" dirty="0">
                <a:latin typeface="Times New Roman"/>
                <a:cs typeface="Times New Roman"/>
              </a:rPr>
              <a:t>: set its bid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b</a:t>
            </a:r>
            <a:r>
              <a:rPr lang="en-US" sz="2400" b="1" i="1" baseline="-25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equal to its private </a:t>
            </a:r>
            <a:r>
              <a:rPr lang="en-US" sz="2400" dirty="0" smtClean="0">
                <a:latin typeface="Times New Roman"/>
                <a:cs typeface="Times New Roman"/>
              </a:rPr>
              <a:t>valuation </a:t>
            </a:r>
            <a:r>
              <a:rPr lang="en-US" sz="24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v</a:t>
            </a:r>
            <a:r>
              <a:rPr lang="en-US" sz="2400" b="1" i="1" baseline="-25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. </a:t>
            </a:r>
            <a:r>
              <a:rPr lang="en-US" sz="2400" dirty="0">
                <a:latin typeface="Times New Roman"/>
                <a:cs typeface="Times New Roman"/>
              </a:rPr>
              <a:t>That is, this strategy maximizes the utility of bidder </a:t>
            </a:r>
            <a:r>
              <a:rPr lang="en-US" sz="2400" b="1" i="1" dirty="0" err="1">
                <a:solidFill>
                  <a:srgbClr val="FF6600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, no matter what the other bidders do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62632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Super easy to participate in. (unlike first price)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Proof: See the board.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87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dirty="0"/>
              <a:t>-</a:t>
            </a:r>
            <a:r>
              <a:rPr lang="en-US" dirty="0" smtClean="0"/>
              <a:t>Price/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676400"/>
            <a:ext cx="9182100" cy="1569660"/>
          </a:xfrm>
          <a:prstGeom prst="rect">
            <a:avLst/>
          </a:prstGeom>
          <a:solidFill>
            <a:srgbClr val="BFBFBF"/>
          </a:solidFill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400" dirty="0" smtClean="0">
                <a:latin typeface="Times New Roman"/>
                <a:cs typeface="Times New Roman"/>
              </a:rPr>
              <a:t>Lemma 2: In </a:t>
            </a:r>
            <a:r>
              <a:rPr lang="en-US" sz="2400" dirty="0">
                <a:latin typeface="Times New Roman"/>
                <a:cs typeface="Times New Roman"/>
              </a:rPr>
              <a:t>a second-</a:t>
            </a:r>
            <a:r>
              <a:rPr lang="en-US" sz="2400" dirty="0" smtClean="0">
                <a:latin typeface="Times New Roman"/>
                <a:cs typeface="Times New Roman"/>
              </a:rPr>
              <a:t>price auction</a:t>
            </a:r>
            <a:r>
              <a:rPr lang="en-US" sz="2400" dirty="0">
                <a:latin typeface="Times New Roman"/>
                <a:cs typeface="Times New Roman"/>
              </a:rPr>
              <a:t>, every </a:t>
            </a:r>
            <a:r>
              <a:rPr lang="en-US" sz="2400" b="1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truthful</a:t>
            </a:r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bidder </a:t>
            </a:r>
            <a:r>
              <a:rPr lang="en-US" sz="2400" dirty="0">
                <a:latin typeface="Times New Roman"/>
                <a:cs typeface="Times New Roman"/>
              </a:rPr>
              <a:t>is guaranteed non-negative </a:t>
            </a:r>
            <a:r>
              <a:rPr lang="en-US" sz="2400" dirty="0" smtClean="0">
                <a:latin typeface="Times New Roman"/>
                <a:cs typeface="Times New Roman"/>
              </a:rPr>
              <a:t>utility.</a:t>
            </a:r>
          </a:p>
          <a:p>
            <a:pPr algn="just"/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114800"/>
            <a:ext cx="278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Proof: See the board.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11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Price/</a:t>
            </a:r>
            <a:r>
              <a:rPr lang="en-US" dirty="0" err="1" smtClean="0"/>
              <a:t>Vickrey</a:t>
            </a:r>
            <a:r>
              <a:rPr lang="en-US" dirty="0" smtClean="0"/>
              <a:t>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763000" cy="1043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390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[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Vickrey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’61    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Vickrey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auction is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has three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quite different and desirable properties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:</a:t>
            </a:r>
          </a:p>
          <a:p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pPr marL="342900" indent="-342900">
              <a:buAutoNum type="arabicParenBoth"/>
            </a:pPr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[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strong incentive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It is dominant-strategy incentive-compatible (DSIC), i.e.,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Lemma 1 and 2 hold.</a:t>
            </a:r>
          </a:p>
          <a:p>
            <a:pPr marL="342900" indent="-342900">
              <a:buAutoNum type="arabicParenBoth"/>
            </a:pPr>
            <a:endParaRPr lang="en-US" dirty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(2) [strong performance guarantees]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If bidders report truthfully, then the auction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maximizes </a:t>
            </a:r>
            <a:r>
              <a:rPr lang="en-US" b="1" i="1" dirty="0">
                <a:solidFill>
                  <a:srgbClr val="FFFF00"/>
                </a:solidFill>
                <a:latin typeface="Chalkboard"/>
                <a:cs typeface="Chalkboard"/>
              </a:rPr>
              <a:t>the social </a:t>
            </a:r>
            <a:r>
              <a:rPr lang="en-US" b="1" i="1" dirty="0" smtClean="0">
                <a:solidFill>
                  <a:srgbClr val="FFFF00"/>
                </a:solidFill>
                <a:latin typeface="Chalkboard"/>
                <a:cs typeface="Chalkboard"/>
              </a:rPr>
              <a:t>welfare </a:t>
            </a:r>
            <a:r>
              <a:rPr lang="en-US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b="1" i="1" baseline="-25000" dirty="0" err="1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v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 err="1" smtClean="0">
                <a:solidFill>
                  <a:srgbClr val="FFFF00"/>
                </a:solidFill>
                <a:latin typeface="Chalkboard"/>
                <a:cs typeface="Chalkboard"/>
              </a:rPr>
              <a:t>x</a:t>
            </a:r>
            <a:r>
              <a:rPr lang="en-US" sz="1050" dirty="0" err="1" smtClean="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where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x</a:t>
            </a:r>
            <a:r>
              <a:rPr lang="en-US" sz="1050" dirty="0">
                <a:solidFill>
                  <a:schemeClr val="bg1"/>
                </a:solidFill>
                <a:latin typeface="Chalkboard"/>
                <a:cs typeface="Chalkboard"/>
              </a:rPr>
              <a:t>i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is 1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wins and 0 if </a:t>
            </a:r>
            <a:r>
              <a:rPr lang="en-US" dirty="0" err="1">
                <a:solidFill>
                  <a:schemeClr val="bg1"/>
                </a:solidFill>
                <a:latin typeface="Chalkboard"/>
                <a:cs typeface="Chalkboard"/>
              </a:rPr>
              <a:t>i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loses.</a:t>
            </a:r>
          </a:p>
          <a:p>
            <a:endParaRPr lang="en-US" dirty="0" smtClean="0">
              <a:solidFill>
                <a:schemeClr val="bg1"/>
              </a:solidFill>
              <a:latin typeface="Chalkboard"/>
              <a:cs typeface="Chalkboard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halkboard"/>
                <a:cs typeface="Chalkboard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Chalkboard"/>
                <a:cs typeface="Chalkboard"/>
              </a:rPr>
              <a:t>3) [computational efficiency]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The auction can be implemented in </a:t>
            </a:r>
            <a:r>
              <a:rPr lang="en-US" b="1" dirty="0">
                <a:solidFill>
                  <a:srgbClr val="FFFF00"/>
                </a:solidFill>
                <a:latin typeface="Chalkboard"/>
                <a:cs typeface="Chalkboard"/>
              </a:rPr>
              <a:t>polynomial</a:t>
            </a:r>
            <a:r>
              <a:rPr lang="en-US" dirty="0">
                <a:solidFill>
                  <a:srgbClr val="FFFF00"/>
                </a:solidFill>
                <a:latin typeface="Chalkboard"/>
                <a:cs typeface="Chalkboard"/>
              </a:rPr>
              <a:t> 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indeed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halkboard"/>
                <a:cs typeface="Chalkboard"/>
              </a:rPr>
              <a:t>linear</a:t>
            </a:r>
            <a:r>
              <a:rPr lang="en-US" dirty="0">
                <a:solidFill>
                  <a:schemeClr val="bg1"/>
                </a:solidFill>
                <a:latin typeface="Chalkboard"/>
                <a:cs typeface="Chalkboard"/>
              </a:rPr>
              <a:t>) time.</a:t>
            </a:r>
          </a:p>
          <a:p>
            <a:pPr marL="0" lvl="1">
              <a:lnSpc>
                <a:spcPct val="120000"/>
              </a:lnSpc>
              <a:spcBef>
                <a:spcPts val="3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676400"/>
            <a:ext cx="384048" cy="3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8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1676400"/>
            <a:ext cx="624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These three properties are criteria for a good auction:</a:t>
            </a:r>
          </a:p>
          <a:p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complicated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allocation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</a:t>
            </a:r>
          </a:p>
          <a:p>
            <a:pPr marL="800100" lvl="1" indent="-342900">
              <a:buFont typeface="Wingdings" charset="2"/>
              <a:buChar char="v"/>
            </a:pP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Optimize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 smtClean="0">
                <a:latin typeface="Times New Roman"/>
                <a:cs typeface="Times New Roman"/>
              </a:rPr>
              <a:t>Revenue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10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3810000"/>
            <a:ext cx="4495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latin typeface="Arial Black"/>
                <a:cs typeface="Arial Black"/>
              </a:rPr>
              <a:t>Case</a:t>
            </a:r>
            <a:r>
              <a:rPr lang="zh-CN" altLang="en-US" b="0" cap="none" dirty="0" smtClean="0">
                <a:latin typeface="Arial Black"/>
                <a:cs typeface="Arial Black"/>
              </a:rPr>
              <a:t> </a:t>
            </a:r>
            <a:r>
              <a:rPr lang="en-US" altLang="zh-CN" b="0" cap="none" dirty="0" smtClean="0">
                <a:latin typeface="Arial Black"/>
                <a:cs typeface="Arial Black"/>
              </a:rPr>
              <a:t>Study:</a:t>
            </a:r>
            <a:r>
              <a:rPr lang="zh-CN" altLang="en-US" b="0" cap="none" dirty="0" smtClean="0">
                <a:latin typeface="Arial Black"/>
                <a:cs typeface="Arial Black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Sponsored</a:t>
            </a:r>
            <a:r>
              <a:rPr lang="zh-CN" altLang="en-US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Search</a:t>
            </a:r>
            <a:r>
              <a:rPr lang="zh-CN" altLang="en-US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 </a:t>
            </a:r>
            <a:r>
              <a:rPr lang="en-US" altLang="zh-CN" b="0" cap="none" dirty="0" smtClean="0">
                <a:solidFill>
                  <a:srgbClr val="008000"/>
                </a:solidFill>
                <a:latin typeface="Chalkduster"/>
                <a:cs typeface="Chalkduster"/>
              </a:rPr>
              <a:t>Auction</a:t>
            </a:r>
            <a:endParaRPr lang="en-US" sz="2800" b="0" cap="none" dirty="0">
              <a:solidFill>
                <a:srgbClr val="008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441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Sponsored Search Auction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218492" cy="3962400"/>
          </a:xfrm>
          <a:prstGeom prst="rect">
            <a:avLst/>
          </a:prstGeom>
        </p:spPr>
      </p:pic>
      <p:pic>
        <p:nvPicPr>
          <p:cNvPr id="126978" name="Picture 2" descr="http://meerang.com/files/2012/09/bing-ads-370x2291-430x247.jpg"/>
          <p:cNvPicPr>
            <a:picLocks noChangeAspect="1" noChangeArrowheads="1"/>
          </p:cNvPicPr>
          <p:nvPr/>
        </p:nvPicPr>
        <p:blipFill>
          <a:blip r:embed="rId4" cstate="print"/>
          <a:srcRect t="12021"/>
          <a:stretch>
            <a:fillRect/>
          </a:stretch>
        </p:blipFill>
        <p:spPr bwMode="auto">
          <a:xfrm>
            <a:off x="533400" y="1219200"/>
            <a:ext cx="3310535" cy="1673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89348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1981200"/>
            <a:ext cx="4648200" cy="1617226"/>
          </a:xfrm>
        </p:spPr>
        <p:txBody>
          <a:bodyPr/>
          <a:lstStyle/>
          <a:p>
            <a:pPr algn="r"/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[1] Broader View</a:t>
            </a:r>
            <a:endParaRPr lang="en-US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3800" y="3581400"/>
            <a:ext cx="4419600" cy="88563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Mechanism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Design (MD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22960" indent="-64008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Auction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5867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log.good.co/blog/wp-content/uploads/2013/08/money.jpg"/>
          <p:cNvPicPr>
            <a:picLocks noChangeAspect="1" noChangeArrowheads="1"/>
          </p:cNvPicPr>
          <p:nvPr/>
        </p:nvPicPr>
        <p:blipFill>
          <a:blip r:embed="rId2" cstate="print"/>
          <a:srcRect r="46425"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609600"/>
            <a:ext cx="5029200" cy="57912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  <a:t>In 2012, sponsored search auction generates 43.6 billion dollars for Google, which is 95% of its total revenue.</a:t>
            </a:r>
            <a:r>
              <a:rPr lang="en-US" altLang="zh-CN" sz="3600" b="1" dirty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  <a:t/>
            </a:r>
            <a:br>
              <a:rPr lang="en-US" altLang="zh-CN" sz="3600" b="1" dirty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</a:br>
            <a:r>
              <a:rPr lang="en-US" altLang="zh-CN" sz="3600" b="1" dirty="0" smtClean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  <a:t/>
            </a:r>
            <a:br>
              <a:rPr lang="en-US" altLang="zh-CN" sz="3600" b="1" dirty="0" smtClean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</a:br>
            <a:r>
              <a:rPr lang="en-US" altLang="zh-CN" sz="3600" b="1" dirty="0" smtClean="0">
                <a:solidFill>
                  <a:schemeClr val="tx1"/>
                </a:solidFill>
                <a:latin typeface="Times New Roman"/>
                <a:ea typeface="微软雅黑" pitchFamily="34" charset="-122"/>
                <a:cs typeface="Times New Roman"/>
              </a:rPr>
              <a:t>In the meantime, the market grows by 20% per year.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88507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990600"/>
            <a:ext cx="1264997" cy="2920249"/>
            <a:chOff x="1368136" y="846747"/>
            <a:chExt cx="1445008" cy="3335807"/>
          </a:xfrm>
        </p:grpSpPr>
        <p:grpSp>
          <p:nvGrpSpPr>
            <p:cNvPr id="39" name="组合 40"/>
            <p:cNvGrpSpPr/>
            <p:nvPr/>
          </p:nvGrpSpPr>
          <p:grpSpPr>
            <a:xfrm>
              <a:off x="1667916" y="1601189"/>
              <a:ext cx="1145228" cy="2581365"/>
              <a:chOff x="4196059" y="1759025"/>
              <a:chExt cx="1315321" cy="2964761"/>
            </a:xfrm>
          </p:grpSpPr>
          <p:grpSp>
            <p:nvGrpSpPr>
              <p:cNvPr id="40" name="组合 38"/>
              <p:cNvGrpSpPr/>
              <p:nvPr/>
            </p:nvGrpSpPr>
            <p:grpSpPr>
              <a:xfrm>
                <a:off x="4999433" y="1759025"/>
                <a:ext cx="511947" cy="2964761"/>
                <a:chOff x="4999433" y="1759025"/>
                <a:chExt cx="511947" cy="2964761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999433" y="175902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031637" y="2926073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j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31638" y="4239236"/>
                  <a:ext cx="479742" cy="48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k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41" name="组合 39"/>
              <p:cNvGrpSpPr/>
              <p:nvPr/>
            </p:nvGrpSpPr>
            <p:grpSpPr>
              <a:xfrm>
                <a:off x="4196059" y="2345033"/>
                <a:ext cx="490239" cy="1720476"/>
                <a:chOff x="4196059" y="2345033"/>
                <a:chExt cx="490239" cy="1720476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4237347" y="3616558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5400000">
                  <a:off x="4208773" y="2332319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368136" y="846747"/>
              <a:ext cx="960952" cy="38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Slots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0" y="3962400"/>
            <a:ext cx="7957014" cy="27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b="1" i="1" dirty="0" smtClean="0">
                <a:latin typeface="Times New Roman"/>
                <a:cs typeface="Times New Roman"/>
              </a:rPr>
              <a:t>k</a:t>
            </a:r>
            <a:r>
              <a:rPr lang="en-US" sz="2000" dirty="0" smtClean="0">
                <a:latin typeface="Times New Roman"/>
                <a:cs typeface="Times New Roman"/>
              </a:rPr>
              <a:t> slots for sale.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/>
                <a:cs typeface="Times New Roman"/>
              </a:rPr>
              <a:t>Slot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has click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-through-rate (CTR)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Bidder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’s value for slot </a:t>
            </a:r>
            <a:r>
              <a:rPr lang="en-US" sz="2000" b="1" i="1" dirty="0" smtClean="0">
                <a:latin typeface="Times New Roman"/>
                <a:cs typeface="Times New Roman"/>
              </a:rPr>
              <a:t>j </a:t>
            </a:r>
            <a:r>
              <a:rPr lang="en-US" sz="2000" dirty="0" smtClean="0">
                <a:latin typeface="Times New Roman"/>
                <a:cs typeface="Times New Roman"/>
              </a:rPr>
              <a:t>is </a:t>
            </a:r>
            <a:r>
              <a:rPr lang="en-US" sz="20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i="1" baseline="-250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b="1" i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baseline="-250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/>
                <a:cs typeface="Times New Roman"/>
              </a:rPr>
              <a:t>Two complications: </a:t>
            </a:r>
          </a:p>
          <a:p>
            <a:pPr marL="800100" lvl="1" indent="-342900">
              <a:lnSpc>
                <a:spcPct val="120000"/>
              </a:lnSpc>
              <a:spcAft>
                <a:spcPts val="20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Multiple items</a:t>
            </a:r>
          </a:p>
          <a:p>
            <a:pPr marL="800100" lvl="1" indent="-342900">
              <a:lnSpc>
                <a:spcPct val="120000"/>
              </a:lnSpc>
              <a:spcAft>
                <a:spcPts val="20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cs typeface="Times New Roman"/>
              </a:rPr>
              <a:t>Items are non identical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Sponsored Search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Set-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251011" y="1371600"/>
            <a:ext cx="1378389" cy="2024533"/>
            <a:chOff x="5251011" y="1371600"/>
            <a:chExt cx="1378389" cy="202453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10200" y="1371600"/>
              <a:ext cx="1219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Auctioneer/</a:t>
              </a:r>
              <a:r>
                <a:rPr lang="en-US" sz="1600" b="1" dirty="0" smtClean="0">
                  <a:solidFill>
                    <a:srgbClr val="0000FF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G</a:t>
              </a:r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o</a:t>
              </a:r>
              <a:r>
                <a:rPr lang="en-US" sz="1600" b="1" dirty="0" smtClean="0">
                  <a:solidFill>
                    <a:srgbClr val="FFFF0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o</a:t>
              </a:r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g</a:t>
              </a:r>
              <a:r>
                <a:rPr lang="en-US" sz="1600" b="1" dirty="0" smtClean="0">
                  <a:solidFill>
                    <a:srgbClr val="00800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l</a:t>
              </a:r>
              <a:r>
                <a:rPr lang="en-US" sz="1600" b="1" dirty="0" smtClean="0">
                  <a:solidFill>
                    <a:srgbClr val="FF000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e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7086600" y="16002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α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086600" y="25146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α</a:t>
            </a:r>
            <a:r>
              <a:rPr lang="en-US" baseline="-25000" dirty="0" smtClean="0"/>
              <a:t>j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7086600" y="3505200"/>
            <a:ext cx="838200" cy="38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α</a:t>
            </a:r>
            <a:r>
              <a:rPr lang="en-US" baseline="-25000" dirty="0" smtClean="0"/>
              <a:t>k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14600" y="990600"/>
            <a:ext cx="2371342" cy="2977186"/>
            <a:chOff x="2362201" y="1061414"/>
            <a:chExt cx="2371342" cy="2977186"/>
          </a:xfrm>
        </p:grpSpPr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2362201" y="1061414"/>
              <a:ext cx="2371342" cy="2977186"/>
              <a:chOff x="4612999" y="970213"/>
              <a:chExt cx="2708794" cy="3411557"/>
            </a:xfrm>
          </p:grpSpPr>
          <p:grpSp>
            <p:nvGrpSpPr>
              <p:cNvPr id="73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75" name="组合 45"/>
                <p:cNvGrpSpPr/>
                <p:nvPr/>
              </p:nvGrpSpPr>
              <p:grpSpPr>
                <a:xfrm>
                  <a:off x="555626" y="1647826"/>
                  <a:ext cx="472299" cy="2801800"/>
                  <a:chOff x="555626" y="1647826"/>
                  <a:chExt cx="472299" cy="2801800"/>
                </a:xfrm>
              </p:grpSpPr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60535" y="3992277"/>
                    <a:ext cx="467390" cy="4573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6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77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80" name="Picture 79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81" name="Picture 80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83" name="Picture 82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78" name="TextBox 77"/>
                  <p:cNvSpPr txBox="1"/>
                  <p:nvPr/>
                </p:nvSpPr>
                <p:spPr>
                  <a:xfrm rot="5400000">
                    <a:off x="939615" y="3611532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 rot="5400000">
                    <a:off x="930090" y="2316428"/>
                    <a:ext cx="4362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4612999" y="970213"/>
                <a:ext cx="2708794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 (advertisers)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191000" y="1600200"/>
              <a:ext cx="432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91000" y="2590800"/>
              <a:ext cx="397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>
                  <a:latin typeface="Times New Roman"/>
                  <a:cs typeface="Times New Roman"/>
                </a:rPr>
                <a:t>i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91000" y="3581400"/>
              <a:ext cx="440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b="1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Sponsored Search Auction: Goal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447800"/>
            <a:ext cx="76962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 smtClean="0">
                <a:latin typeface="Times New Roman"/>
                <a:cs typeface="Times New Roman"/>
              </a:rPr>
              <a:t>DSIC</a:t>
            </a:r>
            <a:r>
              <a:rPr lang="en-US" sz="2400" dirty="0">
                <a:latin typeface="Times New Roman"/>
                <a:cs typeface="Times New Roman"/>
              </a:rPr>
              <a:t>. That is, truthful bidding should be a </a:t>
            </a:r>
            <a:r>
              <a:rPr lang="en-US" sz="2400" dirty="0">
                <a:solidFill>
                  <a:srgbClr val="3366FF"/>
                </a:solidFill>
                <a:latin typeface="Times New Roman"/>
                <a:cs typeface="Times New Roman"/>
              </a:rPr>
              <a:t>dominant strategy</a:t>
            </a:r>
            <a:r>
              <a:rPr lang="en-US" sz="2400" dirty="0">
                <a:latin typeface="Times New Roman"/>
                <a:cs typeface="Times New Roman"/>
              </a:rPr>
              <a:t>, and never leads to negative utility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buAutoNum type="arabicParenBoth"/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(2) Social </a:t>
            </a:r>
            <a:r>
              <a:rPr lang="en-US" sz="2400" dirty="0" smtClean="0">
                <a:latin typeface="Times New Roman"/>
                <a:cs typeface="Times New Roman"/>
              </a:rPr>
              <a:t>welfare maximization</a:t>
            </a:r>
            <a:r>
              <a:rPr lang="en-US" sz="2400" dirty="0">
                <a:latin typeface="Times New Roman"/>
                <a:cs typeface="Times New Roman"/>
              </a:rPr>
              <a:t>. That is, the assignment of bidders to slots should </a:t>
            </a:r>
            <a:r>
              <a:rPr lang="en-US" sz="2400" dirty="0" smtClean="0">
                <a:latin typeface="Times New Roman"/>
                <a:cs typeface="Times New Roman"/>
              </a:rPr>
              <a:t>maximize </a:t>
            </a:r>
            <a:r>
              <a:rPr lang="en-US" sz="2400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Σv</a:t>
            </a:r>
            <a:r>
              <a:rPr lang="en-US" sz="1200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r>
              <a:rPr lang="en-US" sz="2400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x</a:t>
            </a:r>
            <a:r>
              <a:rPr lang="en-US" sz="1200" b="1" i="1" dirty="0" err="1" smtClean="0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1200" i="1" dirty="0">
                <a:latin typeface="Times New Roman"/>
                <a:cs typeface="Times New Roman"/>
              </a:rPr>
              <a:t>i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now denotes the CTR of the slot to which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is assigned (or 0 if </a:t>
            </a:r>
            <a:r>
              <a:rPr lang="en-US" sz="2400" i="1" dirty="0" err="1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 is not assigned to a slot). Each slot can only be assigned to one bidder, and each bidder gets only one slot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(3) Polynomial running time. Remember zillions of these auctions need to be run every day!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74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886200" cy="1388752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Mechanism Design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 flipH="1">
            <a:off x="4267200" y="3352800"/>
            <a:ext cx="685800" cy="533400"/>
          </a:xfrm>
          <a:prstGeom prst="wedgeEllipseCallout">
            <a:avLst>
              <a:gd name="adj1" fmla="val -78611"/>
              <a:gd name="adj2" fmla="val 625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41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It’s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the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Science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of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Rule</a:t>
            </a:r>
            <a:r>
              <a:rPr lang="zh-CN" altLang="en-US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zh-CN" sz="28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Making.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8327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3 " pathEditMode="relative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3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953000" y="0"/>
            <a:ext cx="3810000" cy="617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81000" y="1371600"/>
            <a:ext cx="3657600" cy="9845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Engineering” </a:t>
            </a:r>
            <a:r>
              <a:rPr lang="en-US" sz="2100" dirty="0"/>
              <a:t>part of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Game Theory/Economics</a:t>
            </a:r>
            <a:endParaRPr lang="en-US" sz="21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397877"/>
            <a:ext cx="3581400" cy="5427077"/>
          </a:xfrm>
          <a:noFill/>
        </p:spPr>
        <p:txBody>
          <a:bodyPr anchor="ctr">
            <a:normAutofit fontScale="85000"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</a:pPr>
            <a:r>
              <a:rPr lang="en-US" sz="2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Most </a:t>
            </a:r>
            <a:r>
              <a:rPr lang="en-US" sz="2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of Game Theory/Economics devoted to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Understanding an 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existing</a:t>
            </a:r>
            <a:r>
              <a:rPr 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game/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economic 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system.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Explain/predict the outcome.</a:t>
            </a:r>
          </a:p>
          <a:p>
            <a:pPr marL="457200" indent="-457200">
              <a:spcBef>
                <a:spcPts val="3000"/>
              </a:spcBef>
              <a:spcAft>
                <a:spcPts val="1200"/>
              </a:spcAft>
            </a:pPr>
            <a:r>
              <a:rPr lang="en-US" sz="24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Mechanism Design </a:t>
            </a:r>
            <a:r>
              <a:rPr lang="en-US" sz="2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−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reverse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direction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Identifies the desired outcome/goal first!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Asks whether the goals are 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achievable?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If </a:t>
            </a:r>
            <a:r>
              <a:rPr 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so, how?</a:t>
            </a:r>
          </a:p>
          <a:p>
            <a:endParaRPr lang="en-US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3048000" cy="10018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Mechanism Design?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09600" y="4038600"/>
            <a:ext cx="3484880" cy="3810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381000" y="2819400"/>
            <a:ext cx="4038600" cy="990600"/>
            <a:chOff x="685800" y="2590800"/>
            <a:chExt cx="4038600" cy="990600"/>
          </a:xfrm>
        </p:grpSpPr>
        <p:sp>
          <p:nvSpPr>
            <p:cNvPr id="45" name="Rectangle 44"/>
            <p:cNvSpPr/>
            <p:nvPr/>
          </p:nvSpPr>
          <p:spPr>
            <a:xfrm>
              <a:off x="685800" y="2590800"/>
              <a:ext cx="4038600" cy="9906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62000" y="2776805"/>
              <a:ext cx="3886200" cy="646331"/>
              <a:chOff x="762000" y="2776805"/>
              <a:chExt cx="3886200" cy="646331"/>
            </a:xfrm>
          </p:grpSpPr>
          <p:sp>
            <p:nvSpPr>
              <p:cNvPr id="2058" name="TextBox 2057"/>
              <p:cNvSpPr txBox="1"/>
              <p:nvPr/>
            </p:nvSpPr>
            <p:spPr>
              <a:xfrm>
                <a:off x="762000" y="2776805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Existing </a:t>
                </a:r>
              </a:p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System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59" name="Rectangle 2058"/>
              <p:cNvSpPr/>
              <p:nvPr/>
            </p:nvSpPr>
            <p:spPr>
              <a:xfrm>
                <a:off x="3597848" y="2905403"/>
                <a:ext cx="10503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Outcome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09800" y="2983468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Predict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728470" y="3090069"/>
                <a:ext cx="1899858" cy="299462"/>
                <a:chOff x="1728470" y="3090069"/>
                <a:chExt cx="1807210" cy="299462"/>
              </a:xfrm>
            </p:grpSpPr>
            <p:cxnSp>
              <p:nvCxnSpPr>
                <p:cNvPr id="15" name="Elbow Connector 14"/>
                <p:cNvCxnSpPr/>
                <p:nvPr/>
              </p:nvCxnSpPr>
              <p:spPr>
                <a:xfrm flipV="1">
                  <a:off x="2628900" y="3090069"/>
                  <a:ext cx="906780" cy="299462"/>
                </a:xfrm>
                <a:prstGeom prst="bentConnector3">
                  <a:avLst>
                    <a:gd name="adj1" fmla="val 62475"/>
                  </a:avLst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Elbow Connector 88"/>
                <p:cNvCxnSpPr/>
                <p:nvPr/>
              </p:nvCxnSpPr>
              <p:spPr>
                <a:xfrm>
                  <a:off x="1728470" y="3099971"/>
                  <a:ext cx="951230" cy="289560"/>
                </a:xfrm>
                <a:prstGeom prst="bentConnector3">
                  <a:avLst>
                    <a:gd name="adj1" fmla="val 37117"/>
                  </a:avLst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组合 27"/>
          <p:cNvGrpSpPr/>
          <p:nvPr/>
        </p:nvGrpSpPr>
        <p:grpSpPr>
          <a:xfrm>
            <a:off x="381000" y="4544694"/>
            <a:ext cx="4038600" cy="1551306"/>
            <a:chOff x="685800" y="4468494"/>
            <a:chExt cx="4038600" cy="1551306"/>
          </a:xfrm>
        </p:grpSpPr>
        <p:grpSp>
          <p:nvGrpSpPr>
            <p:cNvPr id="64" name="Group 63"/>
            <p:cNvGrpSpPr/>
            <p:nvPr/>
          </p:nvGrpSpPr>
          <p:grpSpPr>
            <a:xfrm>
              <a:off x="838200" y="4670926"/>
              <a:ext cx="3711882" cy="1184806"/>
              <a:chOff x="755032" y="4705508"/>
              <a:chExt cx="3711882" cy="1184806"/>
            </a:xfrm>
          </p:grpSpPr>
          <p:cxnSp>
            <p:nvCxnSpPr>
              <p:cNvPr id="68" name="Elbow Connector 67"/>
              <p:cNvCxnSpPr/>
              <p:nvPr/>
            </p:nvCxnSpPr>
            <p:spPr>
              <a:xfrm rot="10800000" flipV="1">
                <a:off x="2538112" y="4890174"/>
                <a:ext cx="1188720" cy="296424"/>
              </a:xfrm>
              <a:prstGeom prst="bentConnector3">
                <a:avLst>
                  <a:gd name="adj1" fmla="val 42863"/>
                </a:avLst>
              </a:prstGeom>
              <a:ln w="38100">
                <a:solidFill>
                  <a:srgbClr val="00B0F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3835010" y="4705508"/>
                <a:ext cx="631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</a:t>
                </a:r>
                <a:endParaRPr lang="en-US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7" name="Elbow Connector 76"/>
              <p:cNvCxnSpPr/>
              <p:nvPr/>
            </p:nvCxnSpPr>
            <p:spPr>
              <a:xfrm rot="10800000" flipV="1">
                <a:off x="1212232" y="5186598"/>
                <a:ext cx="1188720" cy="365760"/>
              </a:xfrm>
              <a:prstGeom prst="bentConnector2">
                <a:avLst/>
              </a:prstGeom>
              <a:ln w="38100">
                <a:solidFill>
                  <a:srgbClr val="00B0F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1821832" y="4758982"/>
                <a:ext cx="1338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Achievable?</a:t>
                </a:r>
                <a:endParaRPr lang="en-US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5032" y="5520982"/>
                <a:ext cx="10452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  <a:r>
                  <a:rPr lang="en-US" altLang="zh-CN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ystem</a:t>
                </a:r>
                <a:endParaRPr lang="en-US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685800" y="4468494"/>
              <a:ext cx="4038600" cy="1551306"/>
              <a:chOff x="685800" y="4478510"/>
              <a:chExt cx="4038600" cy="184609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685800" y="4478510"/>
                <a:ext cx="4038600" cy="184609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895600" y="6032302"/>
                <a:ext cx="1828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Mechanism Design </a:t>
                </a:r>
                <a:endParaRPr lang="en-US" sz="12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47" name="椭圆 46"/>
          <p:cNvSpPr/>
          <p:nvPr/>
        </p:nvSpPr>
        <p:spPr>
          <a:xfrm>
            <a:off x="1981200" y="4572000"/>
            <a:ext cx="1447800" cy="914400"/>
          </a:xfrm>
          <a:prstGeom prst="ellipse">
            <a:avLst/>
          </a:prstGeom>
          <a:noFill/>
          <a:ln w="57150">
            <a:solidFill>
              <a:srgbClr val="FF66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2728375" y="5486400"/>
            <a:ext cx="14825" cy="762000"/>
          </a:xfrm>
          <a:prstGeom prst="straightConnector1">
            <a:avLst/>
          </a:prstGeom>
          <a:ln w="57150">
            <a:solidFill>
              <a:srgbClr val="FF6600"/>
            </a:solidFill>
            <a:prstDash val="sysDash"/>
            <a:headEnd type="triangl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4692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16576">
            <a:off x="4888568" y="1702630"/>
            <a:ext cx="2831481" cy="106657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Mechanism Design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Auctions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5100" y="1524000"/>
            <a:ext cx="5867400" cy="3802834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279400" dist="2286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0" y="2514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Elections,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fair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division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, etc. (will cover if time permits)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13564" y="1752601"/>
            <a:ext cx="5782436" cy="3429000"/>
            <a:chOff x="878215" y="2219160"/>
            <a:chExt cx="3693785" cy="28656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817" y="2219160"/>
              <a:ext cx="2823183" cy="2865635"/>
            </a:xfrm>
            <a:prstGeom prst="ellipse">
              <a:avLst/>
            </a:prstGeom>
            <a:ln w="57150" cap="rnd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878215" y="2533832"/>
              <a:ext cx="1065276" cy="3858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effectLst>
                    <a:outerShdw blurRad="50800" dist="38100" dir="2700000" algn="tl">
                      <a:srgbClr val="000000">
                        <a:alpha val="54000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Auctions</a:t>
              </a:r>
            </a:p>
          </p:txBody>
        </p:sp>
        <p:cxnSp>
          <p:nvCxnSpPr>
            <p:cNvPr id="21" name="Elbow Connector 20"/>
            <p:cNvCxnSpPr/>
            <p:nvPr/>
          </p:nvCxnSpPr>
          <p:spPr>
            <a:xfrm rot="16200000" flipH="1">
              <a:off x="1149381" y="3144649"/>
              <a:ext cx="731520" cy="408879"/>
            </a:xfrm>
            <a:prstGeom prst="bentConnector2">
              <a:avLst/>
            </a:prstGeom>
            <a:ln w="38100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16200000">
            <a:off x="4358639" y="2072641"/>
            <a:ext cx="426722" cy="9144001"/>
            <a:chOff x="1" y="-2"/>
            <a:chExt cx="426722" cy="6858001"/>
          </a:xfrm>
        </p:grpSpPr>
        <p:sp>
          <p:nvSpPr>
            <p:cNvPr id="13" name="矩形 12"/>
            <p:cNvSpPr/>
            <p:nvPr/>
          </p:nvSpPr>
          <p:spPr>
            <a:xfrm>
              <a:off x="1" y="-1"/>
              <a:ext cx="347472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组合 12"/>
            <p:cNvGrpSpPr/>
            <p:nvPr/>
          </p:nvGrpSpPr>
          <p:grpSpPr>
            <a:xfrm>
              <a:off x="1" y="-2"/>
              <a:ext cx="426722" cy="6858001"/>
              <a:chOff x="1" y="-2"/>
              <a:chExt cx="426722" cy="6858001"/>
            </a:xfrm>
          </p:grpSpPr>
          <p:grpSp>
            <p:nvGrpSpPr>
              <p:cNvPr id="16" name="组合 10"/>
              <p:cNvGrpSpPr/>
              <p:nvPr/>
            </p:nvGrpSpPr>
            <p:grpSpPr>
              <a:xfrm>
                <a:off x="152403" y="-2"/>
                <a:ext cx="274320" cy="1885951"/>
                <a:chOff x="609599" y="-2"/>
                <a:chExt cx="274320" cy="1885951"/>
              </a:xfrm>
            </p:grpSpPr>
            <p:sp>
              <p:nvSpPr>
                <p:cNvPr id="20" name="Rectangle 20"/>
                <p:cNvSpPr/>
                <p:nvPr/>
              </p:nvSpPr>
              <p:spPr>
                <a:xfrm rot="5400000">
                  <a:off x="243839" y="365759"/>
                  <a:ext cx="914401" cy="18288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MD</a:t>
                  </a:r>
                  <a:endPara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17"/>
                <p:cNvSpPr/>
                <p:nvPr/>
              </p:nvSpPr>
              <p:spPr>
                <a:xfrm rot="5400000">
                  <a:off x="289558" y="1291589"/>
                  <a:ext cx="914401" cy="274320"/>
                </a:xfrm>
                <a:prstGeom prst="rect">
                  <a:avLst/>
                </a:prstGeom>
                <a:solidFill>
                  <a:srgbClr val="FFC000"/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Auction</a:t>
                  </a:r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 rot="5400000">
                <a:off x="-3337558" y="3337561"/>
                <a:ext cx="6857997" cy="18288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[1] Broader </a:t>
                </a:r>
                <a:r>
                  <a:rPr lang="en-US" sz="1200" b="1" spc="300" dirty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63504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Auction example 1 </a:t>
            </a:r>
            <a:r>
              <a:rPr lang="en-US" altLang="zh-CN" sz="2400" b="0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− </a:t>
            </a:r>
            <a:r>
              <a:rPr lang="en-US" altLang="zh-CN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Online Marketplace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mu_au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800600" cy="4800600"/>
          </a:xfrm>
          <a:prstGeom prst="rect">
            <a:avLst/>
          </a:prstGeom>
        </p:spPr>
      </p:pic>
      <p:pic>
        <p:nvPicPr>
          <p:cNvPr id="128002" name="Picture 2" descr="http://assets1.webkite.com/datas/374235.best/original/047_priceline.jpg?12949606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3276600"/>
            <a:ext cx="2508069" cy="1463040"/>
          </a:xfrm>
          <a:prstGeom prst="rect">
            <a:avLst/>
          </a:prstGeom>
          <a:noFill/>
        </p:spPr>
      </p:pic>
      <p:pic>
        <p:nvPicPr>
          <p:cNvPr id="128004" name="Picture 4" descr="http://traveljapanblog.com/wordpress/wp-content/uploads/2010/12/Hotwir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1" y="4495800"/>
            <a:ext cx="1995451" cy="640080"/>
          </a:xfrm>
          <a:prstGeom prst="rect">
            <a:avLst/>
          </a:prstGeom>
          <a:noFill/>
        </p:spPr>
      </p:pic>
      <p:pic>
        <p:nvPicPr>
          <p:cNvPr id="128006" name="Picture 6" descr="http://www.highimpactmom.com/highimpactmom/wp-content/uploads/ebay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5055" y="2667000"/>
            <a:ext cx="1662545" cy="914400"/>
          </a:xfrm>
          <a:prstGeom prst="rect">
            <a:avLst/>
          </a:prstGeom>
          <a:noFill/>
        </p:spPr>
      </p:pic>
      <p:pic>
        <p:nvPicPr>
          <p:cNvPr id="9" name="图片 8" descr="online.jpg"/>
          <p:cNvPicPr>
            <a:picLocks noChangeAspect="1"/>
          </p:cNvPicPr>
          <p:nvPr/>
        </p:nvPicPr>
        <p:blipFill>
          <a:blip r:embed="rId7" cstate="print"/>
          <a:srcRect t="16484"/>
          <a:stretch>
            <a:fillRect/>
          </a:stretch>
        </p:blipFill>
        <p:spPr>
          <a:xfrm>
            <a:off x="6910352" y="1066800"/>
            <a:ext cx="1752600" cy="1463710"/>
          </a:xfrm>
          <a:prstGeom prst="rect">
            <a:avLst/>
          </a:prstGeom>
        </p:spPr>
      </p:pic>
      <p:pic>
        <p:nvPicPr>
          <p:cNvPr id="23" name="Picture 22" descr="CHTAEF_SkyAuctionLogo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5349241"/>
            <a:ext cx="2468880" cy="7691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rot="16200000">
            <a:off x="4358639" y="2072641"/>
            <a:ext cx="426722" cy="9144001"/>
            <a:chOff x="1" y="-2"/>
            <a:chExt cx="426722" cy="6858001"/>
          </a:xfrm>
        </p:grpSpPr>
        <p:sp>
          <p:nvSpPr>
            <p:cNvPr id="20" name="矩形 19"/>
            <p:cNvSpPr/>
            <p:nvPr/>
          </p:nvSpPr>
          <p:spPr>
            <a:xfrm>
              <a:off x="1" y="-1"/>
              <a:ext cx="347472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组合 12"/>
            <p:cNvGrpSpPr/>
            <p:nvPr/>
          </p:nvGrpSpPr>
          <p:grpSpPr>
            <a:xfrm>
              <a:off x="1" y="-2"/>
              <a:ext cx="426722" cy="6858001"/>
              <a:chOff x="1" y="-2"/>
              <a:chExt cx="426722" cy="6858001"/>
            </a:xfrm>
          </p:grpSpPr>
          <p:grpSp>
            <p:nvGrpSpPr>
              <p:cNvPr id="22" name="组合 10"/>
              <p:cNvGrpSpPr/>
              <p:nvPr/>
            </p:nvGrpSpPr>
            <p:grpSpPr>
              <a:xfrm>
                <a:off x="152403" y="-2"/>
                <a:ext cx="274320" cy="1885951"/>
                <a:chOff x="609599" y="-2"/>
                <a:chExt cx="274320" cy="1885951"/>
              </a:xfrm>
            </p:grpSpPr>
            <p:sp>
              <p:nvSpPr>
                <p:cNvPr id="25" name="Rectangle 20"/>
                <p:cNvSpPr/>
                <p:nvPr/>
              </p:nvSpPr>
              <p:spPr>
                <a:xfrm rot="5400000">
                  <a:off x="243839" y="365759"/>
                  <a:ext cx="914401" cy="18288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MD</a:t>
                  </a:r>
                  <a:endPara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17"/>
                <p:cNvSpPr/>
                <p:nvPr/>
              </p:nvSpPr>
              <p:spPr>
                <a:xfrm rot="5400000">
                  <a:off x="289558" y="1291589"/>
                  <a:ext cx="914401" cy="274320"/>
                </a:xfrm>
                <a:prstGeom prst="rect">
                  <a:avLst/>
                </a:prstGeom>
                <a:solidFill>
                  <a:srgbClr val="FFC000"/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Auction</a:t>
                  </a:r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4" name="Rectangle 16"/>
              <p:cNvSpPr/>
              <p:nvPr/>
            </p:nvSpPr>
            <p:spPr>
              <a:xfrm rot="5400000">
                <a:off x="-3337558" y="3337561"/>
                <a:ext cx="6857997" cy="18288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[1] Broader </a:t>
                </a:r>
                <a:r>
                  <a:rPr lang="en-US" sz="1200" b="1" spc="300" dirty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5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/>
          <a:lstStyle/>
          <a:p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Auction example 2 </a:t>
            </a:r>
            <a:r>
              <a:rPr lang="en-US" altLang="zh-CN" sz="2400" b="0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− </a:t>
            </a:r>
            <a:r>
              <a:rPr lang="en-US" altLang="zh-CN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Sponsored Search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5218492" cy="3962400"/>
          </a:xfrm>
          <a:prstGeom prst="rect">
            <a:avLst/>
          </a:prstGeom>
        </p:spPr>
      </p:pic>
      <p:pic>
        <p:nvPicPr>
          <p:cNvPr id="126978" name="Picture 2" descr="http://meerang.com/files/2012/09/bing-ads-370x2291-430x247.jpg"/>
          <p:cNvPicPr>
            <a:picLocks noChangeAspect="1" noChangeArrowheads="1"/>
          </p:cNvPicPr>
          <p:nvPr/>
        </p:nvPicPr>
        <p:blipFill>
          <a:blip r:embed="rId4" cstate="print"/>
          <a:srcRect t="12021"/>
          <a:stretch>
            <a:fillRect/>
          </a:stretch>
        </p:blipFill>
        <p:spPr bwMode="auto">
          <a:xfrm>
            <a:off x="533400" y="1219200"/>
            <a:ext cx="3310535" cy="1673033"/>
          </a:xfrm>
          <a:prstGeom prst="rect">
            <a:avLst/>
          </a:prstGeom>
          <a:noFill/>
        </p:spPr>
      </p:pic>
      <p:grpSp>
        <p:nvGrpSpPr>
          <p:cNvPr id="16" name="组合 15"/>
          <p:cNvGrpSpPr/>
          <p:nvPr/>
        </p:nvGrpSpPr>
        <p:grpSpPr>
          <a:xfrm rot="16200000">
            <a:off x="4358639" y="2072641"/>
            <a:ext cx="426722" cy="9144001"/>
            <a:chOff x="1" y="-2"/>
            <a:chExt cx="426722" cy="6858001"/>
          </a:xfrm>
        </p:grpSpPr>
        <p:sp>
          <p:nvSpPr>
            <p:cNvPr id="17" name="矩形 16"/>
            <p:cNvSpPr/>
            <p:nvPr/>
          </p:nvSpPr>
          <p:spPr>
            <a:xfrm>
              <a:off x="1" y="-1"/>
              <a:ext cx="347472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组合 12"/>
            <p:cNvGrpSpPr/>
            <p:nvPr/>
          </p:nvGrpSpPr>
          <p:grpSpPr>
            <a:xfrm>
              <a:off x="1" y="-2"/>
              <a:ext cx="426722" cy="6858001"/>
              <a:chOff x="1" y="-2"/>
              <a:chExt cx="426722" cy="6858001"/>
            </a:xfrm>
          </p:grpSpPr>
          <p:grpSp>
            <p:nvGrpSpPr>
              <p:cNvPr id="19" name="组合 10"/>
              <p:cNvGrpSpPr/>
              <p:nvPr/>
            </p:nvGrpSpPr>
            <p:grpSpPr>
              <a:xfrm>
                <a:off x="152403" y="-2"/>
                <a:ext cx="274320" cy="1885951"/>
                <a:chOff x="609599" y="-2"/>
                <a:chExt cx="274320" cy="1885951"/>
              </a:xfrm>
            </p:grpSpPr>
            <p:sp>
              <p:nvSpPr>
                <p:cNvPr id="21" name="Rectangle 20"/>
                <p:cNvSpPr/>
                <p:nvPr/>
              </p:nvSpPr>
              <p:spPr>
                <a:xfrm rot="5400000">
                  <a:off x="243839" y="365759"/>
                  <a:ext cx="914401" cy="18288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MD</a:t>
                  </a:r>
                  <a:endPara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17"/>
                <p:cNvSpPr/>
                <p:nvPr/>
              </p:nvSpPr>
              <p:spPr>
                <a:xfrm rot="5400000">
                  <a:off x="289558" y="1291589"/>
                  <a:ext cx="914401" cy="274320"/>
                </a:xfrm>
                <a:prstGeom prst="rect">
                  <a:avLst/>
                </a:prstGeom>
                <a:solidFill>
                  <a:srgbClr val="FFC000"/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Auction</a:t>
                  </a:r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Rectangle 16"/>
              <p:cNvSpPr/>
              <p:nvPr/>
            </p:nvSpPr>
            <p:spPr>
              <a:xfrm rot="5400000">
                <a:off x="-3337558" y="3337561"/>
                <a:ext cx="6857997" cy="18288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[1] Broader </a:t>
                </a:r>
                <a:r>
                  <a:rPr lang="en-US" sz="1200" b="1" spc="300" dirty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212844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dirty="0" smtClean="0">
                <a:latin typeface="Times New Roman" pitchFamily="18" charset="0"/>
                <a:cs typeface="Times New Roman" pitchFamily="18" charset="0"/>
              </a:rPr>
              <a:t>Auction example 3 </a:t>
            </a:r>
            <a:r>
              <a:rPr lang="en-US" altLang="zh-CN" sz="2400" b="0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− </a:t>
            </a:r>
            <a:r>
              <a:rPr lang="en-US" altLang="zh-CN" dirty="0" smtClean="0">
                <a:latin typeface="Times New Roman" pitchFamily="18" charset="0"/>
                <a:ea typeface="ＭＳ ゴシック"/>
                <a:cs typeface="Times New Roman" pitchFamily="18" charset="0"/>
              </a:rPr>
              <a:t>Spectrum Auctions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209382749_a5873a922c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 t="1922" r="1532" b="1530"/>
          <a:stretch/>
        </p:blipFill>
        <p:spPr>
          <a:xfrm>
            <a:off x="829558" y="2667000"/>
            <a:ext cx="5184743" cy="3357744"/>
          </a:xfrm>
          <a:prstGeom prst="rect">
            <a:avLst/>
          </a:prstGeom>
          <a:ln w="101600" cmpd="dbl">
            <a:solidFill>
              <a:schemeClr val="bg1">
                <a:lumMod val="7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6477000" y="3048000"/>
            <a:ext cx="1764252" cy="2994812"/>
            <a:chOff x="6302511" y="1295400"/>
            <a:chExt cx="1939590" cy="3276600"/>
          </a:xfrm>
        </p:grpSpPr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511" y="1295400"/>
              <a:ext cx="1644377" cy="949961"/>
            </a:xfrm>
            <a:prstGeom prst="rect">
              <a:avLst/>
            </a:prstGeom>
          </p:spPr>
        </p:pic>
        <p:pic>
          <p:nvPicPr>
            <p:cNvPr id="10" name="Picture 9" descr="imgres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675" y="2895600"/>
              <a:ext cx="1546088" cy="785314"/>
            </a:xfrm>
            <a:prstGeom prst="rect">
              <a:avLst/>
            </a:prstGeom>
          </p:spPr>
        </p:pic>
        <p:pic>
          <p:nvPicPr>
            <p:cNvPr id="15" name="Picture 14" descr="imgres.jpe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745" y="2245360"/>
              <a:ext cx="1714356" cy="565605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538" y="3844389"/>
              <a:ext cx="1462349" cy="727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 descr="spectrum-auction-630-de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44879"/>
            <a:ext cx="3886200" cy="2331721"/>
          </a:xfrm>
          <a:prstGeom prst="ellipse">
            <a:avLst/>
          </a:prstGeom>
          <a:ln w="63500" cap="rnd">
            <a:noFill/>
          </a:ln>
          <a:effectLst>
            <a:softEdge rad="317500"/>
          </a:effectLst>
        </p:spPr>
      </p:pic>
      <p:grpSp>
        <p:nvGrpSpPr>
          <p:cNvPr id="34" name="组合 33"/>
          <p:cNvGrpSpPr/>
          <p:nvPr/>
        </p:nvGrpSpPr>
        <p:grpSpPr>
          <a:xfrm rot="16200000">
            <a:off x="4358639" y="2072641"/>
            <a:ext cx="426722" cy="9144001"/>
            <a:chOff x="1" y="-2"/>
            <a:chExt cx="426722" cy="6858001"/>
          </a:xfrm>
        </p:grpSpPr>
        <p:sp>
          <p:nvSpPr>
            <p:cNvPr id="35" name="矩形 34"/>
            <p:cNvSpPr/>
            <p:nvPr/>
          </p:nvSpPr>
          <p:spPr>
            <a:xfrm>
              <a:off x="1" y="-1"/>
              <a:ext cx="347472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组合 12"/>
            <p:cNvGrpSpPr/>
            <p:nvPr/>
          </p:nvGrpSpPr>
          <p:grpSpPr>
            <a:xfrm>
              <a:off x="1" y="-2"/>
              <a:ext cx="426722" cy="6858001"/>
              <a:chOff x="1" y="-2"/>
              <a:chExt cx="426722" cy="6858001"/>
            </a:xfrm>
          </p:grpSpPr>
          <p:grpSp>
            <p:nvGrpSpPr>
              <p:cNvPr id="37" name="组合 10"/>
              <p:cNvGrpSpPr/>
              <p:nvPr/>
            </p:nvGrpSpPr>
            <p:grpSpPr>
              <a:xfrm>
                <a:off x="152403" y="-2"/>
                <a:ext cx="274320" cy="1885951"/>
                <a:chOff x="609599" y="-2"/>
                <a:chExt cx="274320" cy="1885951"/>
              </a:xfrm>
            </p:grpSpPr>
            <p:sp>
              <p:nvSpPr>
                <p:cNvPr id="39" name="Rectangle 20"/>
                <p:cNvSpPr/>
                <p:nvPr/>
              </p:nvSpPr>
              <p:spPr>
                <a:xfrm rot="5400000">
                  <a:off x="243839" y="365759"/>
                  <a:ext cx="914401" cy="18288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MD</a:t>
                  </a:r>
                  <a:endParaRPr lang="en-US" sz="12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Rectangle 17"/>
                <p:cNvSpPr/>
                <p:nvPr/>
              </p:nvSpPr>
              <p:spPr>
                <a:xfrm rot="5400000">
                  <a:off x="289558" y="1291589"/>
                  <a:ext cx="914401" cy="274320"/>
                </a:xfrm>
                <a:prstGeom prst="rect">
                  <a:avLst/>
                </a:prstGeom>
                <a:solidFill>
                  <a:srgbClr val="FFC000"/>
                </a:solidFill>
                <a:ln w="22225" cap="sq">
                  <a:noFill/>
                  <a:beve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lnSpc>
                      <a:spcPts val="1200"/>
                    </a:lnSpc>
                    <a:spcBef>
                      <a:spcPts val="600"/>
                    </a:spcBef>
                    <a:defRPr/>
                  </a:pPr>
                  <a:r>
                    <a:rPr lang="en-US" sz="12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Auction</a:t>
                  </a:r>
                  <a:endParaRPr lang="en-US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8" name="Rectangle 16"/>
              <p:cNvSpPr/>
              <p:nvPr/>
            </p:nvSpPr>
            <p:spPr>
              <a:xfrm rot="5400000">
                <a:off x="-3337558" y="3337561"/>
                <a:ext cx="6857997" cy="182880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[1] Broader </a:t>
                </a:r>
                <a:r>
                  <a:rPr lang="en-US" sz="1200" b="1" spc="300" dirty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1200" b="1" spc="300" dirty="0" smtClean="0">
                    <a:solidFill>
                      <a:srgbClr val="FFCC66"/>
                    </a:solidFill>
                    <a:latin typeface="Arial" pitchFamily="34" charset="0"/>
                    <a:cs typeface="Arial" pitchFamily="34" charset="0"/>
                  </a:rPr>
                  <a:t>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9674752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13663</TotalTime>
  <Words>1520</Words>
  <Application>Microsoft Macintosh PowerPoint</Application>
  <PresentationFormat>On-screen Show (4:3)</PresentationFormat>
  <Paragraphs>301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COMP/MATH 553 Algorithmic Game Theory Lecture 2: Myerson’s Lemma</vt:lpstr>
      <vt:lpstr>PowerPoint Presentation</vt:lpstr>
      <vt:lpstr>[1] Broader View</vt:lpstr>
      <vt:lpstr>PowerPoint Presentation</vt:lpstr>
      <vt:lpstr>What is Mechanism Design? </vt:lpstr>
      <vt:lpstr>Auctions</vt:lpstr>
      <vt:lpstr>Auction example 1 − Online Marketplace</vt:lpstr>
      <vt:lpstr>Auction example 2 − Sponsored Search</vt:lpstr>
      <vt:lpstr>Auction example 3 − Spectrum Auctions</vt:lpstr>
      <vt:lpstr>Single item auction</vt:lpstr>
      <vt:lpstr>Single-item Auctions: Set-up</vt:lpstr>
      <vt:lpstr>Auction Format: Sealed-Bid Auction</vt:lpstr>
      <vt:lpstr>Auction Format: Sealed-Bid Auction</vt:lpstr>
      <vt:lpstr>Auction Format: Sealed-Bid Auction</vt:lpstr>
      <vt:lpstr>Auction Format: Sealed-Bid Auction</vt:lpstr>
      <vt:lpstr>First Price Auction</vt:lpstr>
      <vt:lpstr>First Price Auction Game played last time</vt:lpstr>
      <vt:lpstr>First Price Auction</vt:lpstr>
      <vt:lpstr>First Price Auction</vt:lpstr>
      <vt:lpstr>First Price Auction</vt:lpstr>
      <vt:lpstr>First Price Auction</vt:lpstr>
      <vt:lpstr>First Price Auction</vt:lpstr>
      <vt:lpstr>Second Price/Vickrey Auction</vt:lpstr>
      <vt:lpstr>Second-Price/Vickrey Auction</vt:lpstr>
      <vt:lpstr>Second-Price/Vickrey Auction</vt:lpstr>
      <vt:lpstr>Second Price/Vickrey Auction</vt:lpstr>
      <vt:lpstr>What’s next?</vt:lpstr>
      <vt:lpstr>Case Study: Sponsored Search Auction</vt:lpstr>
      <vt:lpstr>Sponsored Search Auction</vt:lpstr>
      <vt:lpstr>In 2012, sponsored search auction generates 43.6 billion dollars for Google, which is 95% of its total revenue.  In the meantime, the market grows by 20% per year.</vt:lpstr>
      <vt:lpstr>Sponsored Search Auctions: Set-up</vt:lpstr>
      <vt:lpstr>Sponsored Search Auction: Goal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</cp:lastModifiedBy>
  <cp:revision>668</cp:revision>
  <cp:lastPrinted>2014-09-09T02:17:30Z</cp:lastPrinted>
  <dcterms:created xsi:type="dcterms:W3CDTF">2014-06-09T21:14:15Z</dcterms:created>
  <dcterms:modified xsi:type="dcterms:W3CDTF">2014-09-09T16:40:24Z</dcterms:modified>
</cp:coreProperties>
</file>