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54"/>
  </p:notesMasterIdLst>
  <p:sldIdLst>
    <p:sldId id="256" r:id="rId3"/>
    <p:sldId id="260" r:id="rId4"/>
    <p:sldId id="258" r:id="rId5"/>
    <p:sldId id="261" r:id="rId6"/>
    <p:sldId id="257" r:id="rId7"/>
    <p:sldId id="263" r:id="rId8"/>
    <p:sldId id="265" r:id="rId9"/>
    <p:sldId id="381" r:id="rId10"/>
    <p:sldId id="388" r:id="rId11"/>
    <p:sldId id="389" r:id="rId12"/>
    <p:sldId id="267" r:id="rId13"/>
    <p:sldId id="274" r:id="rId14"/>
    <p:sldId id="275" r:id="rId15"/>
    <p:sldId id="276" r:id="rId16"/>
    <p:sldId id="277" r:id="rId17"/>
    <p:sldId id="283" r:id="rId18"/>
    <p:sldId id="285" r:id="rId19"/>
    <p:sldId id="375" r:id="rId20"/>
    <p:sldId id="287" r:id="rId21"/>
    <p:sldId id="288" r:id="rId22"/>
    <p:sldId id="291" r:id="rId23"/>
    <p:sldId id="289" r:id="rId24"/>
    <p:sldId id="290" r:id="rId25"/>
    <p:sldId id="303" r:id="rId26"/>
    <p:sldId id="304" r:id="rId27"/>
    <p:sldId id="334" r:id="rId28"/>
    <p:sldId id="384" r:id="rId29"/>
    <p:sldId id="339" r:id="rId30"/>
    <p:sldId id="336" r:id="rId31"/>
    <p:sldId id="337" r:id="rId32"/>
    <p:sldId id="338" r:id="rId33"/>
    <p:sldId id="369" r:id="rId34"/>
    <p:sldId id="341" r:id="rId35"/>
    <p:sldId id="278" r:id="rId36"/>
    <p:sldId id="342" r:id="rId37"/>
    <p:sldId id="344" r:id="rId38"/>
    <p:sldId id="345" r:id="rId39"/>
    <p:sldId id="346" r:id="rId40"/>
    <p:sldId id="279" r:id="rId41"/>
    <p:sldId id="293" r:id="rId42"/>
    <p:sldId id="294" r:id="rId43"/>
    <p:sldId id="295" r:id="rId44"/>
    <p:sldId id="296" r:id="rId45"/>
    <p:sldId id="280" r:id="rId46"/>
    <p:sldId id="385" r:id="rId47"/>
    <p:sldId id="386" r:id="rId48"/>
    <p:sldId id="387" r:id="rId49"/>
    <p:sldId id="297" r:id="rId50"/>
    <p:sldId id="299" r:id="rId51"/>
    <p:sldId id="390" r:id="rId52"/>
    <p:sldId id="272"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BEFF"/>
    <a:srgbClr val="FFD648"/>
    <a:srgbClr val="58713D"/>
    <a:srgbClr val="777777"/>
    <a:srgbClr val="FCFF7B"/>
    <a:srgbClr val="010006"/>
    <a:srgbClr val="040118"/>
    <a:srgbClr val="130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17" autoAdjust="0"/>
  </p:normalViewPr>
  <p:slideViewPr>
    <p:cSldViewPr snapToGrid="0" snapToObjects="1">
      <p:cViewPr>
        <p:scale>
          <a:sx n="100" d="100"/>
          <a:sy n="100" d="100"/>
        </p:scale>
        <p:origin x="-3504" y="-9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59373-0CB0-1E4A-B754-3F4A5E73FD13}" type="datetimeFigureOut">
              <a:rPr lang="en-US" smtClean="0"/>
              <a:pPr/>
              <a:t>9/2/14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9A733-62CB-5048-BEFC-2EA5D9704499}" type="slidenum">
              <a:rPr lang="en-US" smtClean="0"/>
              <a:pPr/>
              <a:t>‹#›</a:t>
            </a:fld>
            <a:endParaRPr lang="en-US"/>
          </a:p>
        </p:txBody>
      </p:sp>
    </p:spTree>
    <p:extLst>
      <p:ext uri="{BB962C8B-B14F-4D97-AF65-F5344CB8AC3E}">
        <p14:creationId xmlns:p14="http://schemas.microsoft.com/office/powerpoint/2010/main" val="23681703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9E7D4E-488F-0A4F-80D2-D2E36E1BB3C7}" type="slidenum">
              <a:rPr lang="en-US"/>
              <a:pPr/>
              <a:t>11</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ea typeface="ＭＳ Ｐゴシック" charset="-128"/>
                <a:cs typeface="ＭＳ Ｐゴシック" charset="-128"/>
              </a:rPr>
              <a:t>Notice that these </a:t>
            </a:r>
            <a:r>
              <a:rPr lang="en-US" b="0" dirty="0" smtClean="0">
                <a:solidFill>
                  <a:srgbClr val="FFD648"/>
                </a:solidFill>
                <a:latin typeface="Arial" charset="0"/>
                <a:ea typeface="ＭＳ Ｐゴシック" charset="-128"/>
                <a:cs typeface="ＭＳ Ｐゴシック" charset="-128"/>
              </a:rPr>
              <a:t>questions</a:t>
            </a:r>
            <a:r>
              <a:rPr lang="en-US" dirty="0" smtClean="0">
                <a:latin typeface="Arial" charset="0"/>
                <a:ea typeface="ＭＳ Ｐゴシック" charset="-128"/>
                <a:cs typeface="ＭＳ Ｐゴシック" charset="-128"/>
              </a:rPr>
              <a:t> are algorithmic questions.</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12</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13</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15</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smtClean="0"/>
              <a:t>Pure</a:t>
            </a:r>
            <a:r>
              <a:rPr lang="en-US" baseline="0" dirty="0" smtClean="0"/>
              <a:t> </a:t>
            </a:r>
            <a:r>
              <a:rPr lang="en-US" baseline="0" dirty="0" err="1" smtClean="0"/>
              <a:t>vs</a:t>
            </a:r>
            <a:r>
              <a:rPr lang="en-US" baseline="0" dirty="0" smtClean="0"/>
              <a:t> </a:t>
            </a:r>
            <a:r>
              <a:rPr lang="en-US" b="1" i="1" baseline="0" dirty="0" smtClean="0"/>
              <a:t>Mixed</a:t>
            </a:r>
            <a:r>
              <a:rPr lang="en-US" baseline="0" dirty="0" smtClean="0"/>
              <a:t> Nash </a:t>
            </a:r>
            <a:r>
              <a:rPr lang="en-US" baseline="0" dirty="0" err="1" smtClean="0"/>
              <a:t>equiibria</a:t>
            </a:r>
            <a:endParaRPr lang="en-US" baseline="0" dirty="0" smtClean="0"/>
          </a:p>
          <a:p>
            <a:endParaRPr lang="en-US" baseline="0" dirty="0" smtClean="0"/>
          </a:p>
          <a:p>
            <a:r>
              <a:rPr lang="en-US" baseline="0" dirty="0" smtClean="0"/>
              <a:t>Ex: verify that the (5/6 1/6) randomization is a Nash Equilibrium.</a:t>
            </a:r>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pPr/>
              <a:t>17</a:t>
            </a:fld>
            <a:endParaRPr lang="en-US"/>
          </a:p>
        </p:txBody>
      </p:sp>
    </p:spTree>
    <p:extLst>
      <p:ext uri="{BB962C8B-B14F-4D97-AF65-F5344CB8AC3E}">
        <p14:creationId xmlns:p14="http://schemas.microsoft.com/office/powerpoint/2010/main" val="3160478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9E7D4E-488F-0A4F-80D2-D2E36E1BB3C7}" type="slidenum">
              <a:rPr lang="en-US"/>
              <a:pPr/>
              <a:t>20</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9E7D4E-488F-0A4F-80D2-D2E36E1BB3C7}" type="slidenum">
              <a:rPr lang="en-US"/>
              <a:pPr/>
              <a:t>21</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22</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23</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ED96F2-B588-F948-83A1-0A8B6D2A4766}" type="slidenum">
              <a:rPr lang="en-US"/>
              <a:pPr/>
              <a:t>24</a:t>
            </a:fld>
            <a:endParaRPr lang="en-US"/>
          </a:p>
        </p:txBody>
      </p:sp>
      <p:sp>
        <p:nvSpPr>
          <p:cNvPr id="346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6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99E7D4E-488F-0A4F-80D2-D2E36E1BB3C7}" type="slidenum">
              <a:rPr lang="en-US"/>
              <a:pPr/>
              <a:t>25</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29E051C-B7B5-5047-88CC-36D5FA442AF9}" type="slidenum">
              <a:rPr lang="en-US"/>
              <a:pPr/>
              <a:t>26</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29E051C-B7B5-5047-88CC-36D5FA442AF9}" type="slidenum">
              <a:rPr lang="en-US"/>
              <a:pPr/>
              <a:t>27</a:t>
            </a:fld>
            <a:endParaRPr lang="en-US"/>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3757DAF-5FA8-6745-9480-95CDA6447D28}" type="slidenum">
              <a:rPr lang="en-US">
                <a:solidFill>
                  <a:prstClr val="black"/>
                </a:solidFill>
              </a:rPr>
              <a:pPr/>
              <a:t>28</a:t>
            </a:fld>
            <a:endParaRPr 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C851012-2B84-154D-A255-27D87BA1ADFF}" type="slidenum">
              <a:rPr lang="en-US"/>
              <a:pPr/>
              <a:t>29</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Arial" charset="0"/>
                <a:ea typeface="ＭＳ Ｐゴシック" charset="-128"/>
                <a:cs typeface="ＭＳ Ｐゴシック" charset="-128"/>
              </a:rPr>
              <a:t>(Ex):</a:t>
            </a:r>
            <a:r>
              <a:rPr lang="en-US" baseline="0" dirty="0" smtClean="0">
                <a:latin typeface="Arial" charset="0"/>
                <a:ea typeface="ＭＳ Ｐゴシック" charset="-128"/>
                <a:cs typeface="ＭＳ Ｐゴシック" charset="-128"/>
              </a:rPr>
              <a:t> V</a:t>
            </a:r>
            <a:r>
              <a:rPr lang="en-US" dirty="0" smtClean="0">
                <a:latin typeface="Arial" charset="0"/>
                <a:ea typeface="ＭＳ Ｐゴシック" charset="-128"/>
                <a:cs typeface="ＭＳ Ｐゴシック" charset="-128"/>
              </a:rPr>
              <a:t>erify that the mixed strategies shown above are a Nash equilibrium.</a:t>
            </a:r>
            <a:endParaRPr lang="en-US" dirty="0">
              <a:latin typeface="Arial" charset="0"/>
              <a:ea typeface="ＭＳ Ｐゴシック" charset="-128"/>
              <a:cs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0ED1161-BE9D-A249-A306-932423FE70FE}" type="slidenum">
              <a:rPr lang="en-US"/>
              <a:pPr/>
              <a:t>30</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32C7A70-E1CB-A242-AD9A-EF3CD32D521F}" type="slidenum">
              <a:rPr lang="en-US"/>
              <a:pPr/>
              <a:t>31</a:t>
            </a:fld>
            <a:endParaRPr lang="en-US"/>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C851012-2B84-154D-A255-27D87BA1ADFF}" type="slidenum">
              <a:rPr lang="en-US"/>
              <a:pPr/>
              <a:t>32</a:t>
            </a:fld>
            <a:endParaRPr lang="en-US"/>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endParaRPr lang="en-US" dirty="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dirty="0" smtClean="0">
                <a:latin typeface="Times New Roman" charset="0"/>
                <a:ea typeface="ＭＳ Ｐゴシック" charset="-128"/>
                <a:cs typeface="ＭＳ Ｐゴシック" charset="-128"/>
              </a:rPr>
              <a:t>But what if there is</a:t>
            </a:r>
            <a:r>
              <a:rPr lang="en-US" baseline="0" dirty="0" smtClean="0">
                <a:latin typeface="Times New Roman" charset="0"/>
                <a:ea typeface="ＭＳ Ｐゴシック" charset="-128"/>
                <a:cs typeface="ＭＳ Ｐゴシック" charset="-128"/>
              </a:rPr>
              <a:t> no gravity to help us?</a:t>
            </a:r>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34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BC85375-B934-EA44-A99B-CF53B3D70B51}" type="slidenum">
              <a:rPr lang="en-US"/>
              <a:pPr/>
              <a:t>35</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buFontTx/>
              <a:buNone/>
            </a:pPr>
            <a:endParaRPr lang="en-US" dirty="0">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0E1346F-EB90-5B48-83BA-0D8BBC340062}" type="slidenum">
              <a:rPr lang="en-US"/>
              <a:pPr/>
              <a:t>36</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1177D1D-FAB8-9E45-A115-6D86EDB90B73}" type="slidenum">
              <a:rPr lang="en-US"/>
              <a:pPr/>
              <a:t>37</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7327334-8341-7241-8EA0-6AE195561ED4}" type="slidenum">
              <a:rPr lang="en-US"/>
              <a:pPr/>
              <a:t>38</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39</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40</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latin typeface="Times New Roman" charset="0"/>
                <a:ea typeface="ＭＳ Ｐゴシック" charset="-128"/>
                <a:cs typeface="ＭＳ Ｐゴシック" charset="-128"/>
              </a:rPr>
              <a:t>(Ex): Verify</a:t>
            </a:r>
            <a:r>
              <a:rPr lang="en-US" baseline="0" dirty="0" smtClean="0">
                <a:latin typeface="Times New Roman" charset="0"/>
                <a:ea typeface="ＭＳ Ｐゴシック" charset="-128"/>
                <a:cs typeface="ＭＳ Ｐゴシック" charset="-128"/>
              </a:rPr>
              <a:t> that the 50-50 split is the unique Nash equilibrium of the system shown above.</a:t>
            </a:r>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41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42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3757DAF-5FA8-6745-9480-95CDA6447D28}" type="slidenum">
              <a:rPr lang="en-US">
                <a:solidFill>
                  <a:prstClr val="black"/>
                </a:solidFill>
              </a:rPr>
              <a:pPr/>
              <a:t>5</a:t>
            </a:fld>
            <a:endParaRPr 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B4EEDD7-D340-4647-94E4-ED1EFAAA80E1}" type="slidenum">
              <a:rPr lang="en-US"/>
              <a:pPr/>
              <a:t>43</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D52170F-D216-814D-A7B1-9FD3827E03BF}" type="slidenum">
              <a:rPr lang="en-US">
                <a:solidFill>
                  <a:prstClr val="black"/>
                </a:solidFill>
              </a:rPr>
              <a:pPr/>
              <a:t>44</a:t>
            </a:fld>
            <a:endParaRPr lang="en-US">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45</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46</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47</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48</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49</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50</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2378FCA-D71B-DF4A-AF6C-ADCCCD4A78EF}" type="slidenum">
              <a:rPr lang="en-US"/>
              <a:pPr/>
              <a:t>51</a:t>
            </a:fld>
            <a:endParaRPr lang="en-US"/>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3757DAF-5FA8-6745-9480-95CDA6447D28}" type="slidenum">
              <a:rPr lang="en-US">
                <a:solidFill>
                  <a:prstClr val="black"/>
                </a:solidFill>
              </a:rPr>
              <a:pPr/>
              <a:t>6</a:t>
            </a:fld>
            <a:endParaRPr lang="en-US">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latin typeface="Arial" charset="0"/>
                <a:ea typeface="ＭＳ Ｐゴシック" charset="-128"/>
                <a:cs typeface="ＭＳ Ｐゴシック" charset="-128"/>
              </a:rPr>
              <a:t>Indeed, if</a:t>
            </a:r>
            <a:r>
              <a:rPr lang="en-US" baseline="0" dirty="0" smtClean="0">
                <a:latin typeface="Arial" charset="0"/>
                <a:ea typeface="ＭＳ Ｐゴシック" charset="-128"/>
                <a:cs typeface="ＭＳ Ｐゴシック" charset="-128"/>
              </a:rPr>
              <a:t> we are going to use this theory to design systems (routing protocols, ad platforms, etc.) we should understand the algorithmic foundations of the theory.</a:t>
            </a:r>
            <a:endParaRPr lang="en-US" dirty="0" smtClean="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7</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8</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9</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3B2320-D0B3-4A4B-B2D1-406F1A93ABEC}" type="slidenum">
              <a:rPr lang="en-US"/>
              <a:pPr/>
              <a:t>10</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22DC54F-BE42-3A46-8A89-344C2C06BB8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622B0-F753-8A43-8F76-4C5242770505}"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521D31-2D7B-5042-8B25-61E2DAA2B2A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9408A5D7-490C-0447-9DA8-CD672A29AE25}" type="slidenum">
              <a:rPr lang="en-US"/>
              <a:pPr/>
              <a:t>‹#›</a:t>
            </a:fld>
            <a:endParaRPr lang="en-US"/>
          </a:p>
        </p:txBody>
      </p:sp>
    </p:spTree>
  </p:cSld>
  <p:clrMapOvr>
    <a:masterClrMapping/>
  </p:clrMapOvr>
  <p:transition xmlns:p14="http://schemas.microsoft.com/office/powerpoint/2010/mai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045C476-ED0E-3545-A4E1-CB69573138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2A743-720F-B641-B047-2B1E29B867C4}" type="datetimeFigureOut">
              <a:rPr lang="en-US" smtClean="0"/>
              <a:pPr/>
              <a:t>9/2/14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52A743-720F-B641-B047-2B1E29B867C4}"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52A743-720F-B641-B047-2B1E29B867C4}" type="datetimeFigureOut">
              <a:rPr lang="en-US" smtClean="0"/>
              <a:pPr/>
              <a:t>9/2/14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2A743-720F-B641-B047-2B1E29B867C4}" type="datetimeFigureOut">
              <a:rPr lang="en-US" smtClean="0"/>
              <a:pPr/>
              <a:t>9/2/14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2A743-720F-B641-B047-2B1E29B867C4}" type="datetimeFigureOut">
              <a:rPr lang="en-US" smtClean="0"/>
              <a:pPr/>
              <a:t>9/2/14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pPr/>
              <a:t>9/2/14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2A743-720F-B641-B047-2B1E29B867C4}" type="datetimeFigureOut">
              <a:rPr lang="en-US" smtClean="0"/>
              <a:pPr/>
              <a:t>9/2/14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5511-49DC-1049-8A7A-35EE5B9717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10006"/>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422400"/>
            <a:ext cx="9147175" cy="5435600"/>
            <a:chOff x="0" y="896"/>
            <a:chExt cx="5762" cy="3424"/>
          </a:xfrm>
        </p:grpSpPr>
        <p:grpSp>
          <p:nvGrpSpPr>
            <p:cNvPr id="3" name="Group 3"/>
            <p:cNvGrpSpPr>
              <a:grpSpLocks/>
            </p:cNvGrpSpPr>
            <p:nvPr userDrawn="1"/>
          </p:nvGrpSpPr>
          <p:grpSpPr bwMode="auto">
            <a:xfrm>
              <a:off x="20" y="896"/>
              <a:ext cx="5742" cy="3424"/>
              <a:chOff x="20" y="896"/>
              <a:chExt cx="5742" cy="3424"/>
            </a:xfrm>
          </p:grpSpPr>
          <p:sp>
            <p:nvSpPr>
              <p:cNvPr id="75780"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1"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2"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3"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4"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5"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6"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7"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8"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89"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0"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1"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2"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grpSp>
          <p:nvGrpSpPr>
            <p:cNvPr id="4" name="Group 17"/>
            <p:cNvGrpSpPr>
              <a:grpSpLocks/>
            </p:cNvGrpSpPr>
            <p:nvPr userDrawn="1"/>
          </p:nvGrpSpPr>
          <p:grpSpPr bwMode="auto">
            <a:xfrm>
              <a:off x="0" y="2291"/>
              <a:ext cx="1385" cy="1702"/>
              <a:chOff x="0" y="2291"/>
              <a:chExt cx="1385" cy="1702"/>
            </a:xfrm>
          </p:grpSpPr>
          <p:sp>
            <p:nvSpPr>
              <p:cNvPr id="75794"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5"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6"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7"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8"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799"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0"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1"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2"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3"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4"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5"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6"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7"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8"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09"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0"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1"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2"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3"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4"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5"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6"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7"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8"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19"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0"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1"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2"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3"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4"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5"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6"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7"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8"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29"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0"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1"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2"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3"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4"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5"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6"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7"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8"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39"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0"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1"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2"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3"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4"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5"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6"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7"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8"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49"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0"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1"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2"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3"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4"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5"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6"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7"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8"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59"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0"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1"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2"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3"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4"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5"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6"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7"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8"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69"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0"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1"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2"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3"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4"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5"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6"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7"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8"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79"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0"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1"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2"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3"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4"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5"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6"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7"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8"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89"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0"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1"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2"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3"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4"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5"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6"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7"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8"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899"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0"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1"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2"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3"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4"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5"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6"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7"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8"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09"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0"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1"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2"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3"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4"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5"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6"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7"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8"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19"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0"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1"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2"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3"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4"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5"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6"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7"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7592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grpSp>
      <p:sp>
        <p:nvSpPr>
          <p:cNvPr id="75929"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930"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defTabSz="914400" fontAlgn="base">
              <a:spcBef>
                <a:spcPct val="0"/>
              </a:spcBef>
              <a:spcAft>
                <a:spcPct val="0"/>
              </a:spcAft>
            </a:pPr>
            <a:endParaRPr lang="en-US">
              <a:solidFill>
                <a:srgbClr val="FFFFFF"/>
              </a:solidFill>
            </a:endParaRPr>
          </a:p>
        </p:txBody>
      </p:sp>
      <p:sp>
        <p:nvSpPr>
          <p:cNvPr id="75931"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defTabSz="914400" fontAlgn="base">
              <a:spcBef>
                <a:spcPct val="0"/>
              </a:spcBef>
              <a:spcAft>
                <a:spcPct val="0"/>
              </a:spcAft>
            </a:pPr>
            <a:endParaRPr lang="en-US">
              <a:solidFill>
                <a:srgbClr val="FFFFFF"/>
              </a:solidFill>
            </a:endParaRPr>
          </a:p>
        </p:txBody>
      </p:sp>
      <p:sp>
        <p:nvSpPr>
          <p:cNvPr id="75932"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pPr defTabSz="914400" fontAlgn="base">
              <a:spcBef>
                <a:spcPct val="0"/>
              </a:spcBef>
              <a:spcAft>
                <a:spcPct val="0"/>
              </a:spcAft>
            </a:pPr>
            <a:fld id="{199F448E-2666-804E-80EC-5174F7A3F7EA}" type="slidenum">
              <a:rPr lang="en-US">
                <a:solidFill>
                  <a:srgbClr val="FFFFFF"/>
                </a:solidFill>
              </a:rPr>
              <a:pPr defTabSz="914400" fontAlgn="base">
                <a:spcBef>
                  <a:spcPct val="0"/>
                </a:spcBef>
                <a:spcAft>
                  <a:spcPct val="0"/>
                </a:spcAft>
              </a:pPr>
              <a:t>‹#›</a:t>
            </a:fld>
            <a:endParaRPr lang="en-US">
              <a:solidFill>
                <a:srgbClr val="FFFFFF"/>
              </a:solidFill>
            </a:endParaRPr>
          </a:p>
        </p:txBody>
      </p:sp>
      <p:sp>
        <p:nvSpPr>
          <p:cNvPr id="75933"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Font typeface="Wingdings"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lr>
          <a:schemeClr val="folHlink"/>
        </a:buClr>
        <a:buFont typeface="Wingdings" charset="2"/>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hyperlink" Target="http://en.wikipedia.org/wiki/Politiken"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79777" y="2266834"/>
            <a:ext cx="8379217" cy="584776"/>
          </a:xfrm>
          <a:prstGeom prst="rect">
            <a:avLst/>
          </a:prstGeom>
          <a:noFill/>
        </p:spPr>
        <p:txBody>
          <a:bodyPr wrap="none" rtlCol="0">
            <a:spAutoFit/>
          </a:bodyPr>
          <a:lstStyle/>
          <a:p>
            <a:r>
              <a:rPr lang="en-US" sz="3200" b="1" dirty="0" smtClean="0">
                <a:solidFill>
                  <a:srgbClr val="63BEFF"/>
                </a:solidFill>
                <a:latin typeface="Times New Roman"/>
                <a:cs typeface="Times New Roman"/>
              </a:rPr>
              <a:t>COMP/MATH 553: Algorithmic Game Theory</a:t>
            </a:r>
            <a:endParaRPr lang="en-US" sz="3200" b="1" dirty="0">
              <a:solidFill>
                <a:srgbClr val="63BEFF"/>
              </a:solidFill>
              <a:latin typeface="Times New Roman"/>
              <a:cs typeface="Times New Roman"/>
            </a:endParaRPr>
          </a:p>
        </p:txBody>
      </p:sp>
      <p:sp>
        <p:nvSpPr>
          <p:cNvPr id="7" name="TextBox 6"/>
          <p:cNvSpPr txBox="1"/>
          <p:nvPr/>
        </p:nvSpPr>
        <p:spPr>
          <a:xfrm>
            <a:off x="3714247" y="3378460"/>
            <a:ext cx="1189173" cy="400110"/>
          </a:xfrm>
          <a:prstGeom prst="rect">
            <a:avLst/>
          </a:prstGeom>
          <a:noFill/>
        </p:spPr>
        <p:txBody>
          <a:bodyPr wrap="none" rtlCol="0">
            <a:spAutoFit/>
          </a:bodyPr>
          <a:lstStyle/>
          <a:p>
            <a:r>
              <a:rPr lang="en-US" sz="2000" b="1" smtClean="0">
                <a:solidFill>
                  <a:srgbClr val="FFFFFF"/>
                </a:solidFill>
                <a:latin typeface="Times New Roman"/>
                <a:cs typeface="Times New Roman"/>
              </a:rPr>
              <a:t>Fall 2014</a:t>
            </a:r>
            <a:endParaRPr lang="en-US" sz="2000" b="1" dirty="0">
              <a:solidFill>
                <a:srgbClr val="FFFFFF"/>
              </a:solidFill>
              <a:latin typeface="Times New Roman"/>
              <a:cs typeface="Times New Roman"/>
            </a:endParaRPr>
          </a:p>
        </p:txBody>
      </p:sp>
      <p:sp>
        <p:nvSpPr>
          <p:cNvPr id="8" name="TextBox 7"/>
          <p:cNvSpPr txBox="1"/>
          <p:nvPr/>
        </p:nvSpPr>
        <p:spPr>
          <a:xfrm>
            <a:off x="1513148" y="4631908"/>
            <a:ext cx="5548052" cy="1692771"/>
          </a:xfrm>
          <a:prstGeom prst="rect">
            <a:avLst/>
          </a:prstGeom>
          <a:noFill/>
        </p:spPr>
        <p:txBody>
          <a:bodyPr wrap="square" rtlCol="0">
            <a:spAutoFit/>
          </a:bodyPr>
          <a:lstStyle/>
          <a:p>
            <a:pPr algn="ctr"/>
            <a:r>
              <a:rPr lang="en-US" sz="3600" b="1" i="1" dirty="0" smtClean="0">
                <a:solidFill>
                  <a:schemeClr val="bg1">
                    <a:lumMod val="95000"/>
                  </a:schemeClr>
                </a:solidFill>
                <a:latin typeface="Times New Roman"/>
                <a:cs typeface="Times New Roman"/>
              </a:rPr>
              <a:t>Yang </a:t>
            </a:r>
            <a:r>
              <a:rPr lang="en-US" sz="3600" b="1" i="1" dirty="0" smtClean="0">
                <a:solidFill>
                  <a:schemeClr val="bg1">
                    <a:lumMod val="95000"/>
                  </a:schemeClr>
                </a:solidFill>
                <a:latin typeface="Times New Roman"/>
                <a:cs typeface="Times New Roman"/>
              </a:rPr>
              <a:t>Cai</a:t>
            </a:r>
          </a:p>
          <a:p>
            <a:pPr algn="ctr"/>
            <a:endParaRPr lang="en-US" sz="3600" b="1" i="1" dirty="0" smtClean="0">
              <a:solidFill>
                <a:schemeClr val="bg1">
                  <a:lumMod val="95000"/>
                </a:schemeClr>
              </a:solidFill>
              <a:latin typeface="Times New Roman"/>
              <a:cs typeface="Times New Roman"/>
            </a:endParaRPr>
          </a:p>
          <a:p>
            <a:pPr algn="ctr"/>
            <a:r>
              <a:rPr lang="en-US" sz="2800" dirty="0" err="1" smtClean="0">
                <a:solidFill>
                  <a:srgbClr val="E5E500"/>
                </a:solidFill>
                <a:latin typeface="+mj-lt"/>
                <a:cs typeface="Times New Roman"/>
              </a:rPr>
              <a:t>www</a:t>
            </a:r>
            <a:r>
              <a:rPr lang="en-US" sz="2800" dirty="0" err="1" smtClean="0">
                <a:solidFill>
                  <a:srgbClr val="E5E500"/>
                </a:solidFill>
                <a:latin typeface="+mj-lt"/>
                <a:cs typeface="Times New Roman"/>
              </a:rPr>
              <a:t>.cs.mcgill.ca</a:t>
            </a:r>
            <a:r>
              <a:rPr lang="en-US" sz="2800" dirty="0" smtClean="0">
                <a:solidFill>
                  <a:srgbClr val="E5E500"/>
                </a:solidFill>
                <a:latin typeface="+mj-lt"/>
                <a:cs typeface="Times New Roman"/>
              </a:rPr>
              <a:t>/~</a:t>
            </a:r>
            <a:r>
              <a:rPr lang="en-US" sz="2800" dirty="0" err="1" smtClean="0">
                <a:solidFill>
                  <a:srgbClr val="E5E500"/>
                </a:solidFill>
                <a:latin typeface="+mj-lt"/>
                <a:cs typeface="Times New Roman"/>
              </a:rPr>
              <a:t>cai</a:t>
            </a:r>
            <a:endParaRPr lang="en-US" sz="2800" dirty="0">
              <a:solidFill>
                <a:srgbClr val="E5E500"/>
              </a:solidFill>
              <a:latin typeface="+mj-lt"/>
              <a:cs typeface="Times New Roman"/>
            </a:endParaRPr>
          </a:p>
        </p:txBody>
      </p:sp>
      <p:sp>
        <p:nvSpPr>
          <p:cNvPr id="2" name="TextBox 1"/>
          <p:cNvSpPr txBox="1"/>
          <p:nvPr/>
        </p:nvSpPr>
        <p:spPr>
          <a:xfrm>
            <a:off x="3479800" y="2895600"/>
            <a:ext cx="1643749" cy="523220"/>
          </a:xfrm>
          <a:prstGeom prst="rect">
            <a:avLst/>
          </a:prstGeom>
          <a:noFill/>
        </p:spPr>
        <p:txBody>
          <a:bodyPr wrap="none" rtlCol="0">
            <a:spAutoFit/>
          </a:bodyPr>
          <a:lstStyle/>
          <a:p>
            <a:r>
              <a:rPr lang="en-US" sz="2800" b="1" dirty="0" smtClean="0">
                <a:solidFill>
                  <a:srgbClr val="FF6600"/>
                </a:solidFill>
                <a:latin typeface="Times New Roman"/>
                <a:cs typeface="Times New Roman"/>
              </a:rPr>
              <a:t>Lecture 1</a:t>
            </a:r>
            <a:endParaRPr lang="en-US" sz="2800" b="1" dirty="0">
              <a:solidFill>
                <a:srgbClr val="FF6600"/>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sp>
        <p:nvSpPr>
          <p:cNvPr id="2" name="Rectangle 1"/>
          <p:cNvSpPr/>
          <p:nvPr/>
        </p:nvSpPr>
        <p:spPr>
          <a:xfrm>
            <a:off x="301625" y="1460500"/>
            <a:ext cx="8540750" cy="800219"/>
          </a:xfrm>
          <a:prstGeom prst="rect">
            <a:avLst/>
          </a:prstGeom>
        </p:spPr>
        <p:txBody>
          <a:bodyPr wrap="square">
            <a:spAutoFit/>
          </a:bodyPr>
          <a:lstStyle/>
          <a:p>
            <a:r>
              <a:rPr lang="el-GR" sz="2400" b="1" i="1" dirty="0">
                <a:solidFill>
                  <a:srgbClr val="63BEFF"/>
                </a:solidFill>
                <a:latin typeface="Times New Roman"/>
                <a:cs typeface="Times New Roman"/>
              </a:rPr>
              <a:t>Games</a:t>
            </a:r>
            <a:r>
              <a:rPr lang="el-GR" sz="2200" i="1" dirty="0">
                <a:solidFill>
                  <a:srgbClr val="63BEFF"/>
                </a:solidFill>
                <a:latin typeface="Times New Roman"/>
                <a:cs typeface="Times New Roman"/>
              </a:rPr>
              <a:t> </a:t>
            </a:r>
            <a:r>
              <a:rPr lang="el-GR" sz="2200" dirty="0">
                <a:latin typeface="Times New Roman"/>
                <a:cs typeface="Times New Roman"/>
              </a:rPr>
              <a:t>are </a:t>
            </a:r>
            <a:r>
              <a:rPr lang="el-GR" sz="2200" dirty="0" smtClean="0">
                <a:latin typeface="Times New Roman"/>
                <a:cs typeface="Times New Roman"/>
              </a:rPr>
              <a:t>thought </a:t>
            </a:r>
            <a:r>
              <a:rPr lang="el-GR" sz="2200" dirty="0">
                <a:latin typeface="Times New Roman"/>
                <a:cs typeface="Times New Roman"/>
              </a:rPr>
              <a:t>experiments to help us learn how to </a:t>
            </a:r>
            <a:r>
              <a:rPr lang="el-GR" sz="2200" b="1" i="1" dirty="0">
                <a:solidFill>
                  <a:srgbClr val="FF6600"/>
                </a:solidFill>
                <a:latin typeface="Times New Roman"/>
                <a:cs typeface="Times New Roman"/>
              </a:rPr>
              <a:t>predict</a:t>
            </a:r>
            <a:r>
              <a:rPr lang="el-GR" sz="2200" dirty="0">
                <a:solidFill>
                  <a:srgbClr val="FF6600"/>
                </a:solidFill>
                <a:latin typeface="Times New Roman"/>
                <a:cs typeface="Times New Roman"/>
              </a:rPr>
              <a:t> </a:t>
            </a:r>
            <a:r>
              <a:rPr lang="el-GR" sz="2200" b="1" i="1" dirty="0">
                <a:solidFill>
                  <a:schemeClr val="tx2"/>
                </a:solidFill>
                <a:latin typeface="Times New Roman"/>
                <a:cs typeface="Times New Roman"/>
              </a:rPr>
              <a:t>rational</a:t>
            </a:r>
            <a:r>
              <a:rPr lang="el-GR" sz="2200" dirty="0">
                <a:latin typeface="Times New Roman"/>
                <a:cs typeface="Times New Roman"/>
              </a:rPr>
              <a:t> </a:t>
            </a:r>
            <a:r>
              <a:rPr lang="el-GR" sz="2200" b="1" i="1" dirty="0">
                <a:solidFill>
                  <a:schemeClr val="tx2"/>
                </a:solidFill>
                <a:latin typeface="Times New Roman"/>
                <a:cs typeface="Times New Roman"/>
              </a:rPr>
              <a:t>behavior</a:t>
            </a:r>
            <a:r>
              <a:rPr lang="el-GR" sz="2200" dirty="0">
                <a:latin typeface="Times New Roman"/>
                <a:cs typeface="Times New Roman"/>
              </a:rPr>
              <a:t> in </a:t>
            </a:r>
            <a:r>
              <a:rPr lang="el-GR" sz="2200" b="1" i="1" dirty="0">
                <a:solidFill>
                  <a:srgbClr val="FFD648"/>
                </a:solidFill>
                <a:latin typeface="Times New Roman"/>
                <a:cs typeface="Times New Roman"/>
              </a:rPr>
              <a:t>situations of conflict</a:t>
            </a:r>
            <a:r>
              <a:rPr lang="el-GR" sz="2200" b="1" i="1" dirty="0" smtClean="0">
                <a:solidFill>
                  <a:srgbClr val="FFD648"/>
                </a:solidFill>
                <a:latin typeface="Times New Roman"/>
                <a:cs typeface="Times New Roman"/>
              </a:rPr>
              <a:t>.</a:t>
            </a:r>
            <a:r>
              <a:rPr lang="el-GR" sz="2200" dirty="0">
                <a:latin typeface="Times New Roman"/>
                <a:cs typeface="Times New Roman"/>
              </a:rPr>
              <a:t> </a:t>
            </a:r>
            <a:endParaRPr lang="en-US" sz="2200" dirty="0">
              <a:latin typeface="Times New Roman"/>
              <a:cs typeface="Times New Roman"/>
            </a:endParaRPr>
          </a:p>
        </p:txBody>
      </p:sp>
      <p:sp>
        <p:nvSpPr>
          <p:cNvPr id="5" name="Rectangle 4"/>
          <p:cNvSpPr/>
          <p:nvPr/>
        </p:nvSpPr>
        <p:spPr>
          <a:xfrm>
            <a:off x="301625" y="3246731"/>
            <a:ext cx="8296275" cy="769448"/>
          </a:xfrm>
          <a:prstGeom prst="rect">
            <a:avLst/>
          </a:prstGeom>
        </p:spPr>
        <p:txBody>
          <a:bodyPr wrap="square">
            <a:spAutoFit/>
          </a:bodyPr>
          <a:lstStyle/>
          <a:p>
            <a:pPr lvl="0"/>
            <a:r>
              <a:rPr lang="el-GR" sz="2200" b="1" i="1" dirty="0">
                <a:solidFill>
                  <a:srgbClr val="FF6600"/>
                </a:solidFill>
                <a:latin typeface="Times New Roman"/>
                <a:cs typeface="Times New Roman"/>
              </a:rPr>
              <a:t>Predict:  </a:t>
            </a:r>
            <a:r>
              <a:rPr lang="el-GR" sz="2200" dirty="0">
                <a:solidFill>
                  <a:srgbClr val="FFFFFF"/>
                </a:solidFill>
                <a:latin typeface="Times New Roman"/>
                <a:cs typeface="Times New Roman"/>
              </a:rPr>
              <a:t>We want to know </a:t>
            </a:r>
            <a:r>
              <a:rPr lang="el-GR" sz="2200" dirty="0" smtClean="0">
                <a:solidFill>
                  <a:srgbClr val="FFFFFF"/>
                </a:solidFill>
                <a:latin typeface="Times New Roman"/>
                <a:cs typeface="Times New Roman"/>
              </a:rPr>
              <a:t>what </a:t>
            </a:r>
            <a:r>
              <a:rPr lang="el-GR" sz="2200" dirty="0">
                <a:solidFill>
                  <a:srgbClr val="FFFFFF"/>
                </a:solidFill>
                <a:latin typeface="Times New Roman"/>
                <a:cs typeface="Times New Roman"/>
              </a:rPr>
              <a:t>happens in a game.  Such predictions are called solution concepts (e.g., Nash equilibrium).</a:t>
            </a:r>
            <a:endParaRPr lang="en-US" sz="2200" dirty="0">
              <a:solidFill>
                <a:srgbClr val="FFFFFF"/>
              </a:solidFill>
              <a:latin typeface="Times New Roman"/>
              <a:cs typeface="Times New Roman"/>
            </a:endParaRPr>
          </a:p>
        </p:txBody>
      </p:sp>
    </p:spTree>
    <p:extLst>
      <p:ext uri="{BB962C8B-B14F-4D97-AF65-F5344CB8AC3E}">
        <p14:creationId xmlns:p14="http://schemas.microsoft.com/office/powerpoint/2010/main" val="1953237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r>
              <a:rPr lang="en-US" dirty="0" smtClean="0">
                <a:solidFill>
                  <a:srgbClr val="FFD648"/>
                </a:solidFill>
                <a:effectLst/>
                <a:latin typeface="Times" charset="0"/>
                <a:ea typeface="ＭＳ Ｐゴシック" charset="-128"/>
                <a:cs typeface="ＭＳ Ｐゴシック" charset="-128"/>
              </a:rPr>
              <a:t>Algorithmic </a:t>
            </a:r>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graphicFrame>
        <p:nvGraphicFramePr>
          <p:cNvPr id="17" name="Group 45"/>
          <p:cNvGraphicFramePr>
            <a:graphicFrameLocks noGrp="1"/>
          </p:cNvGraphicFramePr>
          <p:nvPr>
            <p:extLst>
              <p:ext uri="{D42A27DB-BD31-4B8C-83A1-F6EECF244321}">
                <p14:modId xmlns:p14="http://schemas.microsoft.com/office/powerpoint/2010/main" val="1616178645"/>
              </p:ext>
            </p:extLst>
          </p:nvPr>
        </p:nvGraphicFramePr>
        <p:xfrm>
          <a:off x="1377950" y="2012950"/>
          <a:ext cx="3857625" cy="1873251"/>
        </p:xfrm>
        <a:graphic>
          <a:graphicData uri="http://schemas.openxmlformats.org/drawingml/2006/table">
            <a:tbl>
              <a:tblPr/>
              <a:tblGrid>
                <a:gridCol w="1390650"/>
                <a:gridCol w="1301750"/>
                <a:gridCol w="1165225"/>
              </a:tblGrid>
              <a:tr h="592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27"/>
          <p:cNvGrpSpPr>
            <a:grpSpLocks/>
          </p:cNvGrpSpPr>
          <p:nvPr/>
        </p:nvGrpSpPr>
        <p:grpSpPr bwMode="auto">
          <a:xfrm>
            <a:off x="131763" y="1295400"/>
            <a:ext cx="5078412" cy="2747963"/>
            <a:chOff x="152400" y="1524000"/>
            <a:chExt cx="8695703" cy="4096898"/>
          </a:xfrm>
        </p:grpSpPr>
        <p:pic>
          <p:nvPicPr>
            <p:cNvPr id="29721" name="Picture 17" descr="Rock"/>
            <p:cNvPicPr>
              <a:picLocks noChangeAspect="1"/>
            </p:cNvPicPr>
            <p:nvPr/>
          </p:nvPicPr>
          <p:blipFill>
            <a:blip r:embed="rId3"/>
            <a:srcRect/>
            <a:stretch>
              <a:fillRect/>
            </a:stretch>
          </p:blipFill>
          <p:spPr bwMode="auto">
            <a:xfrm>
              <a:off x="152400" y="2543175"/>
              <a:ext cx="1828800" cy="762000"/>
            </a:xfrm>
            <a:prstGeom prst="rect">
              <a:avLst/>
            </a:prstGeom>
            <a:noFill/>
            <a:ln w="9525">
              <a:noFill/>
              <a:miter lim="800000"/>
              <a:headEnd/>
              <a:tailEnd/>
            </a:ln>
          </p:spPr>
        </p:pic>
        <p:sp>
          <p:nvSpPr>
            <p:cNvPr id="16" name="Rectangle 31"/>
            <p:cNvSpPr>
              <a:spLocks noChangeArrowheads="1"/>
            </p:cNvSpPr>
            <p:nvPr/>
          </p:nvSpPr>
          <p:spPr bwMode="auto">
            <a:xfrm>
              <a:off x="1065734" y="2742893"/>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pic>
          <p:nvPicPr>
            <p:cNvPr id="29723" name="Picture 18" descr="scissors"/>
            <p:cNvPicPr>
              <a:picLocks noChangeAspect="1"/>
            </p:cNvPicPr>
            <p:nvPr/>
          </p:nvPicPr>
          <p:blipFill>
            <a:blip r:embed="rId4"/>
            <a:srcRect/>
            <a:stretch>
              <a:fillRect/>
            </a:stretch>
          </p:blipFill>
          <p:spPr bwMode="auto">
            <a:xfrm>
              <a:off x="152400" y="4876800"/>
              <a:ext cx="1828800" cy="736600"/>
            </a:xfrm>
            <a:prstGeom prst="rect">
              <a:avLst/>
            </a:prstGeom>
            <a:noFill/>
            <a:ln w="9525">
              <a:noFill/>
              <a:miter lim="800000"/>
              <a:headEnd/>
              <a:tailEnd/>
            </a:ln>
          </p:spPr>
        </p:pic>
        <p:pic>
          <p:nvPicPr>
            <p:cNvPr id="29724" name="Picture 19" descr="paper"/>
            <p:cNvPicPr>
              <a:picLocks noChangeAspect="1"/>
            </p:cNvPicPr>
            <p:nvPr/>
          </p:nvPicPr>
          <p:blipFill>
            <a:blip r:embed="rId5"/>
            <a:srcRect/>
            <a:stretch>
              <a:fillRect/>
            </a:stretch>
          </p:blipFill>
          <p:spPr bwMode="auto">
            <a:xfrm>
              <a:off x="152400" y="3733800"/>
              <a:ext cx="1828800" cy="714375"/>
            </a:xfrm>
            <a:prstGeom prst="rect">
              <a:avLst/>
            </a:prstGeom>
            <a:noFill/>
            <a:ln w="9525">
              <a:noFill/>
              <a:miter lim="800000"/>
              <a:headEnd/>
              <a:tailEnd/>
            </a:ln>
          </p:spPr>
        </p:pic>
        <p:pic>
          <p:nvPicPr>
            <p:cNvPr id="29725" name="Picture 20" descr="Rock"/>
            <p:cNvPicPr>
              <a:picLocks noChangeAspect="1"/>
            </p:cNvPicPr>
            <p:nvPr/>
          </p:nvPicPr>
          <p:blipFill>
            <a:blip r:embed="rId3"/>
            <a:srcRect/>
            <a:stretch>
              <a:fillRect/>
            </a:stretch>
          </p:blipFill>
          <p:spPr bwMode="auto">
            <a:xfrm>
              <a:off x="2590800" y="1524000"/>
              <a:ext cx="1828800" cy="762000"/>
            </a:xfrm>
            <a:prstGeom prst="rect">
              <a:avLst/>
            </a:prstGeom>
            <a:noFill/>
            <a:ln w="9525">
              <a:noFill/>
              <a:miter lim="800000"/>
              <a:headEnd/>
              <a:tailEnd/>
            </a:ln>
          </p:spPr>
        </p:pic>
        <p:pic>
          <p:nvPicPr>
            <p:cNvPr id="29726" name="Picture 21" descr="paper"/>
            <p:cNvPicPr>
              <a:picLocks noChangeAspect="1"/>
            </p:cNvPicPr>
            <p:nvPr/>
          </p:nvPicPr>
          <p:blipFill>
            <a:blip r:embed="rId5"/>
            <a:srcRect/>
            <a:stretch>
              <a:fillRect/>
            </a:stretch>
          </p:blipFill>
          <p:spPr bwMode="auto">
            <a:xfrm>
              <a:off x="4648200" y="1524000"/>
              <a:ext cx="1828800" cy="714375"/>
            </a:xfrm>
            <a:prstGeom prst="rect">
              <a:avLst/>
            </a:prstGeom>
            <a:noFill/>
            <a:ln w="9525">
              <a:noFill/>
              <a:miter lim="800000"/>
              <a:headEnd/>
              <a:tailEnd/>
            </a:ln>
          </p:spPr>
        </p:pic>
        <p:pic>
          <p:nvPicPr>
            <p:cNvPr id="29727" name="Picture 22" descr="scissors"/>
            <p:cNvPicPr>
              <a:picLocks noChangeAspect="1"/>
            </p:cNvPicPr>
            <p:nvPr/>
          </p:nvPicPr>
          <p:blipFill>
            <a:blip r:embed="rId4"/>
            <a:srcRect/>
            <a:stretch>
              <a:fillRect/>
            </a:stretch>
          </p:blipFill>
          <p:spPr bwMode="auto">
            <a:xfrm>
              <a:off x="6934200" y="1524000"/>
              <a:ext cx="1828800" cy="736600"/>
            </a:xfrm>
            <a:prstGeom prst="rect">
              <a:avLst/>
            </a:prstGeom>
            <a:noFill/>
            <a:ln w="9525">
              <a:noFill/>
              <a:miter lim="800000"/>
              <a:headEnd/>
              <a:tailEnd/>
            </a:ln>
          </p:spPr>
        </p:pic>
        <p:sp>
          <p:nvSpPr>
            <p:cNvPr id="23" name="Rectangle 31"/>
            <p:cNvSpPr>
              <a:spLocks noChangeArrowheads="1"/>
            </p:cNvSpPr>
            <p:nvPr/>
          </p:nvSpPr>
          <p:spPr bwMode="auto">
            <a:xfrm>
              <a:off x="1065734" y="3886047"/>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4" name="Rectangle 31"/>
            <p:cNvSpPr>
              <a:spLocks noChangeArrowheads="1"/>
            </p:cNvSpPr>
            <p:nvPr/>
          </p:nvSpPr>
          <p:spPr bwMode="auto">
            <a:xfrm>
              <a:off x="1065734" y="5024469"/>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5" name="Rectangle 31"/>
            <p:cNvSpPr>
              <a:spLocks noChangeArrowheads="1"/>
            </p:cNvSpPr>
            <p:nvPr/>
          </p:nvSpPr>
          <p:spPr bwMode="auto">
            <a:xfrm>
              <a:off x="3414308" y="1753578"/>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6" name="Rectangle 31"/>
            <p:cNvSpPr>
              <a:spLocks noChangeArrowheads="1"/>
            </p:cNvSpPr>
            <p:nvPr/>
          </p:nvSpPr>
          <p:spPr bwMode="auto">
            <a:xfrm>
              <a:off x="5545422" y="1753578"/>
              <a:ext cx="1130795"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7" name="Rectangle 31"/>
            <p:cNvSpPr>
              <a:spLocks noChangeArrowheads="1"/>
            </p:cNvSpPr>
            <p:nvPr/>
          </p:nvSpPr>
          <p:spPr bwMode="auto">
            <a:xfrm>
              <a:off x="7720027" y="1753578"/>
              <a:ext cx="1128076" cy="596429"/>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grpSp>
      <p:pic>
        <p:nvPicPr>
          <p:cNvPr id="30" name="Picture 25" descr="wall_street"/>
          <p:cNvPicPr>
            <a:picLocks noChangeAspect="1" noChangeArrowheads="1"/>
          </p:cNvPicPr>
          <p:nvPr/>
        </p:nvPicPr>
        <p:blipFill>
          <a:blip r:embed="rId6"/>
          <a:srcRect/>
          <a:stretch>
            <a:fillRect/>
          </a:stretch>
        </p:blipFill>
        <p:spPr bwMode="auto">
          <a:xfrm>
            <a:off x="5915025" y="4516438"/>
            <a:ext cx="3228975" cy="2341562"/>
          </a:xfrm>
          <a:prstGeom prst="rect">
            <a:avLst/>
          </a:prstGeom>
          <a:noFill/>
          <a:ln w="9525">
            <a:noFill/>
            <a:miter lim="800000"/>
            <a:headEnd/>
            <a:tailEnd/>
          </a:ln>
        </p:spPr>
      </p:pic>
      <p:sp>
        <p:nvSpPr>
          <p:cNvPr id="29" name="Right Arrow 28"/>
          <p:cNvSpPr>
            <a:spLocks noChangeArrowheads="1"/>
          </p:cNvSpPr>
          <p:nvPr/>
        </p:nvSpPr>
        <p:spPr bwMode="auto">
          <a:xfrm rot="2075481">
            <a:off x="5018088" y="3829050"/>
            <a:ext cx="1219200" cy="685800"/>
          </a:xfrm>
          <a:prstGeom prst="rightArrow">
            <a:avLst>
              <a:gd name="adj1" fmla="val 50000"/>
              <a:gd name="adj2" fmla="val 50000"/>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19" name="Rectangle 18"/>
          <p:cNvSpPr>
            <a:spLocks noChangeArrowheads="1"/>
          </p:cNvSpPr>
          <p:nvPr/>
        </p:nvSpPr>
        <p:spPr bwMode="auto">
          <a:xfrm>
            <a:off x="5562600" y="3022600"/>
            <a:ext cx="685800" cy="1016000"/>
          </a:xfrm>
          <a:prstGeom prst="rect">
            <a:avLst/>
          </a:prstGeom>
          <a:noFill/>
          <a:ln w="9525">
            <a:noFill/>
            <a:miter lim="800000"/>
            <a:headEnd/>
            <a:tailEnd/>
          </a:ln>
        </p:spPr>
        <p:txBody>
          <a:bodyPr>
            <a:prstTxWarp prst="textNoShape">
              <a:avLst/>
            </a:prstTxWarp>
            <a:spAutoFit/>
          </a:bodyPr>
          <a:lstStyle/>
          <a:p>
            <a:r>
              <a:rPr lang="en-US" sz="6000" b="1">
                <a:solidFill>
                  <a:srgbClr val="FFFFFF"/>
                </a:solidFill>
                <a:latin typeface="Times New Roman" charset="0"/>
              </a:rPr>
              <a:t>?</a:t>
            </a:r>
            <a:endParaRPr lang="en-US" sz="6000">
              <a:solidFill>
                <a:srgbClr val="FFFFFF"/>
              </a:solidFill>
            </a:endParaRPr>
          </a:p>
        </p:txBody>
      </p:sp>
      <p:sp>
        <p:nvSpPr>
          <p:cNvPr id="20" name="TextBox 19"/>
          <p:cNvSpPr txBox="1"/>
          <p:nvPr/>
        </p:nvSpPr>
        <p:spPr>
          <a:xfrm>
            <a:off x="74748" y="6096746"/>
            <a:ext cx="5840278" cy="646331"/>
          </a:xfrm>
          <a:prstGeom prst="rect">
            <a:avLst/>
          </a:prstGeom>
          <a:noFill/>
        </p:spPr>
        <p:txBody>
          <a:bodyPr wrap="square" rtlCol="0">
            <a:spAutoFit/>
          </a:bodyPr>
          <a:lstStyle/>
          <a:p>
            <a:r>
              <a:rPr lang="en-US" dirty="0" smtClean="0">
                <a:latin typeface="Times New Roman"/>
                <a:cs typeface="Times New Roman"/>
              </a:rPr>
              <a:t>Are the predictions of Game Theory </a:t>
            </a:r>
            <a:r>
              <a:rPr lang="en-US" b="1" i="1" dirty="0" smtClean="0">
                <a:solidFill>
                  <a:srgbClr val="FFD648"/>
                </a:solidFill>
                <a:latin typeface="Times New Roman"/>
                <a:cs typeface="Times New Roman"/>
              </a:rPr>
              <a:t>plausible</a:t>
            </a:r>
            <a:r>
              <a:rPr lang="en-US" b="1" i="1" dirty="0" smtClean="0">
                <a:latin typeface="Times New Roman"/>
                <a:cs typeface="Times New Roman"/>
              </a:rPr>
              <a:t>, i.e. likely to arise</a:t>
            </a:r>
            <a:r>
              <a:rPr lang="en-US" dirty="0" smtClean="0">
                <a:latin typeface="Times New Roman"/>
                <a:cs typeface="Times New Roman"/>
              </a:rPr>
              <a:t>?</a:t>
            </a:r>
            <a:endParaRPr lang="en-US" dirty="0">
              <a:latin typeface="Times New Roman"/>
              <a:cs typeface="Times New Roman"/>
            </a:endParaRPr>
          </a:p>
        </p:txBody>
      </p:sp>
      <p:sp>
        <p:nvSpPr>
          <p:cNvPr id="21" name="TextBox 20"/>
          <p:cNvSpPr txBox="1"/>
          <p:nvPr/>
        </p:nvSpPr>
        <p:spPr>
          <a:xfrm>
            <a:off x="42141" y="4430983"/>
            <a:ext cx="4943105" cy="369332"/>
          </a:xfrm>
          <a:prstGeom prst="rect">
            <a:avLst/>
          </a:prstGeom>
          <a:noFill/>
        </p:spPr>
        <p:txBody>
          <a:bodyPr wrap="none" rtlCol="0">
            <a:spAutoFit/>
          </a:bodyPr>
          <a:lstStyle/>
          <a:p>
            <a:r>
              <a:rPr lang="en-US" dirty="0" smtClean="0">
                <a:latin typeface="Times New Roman"/>
                <a:cs typeface="Times New Roman"/>
              </a:rPr>
              <a:t>Can we predict what will happen in a large system?</a:t>
            </a:r>
            <a:endParaRPr lang="en-US" dirty="0">
              <a:latin typeface="Times New Roman"/>
              <a:cs typeface="Times New Roman"/>
            </a:endParaRPr>
          </a:p>
        </p:txBody>
      </p:sp>
      <p:sp>
        <p:nvSpPr>
          <p:cNvPr id="22" name="TextBox 21"/>
          <p:cNvSpPr txBox="1"/>
          <p:nvPr/>
        </p:nvSpPr>
        <p:spPr>
          <a:xfrm>
            <a:off x="301625" y="4813762"/>
            <a:ext cx="5845175" cy="646331"/>
          </a:xfrm>
          <a:prstGeom prst="rect">
            <a:avLst/>
          </a:prstGeom>
          <a:noFill/>
        </p:spPr>
        <p:txBody>
          <a:bodyPr wrap="square" rtlCol="0">
            <a:spAutoFit/>
          </a:bodyPr>
          <a:lstStyle/>
          <a:p>
            <a:r>
              <a:rPr lang="en-US" dirty="0" smtClean="0">
                <a:solidFill>
                  <a:srgbClr val="FF6600"/>
                </a:solidFill>
                <a:latin typeface="Times New Roman"/>
                <a:cs typeface="Times New Roman"/>
              </a:rPr>
              <a:t>Game theory says yes, through its prediction tools (solution concepts).</a:t>
            </a:r>
            <a:endParaRPr lang="en-US" dirty="0">
              <a:solidFill>
                <a:srgbClr val="FF6600"/>
              </a:solidFill>
              <a:latin typeface="Times New Roman"/>
              <a:cs typeface="Times New Roman"/>
            </a:endParaRPr>
          </a:p>
        </p:txBody>
      </p:sp>
      <p:sp>
        <p:nvSpPr>
          <p:cNvPr id="28" name="TextBox 27"/>
          <p:cNvSpPr txBox="1"/>
          <p:nvPr/>
        </p:nvSpPr>
        <p:spPr>
          <a:xfrm>
            <a:off x="42141" y="5574268"/>
            <a:ext cx="5945107" cy="369332"/>
          </a:xfrm>
          <a:prstGeom prst="rect">
            <a:avLst/>
          </a:prstGeom>
          <a:noFill/>
        </p:spPr>
        <p:txBody>
          <a:bodyPr wrap="none" rtlCol="0">
            <a:spAutoFit/>
          </a:bodyPr>
          <a:lstStyle/>
          <a:p>
            <a:r>
              <a:rPr lang="en-US" dirty="0" smtClean="0">
                <a:latin typeface="Times New Roman"/>
                <a:cs typeface="Times New Roman"/>
              </a:rPr>
              <a:t>Can we </a:t>
            </a:r>
            <a:r>
              <a:rPr lang="en-US" b="1" i="1" dirty="0" smtClean="0">
                <a:solidFill>
                  <a:srgbClr val="FFD648"/>
                </a:solidFill>
                <a:latin typeface="Times New Roman"/>
                <a:cs typeface="Times New Roman"/>
              </a:rPr>
              <a:t>efficiently</a:t>
            </a:r>
            <a:r>
              <a:rPr lang="en-US" dirty="0" smtClean="0">
                <a:solidFill>
                  <a:srgbClr val="FFD648"/>
                </a:solidFill>
                <a:latin typeface="Times New Roman"/>
                <a:cs typeface="Times New Roman"/>
              </a:rPr>
              <a:t> </a:t>
            </a:r>
            <a:r>
              <a:rPr lang="en-US" dirty="0" smtClean="0">
                <a:latin typeface="Times New Roman"/>
                <a:cs typeface="Times New Roman"/>
              </a:rPr>
              <a:t>predict what will happen in a large system?</a:t>
            </a:r>
            <a:endParaRPr lang="en-US" dirty="0">
              <a:latin typeface="Times New Roman"/>
              <a:cs typeface="Times New Roman"/>
            </a:endParaRPr>
          </a:p>
        </p:txBody>
      </p:sp>
      <p:sp>
        <p:nvSpPr>
          <p:cNvPr id="31" name="TextBox 30"/>
          <p:cNvSpPr txBox="1"/>
          <p:nvPr/>
        </p:nvSpPr>
        <p:spPr>
          <a:xfrm>
            <a:off x="5562600" y="1679396"/>
            <a:ext cx="3746500" cy="1200329"/>
          </a:xfrm>
          <a:prstGeom prst="rect">
            <a:avLst/>
          </a:prstGeom>
          <a:noFill/>
        </p:spPr>
        <p:txBody>
          <a:bodyPr wrap="square" rtlCol="0">
            <a:spAutoFit/>
          </a:bodyPr>
          <a:lstStyle/>
          <a:p>
            <a:r>
              <a:rPr lang="en-US" b="1" i="1" dirty="0" smtClean="0">
                <a:solidFill>
                  <a:srgbClr val="FFD648"/>
                </a:solidFill>
                <a:latin typeface="Times New Roman"/>
                <a:cs typeface="Times New Roman"/>
              </a:rPr>
              <a:t>Mechanism Design</a:t>
            </a:r>
            <a:r>
              <a:rPr lang="en-US" dirty="0" smtClean="0">
                <a:latin typeface="Times New Roman"/>
                <a:cs typeface="Times New Roman"/>
              </a:rPr>
              <a:t>: How can we design a system that will be launched and used by competitive users  to optimize our objectives ?</a:t>
            </a:r>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9" grpId="0"/>
      <p:bldP spid="20" grpId="0"/>
      <p:bldP spid="21" grpId="0"/>
      <p:bldP spid="22" grpId="0"/>
      <p:bldP spid="28"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9"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13"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19"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23"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latin typeface="Times New Roman"/>
                <a:cs typeface="Times New Roman"/>
              </a:rPr>
              <a:t>Administration</a:t>
            </a:r>
            <a:endParaRPr lang="en-US" i="1" dirty="0">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397570" y="208459"/>
            <a:ext cx="3326552" cy="769441"/>
          </a:xfrm>
          <a:prstGeom prst="rect">
            <a:avLst/>
          </a:prstGeom>
          <a:noFill/>
        </p:spPr>
        <p:txBody>
          <a:bodyPr wrap="none" rtlCol="0">
            <a:spAutoFit/>
          </a:bodyPr>
          <a:lstStyle/>
          <a:p>
            <a:r>
              <a:rPr lang="en-US" sz="4400" dirty="0" err="1" smtClean="0">
                <a:solidFill>
                  <a:schemeClr val="tx2"/>
                </a:solidFill>
                <a:latin typeface="Times New Roman"/>
                <a:cs typeface="Times New Roman"/>
              </a:rPr>
              <a:t>Administrivia</a:t>
            </a:r>
            <a:endParaRPr lang="en-US" sz="4400" dirty="0">
              <a:solidFill>
                <a:schemeClr val="tx2"/>
              </a:solidFill>
              <a:latin typeface="Times New Roman"/>
              <a:cs typeface="Times New Roman"/>
            </a:endParaRPr>
          </a:p>
        </p:txBody>
      </p:sp>
      <p:sp>
        <p:nvSpPr>
          <p:cNvPr id="23" name="TextBox 22"/>
          <p:cNvSpPr txBox="1"/>
          <p:nvPr/>
        </p:nvSpPr>
        <p:spPr>
          <a:xfrm>
            <a:off x="531522" y="1726168"/>
            <a:ext cx="2872451" cy="400110"/>
          </a:xfrm>
          <a:prstGeom prst="rect">
            <a:avLst/>
          </a:prstGeom>
          <a:noFill/>
        </p:spPr>
        <p:txBody>
          <a:bodyPr wrap="none" rtlCol="0">
            <a:spAutoFit/>
          </a:bodyPr>
          <a:lstStyle/>
          <a:p>
            <a:r>
              <a:rPr lang="en-US" sz="2000" b="1" dirty="0" smtClean="0">
                <a:solidFill>
                  <a:srgbClr val="63BEFF"/>
                </a:solidFill>
                <a:latin typeface="Times New Roman"/>
                <a:cs typeface="Times New Roman"/>
              </a:rPr>
              <a:t>Attendance/Evaluation:</a:t>
            </a:r>
            <a:endParaRPr lang="en-US" sz="2000" i="1" dirty="0">
              <a:solidFill>
                <a:srgbClr val="63BEFF"/>
              </a:solidFill>
              <a:latin typeface="Times New Roman"/>
              <a:cs typeface="Times New Roman"/>
            </a:endParaRPr>
          </a:p>
        </p:txBody>
      </p:sp>
      <p:sp>
        <p:nvSpPr>
          <p:cNvPr id="27" name="TextBox 26"/>
          <p:cNvSpPr txBox="1"/>
          <p:nvPr/>
        </p:nvSpPr>
        <p:spPr>
          <a:xfrm>
            <a:off x="1191922" y="2569746"/>
            <a:ext cx="4214331" cy="400110"/>
          </a:xfrm>
          <a:prstGeom prst="rect">
            <a:avLst/>
          </a:prstGeom>
          <a:noFill/>
        </p:spPr>
        <p:txBody>
          <a:bodyPr wrap="none" rtlCol="0">
            <a:spAutoFit/>
          </a:bodyPr>
          <a:lstStyle/>
          <a:p>
            <a:r>
              <a:rPr lang="en-US" sz="2000" i="1" dirty="0" smtClean="0">
                <a:latin typeface="Times New Roman"/>
                <a:cs typeface="Times New Roman"/>
              </a:rPr>
              <a:t>Requirements, if registered for credit):</a:t>
            </a:r>
            <a:endParaRPr lang="en-US" sz="2000" i="1" dirty="0">
              <a:latin typeface="Times New Roman"/>
              <a:cs typeface="Times New Roman"/>
            </a:endParaRPr>
          </a:p>
        </p:txBody>
      </p:sp>
      <p:sp>
        <p:nvSpPr>
          <p:cNvPr id="28" name="TextBox 27"/>
          <p:cNvSpPr txBox="1"/>
          <p:nvPr/>
        </p:nvSpPr>
        <p:spPr>
          <a:xfrm>
            <a:off x="1883130" y="2977298"/>
            <a:ext cx="7260870" cy="400110"/>
          </a:xfrm>
          <a:prstGeom prst="rect">
            <a:avLst/>
          </a:prstGeom>
          <a:noFill/>
        </p:spPr>
        <p:txBody>
          <a:bodyPr wrap="square" rtlCol="0">
            <a:spAutoFit/>
          </a:bodyPr>
          <a:lstStyle/>
          <a:p>
            <a:r>
              <a:rPr lang="en-US" sz="2000" dirty="0" smtClean="0">
                <a:latin typeface="Times New Roman"/>
                <a:cs typeface="Times New Roman"/>
              </a:rPr>
              <a:t>- Class attendance and participation (play a few games in class)</a:t>
            </a:r>
            <a:endParaRPr lang="en-US" sz="2000" dirty="0">
              <a:latin typeface="Times New Roman"/>
              <a:cs typeface="Times New Roman"/>
            </a:endParaRPr>
          </a:p>
        </p:txBody>
      </p:sp>
      <p:sp>
        <p:nvSpPr>
          <p:cNvPr id="29" name="TextBox 28"/>
          <p:cNvSpPr txBox="1"/>
          <p:nvPr/>
        </p:nvSpPr>
        <p:spPr>
          <a:xfrm>
            <a:off x="1883130" y="3676134"/>
            <a:ext cx="6799933" cy="707886"/>
          </a:xfrm>
          <a:prstGeom prst="rect">
            <a:avLst/>
          </a:prstGeom>
          <a:noFill/>
        </p:spPr>
        <p:txBody>
          <a:bodyPr wrap="square" rtlCol="0">
            <a:spAutoFit/>
          </a:bodyPr>
          <a:lstStyle/>
          <a:p>
            <a:r>
              <a:rPr lang="en-US" sz="2000" dirty="0" smtClean="0">
                <a:latin typeface="Times New Roman"/>
                <a:cs typeface="Times New Roman"/>
              </a:rPr>
              <a:t>- Solve problem sets:</a:t>
            </a:r>
            <a:r>
              <a:rPr lang="zh-CN" altLang="en-US" sz="2000" dirty="0" smtClean="0">
                <a:latin typeface="Times New Roman"/>
                <a:cs typeface="Times New Roman"/>
              </a:rPr>
              <a:t> </a:t>
            </a:r>
            <a:r>
              <a:rPr lang="en-US" sz="2000" dirty="0" smtClean="0">
                <a:latin typeface="Times New Roman"/>
                <a:cs typeface="Times New Roman"/>
              </a:rPr>
              <a:t>3-4 problems sets, two weeks to solve.</a:t>
            </a:r>
          </a:p>
          <a:p>
            <a:endParaRPr lang="en-US" sz="2000" dirty="0">
              <a:latin typeface="Times New Roman"/>
              <a:cs typeface="Times New Roman"/>
            </a:endParaRPr>
          </a:p>
        </p:txBody>
      </p:sp>
      <p:sp>
        <p:nvSpPr>
          <p:cNvPr id="30" name="TextBox 29"/>
          <p:cNvSpPr txBox="1"/>
          <p:nvPr/>
        </p:nvSpPr>
        <p:spPr>
          <a:xfrm>
            <a:off x="1883130" y="4526865"/>
            <a:ext cx="1239471" cy="400110"/>
          </a:xfrm>
          <a:prstGeom prst="rect">
            <a:avLst/>
          </a:prstGeom>
          <a:noFill/>
        </p:spPr>
        <p:txBody>
          <a:bodyPr wrap="square" rtlCol="0">
            <a:spAutoFit/>
          </a:bodyPr>
          <a:lstStyle/>
          <a:p>
            <a:r>
              <a:rPr lang="en-US" sz="2000" dirty="0" smtClean="0">
                <a:latin typeface="Times New Roman"/>
                <a:cs typeface="Times New Roman"/>
              </a:rPr>
              <a:t>- Project</a:t>
            </a:r>
            <a:endParaRPr lang="en-US" sz="2000" dirty="0">
              <a:latin typeface="Times New Roman"/>
              <a:cs typeface="Times New Roman"/>
            </a:endParaRPr>
          </a:p>
        </p:txBody>
      </p:sp>
      <p:sp>
        <p:nvSpPr>
          <p:cNvPr id="32" name="TextBox 31"/>
          <p:cNvSpPr txBox="1"/>
          <p:nvPr/>
        </p:nvSpPr>
        <p:spPr>
          <a:xfrm>
            <a:off x="2963830" y="4526865"/>
            <a:ext cx="2257173" cy="400110"/>
          </a:xfrm>
          <a:prstGeom prst="rect">
            <a:avLst/>
          </a:prstGeom>
          <a:noFill/>
        </p:spPr>
        <p:txBody>
          <a:bodyPr wrap="none" rtlCol="0">
            <a:spAutoFit/>
          </a:bodyPr>
          <a:lstStyle/>
          <a:p>
            <a:r>
              <a:rPr lang="en-US" sz="2000" dirty="0" smtClean="0">
                <a:latin typeface="Times New Roman"/>
                <a:cs typeface="Times New Roman"/>
              </a:rPr>
              <a:t>Survey or Research;</a:t>
            </a:r>
            <a:r>
              <a:rPr lang="zh-CN" altLang="en-US" sz="2000" dirty="0" smtClean="0">
                <a:latin typeface="Times New Roman"/>
                <a:cs typeface="Times New Roman"/>
              </a:rPr>
              <a:t>             </a:t>
            </a:r>
            <a:endParaRPr lang="en-US" sz="2000" dirty="0">
              <a:latin typeface="Times New Roman"/>
              <a:cs typeface="Times New Roman"/>
            </a:endParaRPr>
          </a:p>
        </p:txBody>
      </p:sp>
      <p:sp>
        <p:nvSpPr>
          <p:cNvPr id="33" name="TextBox 32"/>
          <p:cNvSpPr txBox="1"/>
          <p:nvPr/>
        </p:nvSpPr>
        <p:spPr>
          <a:xfrm>
            <a:off x="1191922" y="6212582"/>
            <a:ext cx="1930679" cy="400110"/>
          </a:xfrm>
          <a:prstGeom prst="rect">
            <a:avLst/>
          </a:prstGeom>
          <a:noFill/>
        </p:spPr>
        <p:txBody>
          <a:bodyPr wrap="none" rtlCol="0">
            <a:spAutoFit/>
          </a:bodyPr>
          <a:lstStyle/>
          <a:p>
            <a:r>
              <a:rPr lang="en-US" sz="2000" i="1" dirty="0" smtClean="0">
                <a:latin typeface="Times New Roman"/>
                <a:cs typeface="Times New Roman"/>
              </a:rPr>
              <a:t>If  just auditing:</a:t>
            </a:r>
            <a:endParaRPr lang="en-US" sz="2000" i="1" dirty="0">
              <a:latin typeface="Times New Roman"/>
              <a:cs typeface="Times New Roman"/>
            </a:endParaRPr>
          </a:p>
        </p:txBody>
      </p:sp>
      <p:sp>
        <p:nvSpPr>
          <p:cNvPr id="34" name="TextBox 33"/>
          <p:cNvSpPr txBox="1"/>
          <p:nvPr/>
        </p:nvSpPr>
        <p:spPr>
          <a:xfrm>
            <a:off x="3261061" y="6212582"/>
            <a:ext cx="3285224" cy="400110"/>
          </a:xfrm>
          <a:prstGeom prst="rect">
            <a:avLst/>
          </a:prstGeom>
          <a:noFill/>
        </p:spPr>
        <p:txBody>
          <a:bodyPr wrap="none" rtlCol="0">
            <a:spAutoFit/>
          </a:bodyPr>
          <a:lstStyle/>
          <a:p>
            <a:r>
              <a:rPr lang="en-US" sz="2000" dirty="0" smtClean="0">
                <a:latin typeface="Times New Roman"/>
                <a:cs typeface="Times New Roman"/>
              </a:rPr>
              <a:t>- Become a listener. Why not?</a:t>
            </a:r>
            <a:endParaRPr lang="en-US" sz="2000" dirty="0">
              <a:latin typeface="Times New Roman"/>
              <a:cs typeface="Times New Roman"/>
            </a:endParaRPr>
          </a:p>
        </p:txBody>
      </p:sp>
      <p:sp>
        <p:nvSpPr>
          <p:cNvPr id="16" name="TextBox 15"/>
          <p:cNvSpPr txBox="1"/>
          <p:nvPr/>
        </p:nvSpPr>
        <p:spPr>
          <a:xfrm>
            <a:off x="531522" y="1192768"/>
            <a:ext cx="6108263" cy="400110"/>
          </a:xfrm>
          <a:prstGeom prst="rect">
            <a:avLst/>
          </a:prstGeom>
          <a:noFill/>
        </p:spPr>
        <p:txBody>
          <a:bodyPr wrap="none" rtlCol="0">
            <a:spAutoFit/>
          </a:bodyPr>
          <a:lstStyle/>
          <a:p>
            <a:r>
              <a:rPr lang="en-US" sz="2000" b="1" dirty="0" smtClean="0">
                <a:solidFill>
                  <a:srgbClr val="63BEFF"/>
                </a:solidFill>
                <a:latin typeface="Times New Roman"/>
                <a:cs typeface="Times New Roman"/>
              </a:rPr>
              <a:t>TA:</a:t>
            </a:r>
            <a:r>
              <a:rPr lang="en-US" sz="2000" dirty="0" smtClean="0">
                <a:solidFill>
                  <a:srgbClr val="63BEFF"/>
                </a:solidFill>
                <a:latin typeface="Times New Roman"/>
                <a:cs typeface="Times New Roman"/>
              </a:rPr>
              <a:t>  </a:t>
            </a:r>
            <a:r>
              <a:rPr lang="en-US" sz="2000" dirty="0" smtClean="0">
                <a:solidFill>
                  <a:srgbClr val="F2F2F2"/>
                </a:solidFill>
                <a:latin typeface="Times New Roman"/>
                <a:cs typeface="Times New Roman"/>
              </a:rPr>
              <a:t>Liana</a:t>
            </a:r>
            <a:r>
              <a:rPr lang="zh-CN" altLang="en-US" sz="2000" dirty="0" smtClean="0">
                <a:solidFill>
                  <a:srgbClr val="F2F2F2"/>
                </a:solidFill>
                <a:latin typeface="Times New Roman"/>
                <a:cs typeface="Times New Roman"/>
              </a:rPr>
              <a:t> </a:t>
            </a:r>
            <a:r>
              <a:rPr lang="en-US" altLang="zh-CN" sz="2000" dirty="0" err="1" smtClean="0">
                <a:solidFill>
                  <a:srgbClr val="F2F2F2"/>
                </a:solidFill>
                <a:latin typeface="Times New Roman"/>
                <a:cs typeface="Times New Roman"/>
              </a:rPr>
              <a:t>Yepremyam</a:t>
            </a:r>
            <a:r>
              <a:rPr lang="zh-CN" altLang="en-US" sz="2000" dirty="0" smtClean="0">
                <a:solidFill>
                  <a:srgbClr val="F2F2F2"/>
                </a:solidFill>
                <a:latin typeface="Times New Roman"/>
                <a:cs typeface="Times New Roman"/>
              </a:rPr>
              <a:t> </a:t>
            </a:r>
            <a:r>
              <a:rPr lang="en-US" sz="2000" dirty="0" smtClean="0">
                <a:latin typeface="Times New Roman"/>
                <a:cs typeface="Times New Roman"/>
              </a:rPr>
              <a:t>(</a:t>
            </a:r>
            <a:r>
              <a:rPr lang="en-US" sz="2000" dirty="0" smtClean="0">
                <a:latin typeface="Times New Roman"/>
                <a:cs typeface="Times New Roman"/>
              </a:rPr>
              <a:t>Office Hours: consult webpage )</a:t>
            </a:r>
            <a:endParaRPr lang="en-US" sz="2000" dirty="0">
              <a:latin typeface="Times New Roman"/>
              <a:cs typeface="Times New Roman"/>
            </a:endParaRPr>
          </a:p>
        </p:txBody>
      </p:sp>
      <p:sp>
        <p:nvSpPr>
          <p:cNvPr id="2" name="Rectangle 1"/>
          <p:cNvSpPr/>
          <p:nvPr/>
        </p:nvSpPr>
        <p:spPr>
          <a:xfrm>
            <a:off x="1191922" y="2086114"/>
            <a:ext cx="2563865" cy="400110"/>
          </a:xfrm>
          <a:prstGeom prst="rect">
            <a:avLst/>
          </a:prstGeom>
        </p:spPr>
        <p:txBody>
          <a:bodyPr wrap="none">
            <a:spAutoFit/>
          </a:bodyPr>
          <a:lstStyle/>
          <a:p>
            <a:r>
              <a:rPr lang="en-US" sz="2000" i="1" dirty="0">
                <a:latin typeface="Times New Roman"/>
                <a:cs typeface="Times New Roman"/>
              </a:rPr>
              <a:t>Everybody is welcome</a:t>
            </a:r>
          </a:p>
        </p:txBody>
      </p:sp>
      <p:sp>
        <p:nvSpPr>
          <p:cNvPr id="18" name="TextBox 17"/>
          <p:cNvSpPr txBox="1"/>
          <p:nvPr/>
        </p:nvSpPr>
        <p:spPr>
          <a:xfrm>
            <a:off x="2963830" y="5599450"/>
            <a:ext cx="4006225" cy="400110"/>
          </a:xfrm>
          <a:prstGeom prst="rect">
            <a:avLst/>
          </a:prstGeom>
          <a:noFill/>
        </p:spPr>
        <p:txBody>
          <a:bodyPr wrap="none" rtlCol="0">
            <a:spAutoFit/>
          </a:bodyPr>
          <a:lstStyle/>
          <a:p>
            <a:r>
              <a:rPr lang="en-US" sz="2000" dirty="0" smtClean="0">
                <a:latin typeface="Times New Roman"/>
                <a:cs typeface="Times New Roman"/>
              </a:rPr>
              <a:t>Project proposal due in mid-October.</a:t>
            </a:r>
            <a:endParaRPr lang="en-US" sz="2000" dirty="0">
              <a:latin typeface="Times New Roman"/>
              <a:cs typeface="Times New Roman"/>
            </a:endParaRPr>
          </a:p>
        </p:txBody>
      </p:sp>
      <p:sp>
        <p:nvSpPr>
          <p:cNvPr id="19" name="TextBox 18"/>
          <p:cNvSpPr txBox="1"/>
          <p:nvPr/>
        </p:nvSpPr>
        <p:spPr>
          <a:xfrm>
            <a:off x="2963830" y="4950500"/>
            <a:ext cx="6281770" cy="707886"/>
          </a:xfrm>
          <a:prstGeom prst="rect">
            <a:avLst/>
          </a:prstGeom>
          <a:noFill/>
        </p:spPr>
        <p:txBody>
          <a:bodyPr wrap="square" rtlCol="0">
            <a:spAutoFit/>
          </a:bodyPr>
          <a:lstStyle/>
          <a:p>
            <a:r>
              <a:rPr lang="en-US" sz="2000" dirty="0" smtClean="0">
                <a:latin typeface="Times New Roman"/>
                <a:cs typeface="Times New Roman"/>
              </a:rPr>
              <a:t>Encouraged to do original research, apply ideas from this class to your own area of interest, work in groups;</a:t>
            </a:r>
            <a:r>
              <a:rPr lang="zh-CN" altLang="en-US" sz="2000" dirty="0" smtClean="0">
                <a:latin typeface="Times New Roman"/>
                <a:cs typeface="Times New Roman"/>
              </a:rPr>
              <a:t>               </a:t>
            </a:r>
            <a:endParaRPr lang="en-US" sz="2000" dirty="0">
              <a:latin typeface="Times New Roman"/>
              <a:cs typeface="Times New Roman"/>
            </a:endParaRPr>
          </a:p>
        </p:txBody>
      </p:sp>
      <p:sp>
        <p:nvSpPr>
          <p:cNvPr id="15" name="TextBox 14"/>
          <p:cNvSpPr txBox="1"/>
          <p:nvPr/>
        </p:nvSpPr>
        <p:spPr>
          <a:xfrm>
            <a:off x="1883130" y="3329753"/>
            <a:ext cx="2185664" cy="400110"/>
          </a:xfrm>
          <a:prstGeom prst="rect">
            <a:avLst/>
          </a:prstGeom>
          <a:noFill/>
        </p:spPr>
        <p:txBody>
          <a:bodyPr wrap="none" rtlCol="0">
            <a:spAutoFit/>
          </a:bodyPr>
          <a:lstStyle/>
          <a:p>
            <a:r>
              <a:rPr lang="en-US" sz="2000" dirty="0" smtClean="0">
                <a:latin typeface="Times New Roman"/>
                <a:cs typeface="Times New Roman"/>
              </a:rPr>
              <a:t>- Scribe one lecture</a:t>
            </a:r>
            <a:endParaRPr lang="en-US" sz="2000" dirty="0">
              <a:latin typeface="Times New Roman"/>
              <a:cs typeface="Times New Roman"/>
            </a:endParaRPr>
          </a:p>
        </p:txBody>
      </p:sp>
      <p:sp>
        <p:nvSpPr>
          <p:cNvPr id="21" name="TextBox 20"/>
          <p:cNvSpPr txBox="1"/>
          <p:nvPr/>
        </p:nvSpPr>
        <p:spPr>
          <a:xfrm>
            <a:off x="1883130" y="4120465"/>
            <a:ext cx="6130570" cy="400110"/>
          </a:xfrm>
          <a:prstGeom prst="rect">
            <a:avLst/>
          </a:prstGeom>
          <a:noFill/>
        </p:spPr>
        <p:txBody>
          <a:bodyPr wrap="square" rtlCol="0">
            <a:spAutoFit/>
          </a:bodyPr>
          <a:lstStyle/>
          <a:p>
            <a:r>
              <a:rPr lang="en-US" sz="2000" dirty="0" smtClean="0">
                <a:latin typeface="Times New Roman"/>
                <a:cs typeface="Times New Roman"/>
              </a:rPr>
              <a:t>- Final exam or Project: let me know by mid-October</a:t>
            </a:r>
            <a:endParaRPr lang="en-US" sz="2000" dirty="0">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29" grpId="0"/>
      <p:bldP spid="30" grpId="0"/>
      <p:bldP spid="32" grpId="0"/>
      <p:bldP spid="33" grpId="0"/>
      <p:bldP spid="34" grpId="0"/>
      <p:bldP spid="16" grpId="0"/>
      <p:bldP spid="2" grpId="0"/>
      <p:bldP spid="18" grpId="0"/>
      <p:bldP spid="19" grpId="0"/>
      <p:bldP spid="15"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FFFFFF"/>
                </a:solidFill>
                <a:latin typeface="Times New Roman"/>
                <a:cs typeface="Times New Roman"/>
              </a:rPr>
              <a:t>Solution Concepts</a:t>
            </a:r>
            <a:endParaRPr lang="en-US" i="1" dirty="0">
              <a:solidFill>
                <a:srgbClr val="FFFFFF"/>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 name="TextBox 128"/>
          <p:cNvSpPr txBox="1"/>
          <p:nvPr/>
        </p:nvSpPr>
        <p:spPr>
          <a:xfrm>
            <a:off x="2630673" y="191055"/>
            <a:ext cx="4045148" cy="707886"/>
          </a:xfrm>
          <a:prstGeom prst="rect">
            <a:avLst/>
          </a:prstGeom>
          <a:noFill/>
        </p:spPr>
        <p:txBody>
          <a:bodyPr wrap="none" rtlCol="0">
            <a:spAutoFit/>
          </a:bodyPr>
          <a:lstStyle/>
          <a:p>
            <a:r>
              <a:rPr lang="en-US" sz="4000" dirty="0" smtClean="0">
                <a:solidFill>
                  <a:srgbClr val="FFFB8F"/>
                </a:solidFill>
                <a:latin typeface="Times New Roman"/>
                <a:cs typeface="Times New Roman"/>
              </a:rPr>
              <a:t>Battle of the Sexes</a:t>
            </a:r>
            <a:endParaRPr lang="en-US" sz="4000" dirty="0">
              <a:solidFill>
                <a:srgbClr val="FFFB8F"/>
              </a:solidFill>
              <a:latin typeface="Times New Roman"/>
              <a:cs typeface="Times New Roman"/>
            </a:endParaRPr>
          </a:p>
        </p:txBody>
      </p:sp>
      <p:graphicFrame>
        <p:nvGraphicFramePr>
          <p:cNvPr id="18" name="Table 17"/>
          <p:cNvGraphicFramePr>
            <a:graphicFrameLocks noGrp="1"/>
          </p:cNvGraphicFramePr>
          <p:nvPr>
            <p:extLst>
              <p:ext uri="{D42A27DB-BD31-4B8C-83A1-F6EECF244321}">
                <p14:modId xmlns:p14="http://schemas.microsoft.com/office/powerpoint/2010/main" val="1060797966"/>
              </p:ext>
            </p:extLst>
          </p:nvPr>
        </p:nvGraphicFramePr>
        <p:xfrm>
          <a:off x="1524000" y="1143000"/>
          <a:ext cx="6096000" cy="148336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endParaRPr lang="en-US" dirty="0">
                        <a:solidFill>
                          <a:srgbClr val="3366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ap="flat" cmpd="sng" algn="ctr">
                      <a:solidFill>
                        <a:srgbClr val="FFFFFF"/>
                      </a:solidFill>
                      <a:prstDash val="solid"/>
                      <a:round/>
                      <a:headEnd type="none" w="med" len="med"/>
                      <a:tailEnd type="none" w="med" len="med"/>
                    </a:lnTlToBr>
                  </a:tcPr>
                </a:tc>
                <a:tc>
                  <a:txBody>
                    <a:bodyPr/>
                    <a:lstStyle/>
                    <a:p>
                      <a:pPr algn="ctr"/>
                      <a:r>
                        <a:rPr lang="en-US" dirty="0" smtClean="0">
                          <a:solidFill>
                            <a:srgbClr val="FF6600"/>
                          </a:solidFill>
                        </a:rPr>
                        <a:t>Theater!</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rgbClr val="FF6600"/>
                          </a:solidFill>
                        </a:rPr>
                        <a:t>Football fine</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Theater fine</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1</a:t>
                      </a:r>
                      <a:r>
                        <a:rPr lang="el-GR" dirty="0" smtClean="0">
                          <a:solidFill>
                            <a:srgbClr val="FFFFFF"/>
                          </a:solidFill>
                        </a:rPr>
                        <a:t>, </a:t>
                      </a:r>
                      <a:r>
                        <a:rPr lang="el-GR" dirty="0" smtClean="0">
                          <a:solidFill>
                            <a:srgbClr val="FF6600"/>
                          </a:solidFill>
                        </a:rPr>
                        <a:t>5</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Football!</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5</a:t>
                      </a:r>
                      <a:r>
                        <a:rPr lang="el-GR" dirty="0" smtClean="0">
                          <a:solidFill>
                            <a:srgbClr val="FFFFFF"/>
                          </a:solidFill>
                        </a:rPr>
                        <a:t>, </a:t>
                      </a:r>
                      <a:r>
                        <a:rPr lang="el-GR" dirty="0" smtClean="0">
                          <a:solidFill>
                            <a:srgbClr val="FF6600"/>
                          </a:solidFill>
                        </a:rPr>
                        <a:t>1</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gridSpan="3">
                  <a:txBody>
                    <a:bodyPr/>
                    <a:lstStyle/>
                    <a:p>
                      <a:pPr algn="ctr"/>
                      <a:endParaRPr lang="en-US" dirty="0">
                        <a:solidFill>
                          <a:srgbClr val="3366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7" name="TextBox 6"/>
          <p:cNvSpPr txBox="1"/>
          <p:nvPr/>
        </p:nvSpPr>
        <p:spPr>
          <a:xfrm>
            <a:off x="558489" y="3657600"/>
            <a:ext cx="7417111" cy="1015663"/>
          </a:xfrm>
          <a:prstGeom prst="rect">
            <a:avLst/>
          </a:prstGeom>
          <a:noFill/>
        </p:spPr>
        <p:txBody>
          <a:bodyPr wrap="square" rtlCol="0">
            <a:spAutoFit/>
          </a:bodyPr>
          <a:lstStyle/>
          <a:p>
            <a:r>
              <a:rPr lang="en-US" sz="2000" i="1" dirty="0" smtClean="0">
                <a:solidFill>
                  <a:schemeClr val="tx2"/>
                </a:solidFill>
                <a:latin typeface="Times New Roman"/>
                <a:cs typeface="Times New Roman"/>
              </a:rPr>
              <a:t>Nash Equilibrium: </a:t>
            </a:r>
            <a:r>
              <a:rPr lang="en-US" sz="2000" dirty="0" smtClean="0">
                <a:latin typeface="Times New Roman"/>
                <a:cs typeface="Times New Roman"/>
              </a:rPr>
              <a:t>A pair of strategies (deterministic or randomized) such that the strategy of the row player is a </a:t>
            </a:r>
            <a:r>
              <a:rPr lang="en-US" sz="2000" i="1" dirty="0" smtClean="0">
                <a:solidFill>
                  <a:srgbClr val="FFFFCC"/>
                </a:solidFill>
                <a:latin typeface="Times New Roman"/>
                <a:cs typeface="Times New Roman"/>
              </a:rPr>
              <a:t>Best Response</a:t>
            </a:r>
            <a:r>
              <a:rPr lang="en-US" sz="2000" dirty="0" smtClean="0">
                <a:latin typeface="Times New Roman"/>
                <a:cs typeface="Times New Roman"/>
              </a:rPr>
              <a:t> to the strategy of the column player and vice versa.</a:t>
            </a:r>
            <a:endParaRPr lang="en-US" sz="2000" dirty="0">
              <a:latin typeface="Times New Roman"/>
              <a:cs typeface="Times New Roman"/>
            </a:endParaRPr>
          </a:p>
        </p:txBody>
      </p:sp>
      <p:sp>
        <p:nvSpPr>
          <p:cNvPr id="3" name="Rectangle 2"/>
          <p:cNvSpPr/>
          <p:nvPr/>
        </p:nvSpPr>
        <p:spPr>
          <a:xfrm>
            <a:off x="558489" y="2585135"/>
            <a:ext cx="7963211" cy="923330"/>
          </a:xfrm>
          <a:prstGeom prst="rect">
            <a:avLst/>
          </a:prstGeom>
        </p:spPr>
        <p:txBody>
          <a:bodyPr wrap="square">
            <a:spAutoFit/>
          </a:bodyPr>
          <a:lstStyle/>
          <a:p>
            <a:r>
              <a:rPr lang="en-US" dirty="0" smtClean="0">
                <a:latin typeface="Times New Roman"/>
                <a:cs typeface="Times New Roman"/>
              </a:rPr>
              <a:t>Think of this game </a:t>
            </a:r>
            <a:r>
              <a:rPr lang="en-US" dirty="0">
                <a:latin typeface="Times New Roman"/>
                <a:cs typeface="Times New Roman"/>
              </a:rPr>
              <a:t>as a </a:t>
            </a:r>
            <a:r>
              <a:rPr lang="en-US" b="1" dirty="0">
                <a:latin typeface="Times New Roman"/>
                <a:cs typeface="Times New Roman"/>
              </a:rPr>
              <a:t>metaphor</a:t>
            </a:r>
            <a:r>
              <a:rPr lang="en-US" dirty="0">
                <a:latin typeface="Times New Roman"/>
                <a:cs typeface="Times New Roman"/>
              </a:rPr>
              <a:t> of real-life </a:t>
            </a:r>
            <a:r>
              <a:rPr lang="en-US" dirty="0" smtClean="0">
                <a:latin typeface="Times New Roman"/>
                <a:cs typeface="Times New Roman"/>
              </a:rPr>
              <a:t>examples, not necessarily in the  context of a couple’s decision making, not necessarily about football </a:t>
            </a:r>
            <a:r>
              <a:rPr lang="en-US" dirty="0" err="1" smtClean="0">
                <a:latin typeface="Times New Roman"/>
                <a:cs typeface="Times New Roman"/>
              </a:rPr>
              <a:t>vs</a:t>
            </a:r>
            <a:r>
              <a:rPr lang="en-US" dirty="0" smtClean="0">
                <a:latin typeface="Times New Roman"/>
                <a:cs typeface="Times New Roman"/>
              </a:rPr>
              <a:t> theater, and not necessarily with exactly these numerical values associated to different outcomes.</a:t>
            </a:r>
            <a:endParaRPr lang="en-US" dirty="0"/>
          </a:p>
        </p:txBody>
      </p:sp>
      <p:sp>
        <p:nvSpPr>
          <p:cNvPr id="8" name="TextBox 7"/>
          <p:cNvSpPr txBox="1"/>
          <p:nvPr/>
        </p:nvSpPr>
        <p:spPr>
          <a:xfrm>
            <a:off x="558489" y="4736763"/>
            <a:ext cx="7607611" cy="707886"/>
          </a:xfrm>
          <a:prstGeom prst="rect">
            <a:avLst/>
          </a:prstGeom>
          <a:noFill/>
        </p:spPr>
        <p:txBody>
          <a:bodyPr wrap="square" rtlCol="0">
            <a:spAutoFit/>
          </a:bodyPr>
          <a:lstStyle/>
          <a:p>
            <a:r>
              <a:rPr lang="en-US" sz="2000" dirty="0" smtClean="0">
                <a:solidFill>
                  <a:srgbClr val="FFFFFF"/>
                </a:solidFill>
                <a:latin typeface="Times New Roman"/>
                <a:cs typeface="Times New Roman"/>
              </a:rPr>
              <a:t>Aims to capture the behavioral norms to which a society where this game occurs may converge.</a:t>
            </a:r>
            <a:endParaRPr lang="en-US" sz="2000" dirty="0">
              <a:solidFill>
                <a:srgbClr val="FFFFFF"/>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val 18"/>
          <p:cNvSpPr/>
          <p:nvPr/>
        </p:nvSpPr>
        <p:spPr>
          <a:xfrm>
            <a:off x="4318000" y="1580444"/>
            <a:ext cx="499891" cy="282223"/>
          </a:xfrm>
          <a:prstGeom prst="ellipse">
            <a:avLst/>
          </a:prstGeom>
          <a:solidFill>
            <a:schemeClr val="tx2">
              <a:alpha val="1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345409" y="1943099"/>
            <a:ext cx="499891" cy="282223"/>
          </a:xfrm>
          <a:prstGeom prst="ellipse">
            <a:avLst/>
          </a:prstGeom>
          <a:solidFill>
            <a:schemeClr val="tx2">
              <a:alpha val="1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64534523"/>
              </p:ext>
            </p:extLst>
          </p:nvPr>
        </p:nvGraphicFramePr>
        <p:xfrm>
          <a:off x="1524000" y="1143000"/>
          <a:ext cx="6096000" cy="148336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endParaRPr lang="en-US" dirty="0">
                        <a:solidFill>
                          <a:srgbClr val="3366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ap="flat" cmpd="sng" algn="ctr">
                      <a:solidFill>
                        <a:srgbClr val="FFFFFF"/>
                      </a:solidFill>
                      <a:prstDash val="solid"/>
                      <a:round/>
                      <a:headEnd type="none" w="med" len="med"/>
                      <a:tailEnd type="none" w="med" len="med"/>
                    </a:lnTlToBr>
                  </a:tcPr>
                </a:tc>
                <a:tc>
                  <a:txBody>
                    <a:bodyPr/>
                    <a:lstStyle/>
                    <a:p>
                      <a:pPr algn="ctr"/>
                      <a:r>
                        <a:rPr lang="en-US" dirty="0" smtClean="0">
                          <a:solidFill>
                            <a:srgbClr val="FF6600"/>
                          </a:solidFill>
                        </a:rPr>
                        <a:t>Theater!</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rgbClr val="FF6600"/>
                          </a:solidFill>
                        </a:rPr>
                        <a:t>Football fine</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Theater fine</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1</a:t>
                      </a:r>
                      <a:r>
                        <a:rPr lang="el-GR" dirty="0" smtClean="0">
                          <a:solidFill>
                            <a:srgbClr val="FFFFFF"/>
                          </a:solidFill>
                        </a:rPr>
                        <a:t>, </a:t>
                      </a:r>
                      <a:r>
                        <a:rPr lang="el-GR" dirty="0" smtClean="0">
                          <a:solidFill>
                            <a:srgbClr val="FF6600"/>
                          </a:solidFill>
                        </a:rPr>
                        <a:t>5</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Football!</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5</a:t>
                      </a:r>
                      <a:r>
                        <a:rPr lang="el-GR" dirty="0" smtClean="0">
                          <a:solidFill>
                            <a:srgbClr val="FFFFFF"/>
                          </a:solidFill>
                        </a:rPr>
                        <a:t>, </a:t>
                      </a:r>
                      <a:r>
                        <a:rPr lang="el-GR" dirty="0" smtClean="0">
                          <a:solidFill>
                            <a:srgbClr val="FF6600"/>
                          </a:solidFill>
                        </a:rPr>
                        <a:t>1</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gridSpan="3">
                  <a:txBody>
                    <a:bodyPr/>
                    <a:lstStyle/>
                    <a:p>
                      <a:pPr algn="ctr"/>
                      <a:endParaRPr lang="en-US" dirty="0">
                        <a:solidFill>
                          <a:srgbClr val="3366FF"/>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pPr algn="ctr"/>
                      <a:endParaRPr lang="en-US"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25" name="Rectangle 24"/>
          <p:cNvSpPr/>
          <p:nvPr/>
        </p:nvSpPr>
        <p:spPr>
          <a:xfrm>
            <a:off x="1338075" y="5485368"/>
            <a:ext cx="2607054" cy="369332"/>
          </a:xfrm>
          <a:prstGeom prst="rect">
            <a:avLst/>
          </a:prstGeom>
        </p:spPr>
        <p:txBody>
          <a:bodyPr wrap="none">
            <a:spAutoFit/>
          </a:bodyPr>
          <a:lstStyle/>
          <a:p>
            <a:pPr algn="ctr"/>
            <a:r>
              <a:rPr lang="en-US" dirty="0" smtClean="0">
                <a:solidFill>
                  <a:srgbClr val="FFFFFF"/>
                </a:solidFill>
              </a:rPr>
              <a:t>(</a:t>
            </a:r>
            <a:r>
              <a:rPr lang="en-US" dirty="0" smtClean="0">
                <a:solidFill>
                  <a:srgbClr val="63BEFF"/>
                </a:solidFill>
              </a:rPr>
              <a:t>Theater fine</a:t>
            </a:r>
            <a:r>
              <a:rPr lang="en-US" dirty="0" smtClean="0">
                <a:solidFill>
                  <a:srgbClr val="FFFFFF"/>
                </a:solidFill>
              </a:rPr>
              <a:t>,</a:t>
            </a:r>
            <a:r>
              <a:rPr lang="en-US" dirty="0" smtClean="0">
                <a:solidFill>
                  <a:srgbClr val="3366FF"/>
                </a:solidFill>
              </a:rPr>
              <a:t> </a:t>
            </a:r>
            <a:r>
              <a:rPr lang="en-US" dirty="0" smtClean="0">
                <a:solidFill>
                  <a:srgbClr val="FF6600"/>
                </a:solidFill>
              </a:rPr>
              <a:t>Theater!</a:t>
            </a:r>
            <a:r>
              <a:rPr lang="en-US" dirty="0" smtClean="0"/>
              <a:t>)</a:t>
            </a:r>
            <a:r>
              <a:rPr lang="en-US" dirty="0" smtClean="0">
                <a:solidFill>
                  <a:srgbClr val="3366FF"/>
                </a:solidFill>
              </a:rPr>
              <a:t> </a:t>
            </a:r>
            <a:endParaRPr lang="en-US" dirty="0">
              <a:solidFill>
                <a:srgbClr val="3366FF"/>
              </a:solidFill>
            </a:endParaRPr>
          </a:p>
        </p:txBody>
      </p:sp>
      <p:sp>
        <p:nvSpPr>
          <p:cNvPr id="26" name="Rectangle 25"/>
          <p:cNvSpPr/>
          <p:nvPr/>
        </p:nvSpPr>
        <p:spPr>
          <a:xfrm>
            <a:off x="1608804" y="5924034"/>
            <a:ext cx="2624411" cy="369332"/>
          </a:xfrm>
          <a:prstGeom prst="rect">
            <a:avLst/>
          </a:prstGeom>
        </p:spPr>
        <p:txBody>
          <a:bodyPr wrap="none">
            <a:spAutoFit/>
          </a:bodyPr>
          <a:lstStyle/>
          <a:p>
            <a:pPr algn="ctr"/>
            <a:r>
              <a:rPr lang="en-US" dirty="0" smtClean="0">
                <a:solidFill>
                  <a:srgbClr val="FFFFFF"/>
                </a:solidFill>
              </a:rPr>
              <a:t>(</a:t>
            </a:r>
            <a:r>
              <a:rPr lang="en-US" dirty="0" smtClean="0">
                <a:solidFill>
                  <a:srgbClr val="63BEFF"/>
                </a:solidFill>
              </a:rPr>
              <a:t>Football!</a:t>
            </a:r>
            <a:r>
              <a:rPr lang="en-US" dirty="0" smtClean="0">
                <a:solidFill>
                  <a:srgbClr val="FFFFFF"/>
                </a:solidFill>
              </a:rPr>
              <a:t>,</a:t>
            </a:r>
            <a:r>
              <a:rPr lang="en-US" dirty="0" smtClean="0">
                <a:solidFill>
                  <a:srgbClr val="3366FF"/>
                </a:solidFill>
              </a:rPr>
              <a:t> </a:t>
            </a:r>
            <a:r>
              <a:rPr lang="en-US" dirty="0" smtClean="0">
                <a:solidFill>
                  <a:srgbClr val="FF6600"/>
                </a:solidFill>
              </a:rPr>
              <a:t>Football fine</a:t>
            </a:r>
            <a:r>
              <a:rPr lang="en-US" dirty="0" smtClean="0"/>
              <a:t>)</a:t>
            </a:r>
            <a:r>
              <a:rPr lang="en-US" dirty="0" smtClean="0">
                <a:solidFill>
                  <a:srgbClr val="3366FF"/>
                </a:solidFill>
              </a:rPr>
              <a:t> </a:t>
            </a:r>
            <a:endParaRPr lang="en-US" dirty="0">
              <a:solidFill>
                <a:srgbClr val="3366FF"/>
              </a:solidFill>
            </a:endParaRPr>
          </a:p>
        </p:txBody>
      </p:sp>
      <p:sp>
        <p:nvSpPr>
          <p:cNvPr id="27" name="TextBox 26"/>
          <p:cNvSpPr txBox="1"/>
          <p:nvPr/>
        </p:nvSpPr>
        <p:spPr>
          <a:xfrm>
            <a:off x="2630673" y="191055"/>
            <a:ext cx="4045148" cy="707886"/>
          </a:xfrm>
          <a:prstGeom prst="rect">
            <a:avLst/>
          </a:prstGeom>
          <a:noFill/>
        </p:spPr>
        <p:txBody>
          <a:bodyPr wrap="none" rtlCol="0">
            <a:spAutoFit/>
          </a:bodyPr>
          <a:lstStyle/>
          <a:p>
            <a:r>
              <a:rPr lang="en-US" sz="4000" dirty="0" smtClean="0">
                <a:solidFill>
                  <a:srgbClr val="FFFB8F"/>
                </a:solidFill>
                <a:latin typeface="Times New Roman"/>
                <a:cs typeface="Times New Roman"/>
              </a:rPr>
              <a:t>Battle of the Sexes</a:t>
            </a:r>
            <a:endParaRPr lang="en-US" sz="4000" dirty="0">
              <a:solidFill>
                <a:srgbClr val="FFFB8F"/>
              </a:solidFill>
              <a:latin typeface="Times New Roman"/>
              <a:cs typeface="Times New Roman"/>
            </a:endParaRPr>
          </a:p>
        </p:txBody>
      </p:sp>
      <p:sp>
        <p:nvSpPr>
          <p:cNvPr id="2" name="TextBox 1"/>
          <p:cNvSpPr txBox="1"/>
          <p:nvPr/>
        </p:nvSpPr>
        <p:spPr>
          <a:xfrm>
            <a:off x="889000" y="6400800"/>
            <a:ext cx="7640395" cy="369332"/>
          </a:xfrm>
          <a:prstGeom prst="rect">
            <a:avLst/>
          </a:prstGeom>
          <a:noFill/>
        </p:spPr>
        <p:txBody>
          <a:bodyPr wrap="none" rtlCol="0">
            <a:spAutoFit/>
          </a:bodyPr>
          <a:lstStyle/>
          <a:p>
            <a:r>
              <a:rPr lang="en-US" b="1" dirty="0" smtClean="0">
                <a:solidFill>
                  <a:srgbClr val="FF0000"/>
                </a:solidFill>
              </a:rPr>
              <a:t>In medias res: There is always an odd number of Nash Equilibria</a:t>
            </a:r>
            <a:endParaRPr lang="en-US" b="1" dirty="0">
              <a:solidFill>
                <a:srgbClr val="FF0000"/>
              </a:solidFill>
            </a:endParaRPr>
          </a:p>
        </p:txBody>
      </p:sp>
      <p:grpSp>
        <p:nvGrpSpPr>
          <p:cNvPr id="4" name="Group 3"/>
          <p:cNvGrpSpPr/>
          <p:nvPr/>
        </p:nvGrpSpPr>
        <p:grpSpPr>
          <a:xfrm>
            <a:off x="787400" y="767644"/>
            <a:ext cx="6237791" cy="1483731"/>
            <a:chOff x="787400" y="1021644"/>
            <a:chExt cx="6237791" cy="1483731"/>
          </a:xfrm>
        </p:grpSpPr>
        <p:sp>
          <p:nvSpPr>
            <p:cNvPr id="3" name="TextBox 2"/>
            <p:cNvSpPr txBox="1"/>
            <p:nvPr/>
          </p:nvSpPr>
          <p:spPr>
            <a:xfrm>
              <a:off x="787400" y="1758244"/>
              <a:ext cx="611841" cy="369332"/>
            </a:xfrm>
            <a:prstGeom prst="rect">
              <a:avLst/>
            </a:prstGeom>
            <a:noFill/>
          </p:spPr>
          <p:txBody>
            <a:bodyPr wrap="none" rtlCol="0">
              <a:spAutoFit/>
            </a:bodyPr>
            <a:lstStyle/>
            <a:p>
              <a:r>
                <a:rPr lang="en-US" b="1" dirty="0" smtClean="0">
                  <a:solidFill>
                    <a:srgbClr val="63BEFF"/>
                  </a:solidFill>
                </a:rPr>
                <a:t>1/6</a:t>
              </a:r>
              <a:endParaRPr lang="en-US" b="1" dirty="0">
                <a:solidFill>
                  <a:srgbClr val="63BEFF"/>
                </a:solidFill>
              </a:endParaRPr>
            </a:p>
          </p:txBody>
        </p:sp>
        <p:sp>
          <p:nvSpPr>
            <p:cNvPr id="15" name="TextBox 14"/>
            <p:cNvSpPr txBox="1"/>
            <p:nvPr/>
          </p:nvSpPr>
          <p:spPr>
            <a:xfrm>
              <a:off x="813134" y="2136043"/>
              <a:ext cx="611841" cy="369332"/>
            </a:xfrm>
            <a:prstGeom prst="rect">
              <a:avLst/>
            </a:prstGeom>
            <a:noFill/>
          </p:spPr>
          <p:txBody>
            <a:bodyPr wrap="none" rtlCol="0">
              <a:spAutoFit/>
            </a:bodyPr>
            <a:lstStyle/>
            <a:p>
              <a:r>
                <a:rPr lang="en-US" b="1" dirty="0" smtClean="0">
                  <a:solidFill>
                    <a:srgbClr val="63BEFF"/>
                  </a:solidFill>
                </a:rPr>
                <a:t>5/6</a:t>
              </a:r>
              <a:endParaRPr lang="en-US" b="1" dirty="0">
                <a:solidFill>
                  <a:srgbClr val="63BEFF"/>
                </a:solidFill>
              </a:endParaRPr>
            </a:p>
          </p:txBody>
        </p:sp>
        <p:sp>
          <p:nvSpPr>
            <p:cNvPr id="16" name="TextBox 15"/>
            <p:cNvSpPr txBox="1"/>
            <p:nvPr/>
          </p:nvSpPr>
          <p:spPr>
            <a:xfrm>
              <a:off x="6413350" y="1021644"/>
              <a:ext cx="611841" cy="369332"/>
            </a:xfrm>
            <a:prstGeom prst="rect">
              <a:avLst/>
            </a:prstGeom>
            <a:noFill/>
          </p:spPr>
          <p:txBody>
            <a:bodyPr wrap="none" rtlCol="0">
              <a:spAutoFit/>
            </a:bodyPr>
            <a:lstStyle/>
            <a:p>
              <a:r>
                <a:rPr lang="en-US" b="1" dirty="0" smtClean="0">
                  <a:solidFill>
                    <a:srgbClr val="FF6600"/>
                  </a:solidFill>
                </a:rPr>
                <a:t>1/6</a:t>
              </a:r>
              <a:endParaRPr lang="en-US" b="1" dirty="0">
                <a:solidFill>
                  <a:srgbClr val="FF6600"/>
                </a:solidFill>
              </a:endParaRPr>
            </a:p>
          </p:txBody>
        </p:sp>
        <p:sp>
          <p:nvSpPr>
            <p:cNvPr id="17" name="TextBox 16"/>
            <p:cNvSpPr txBox="1"/>
            <p:nvPr/>
          </p:nvSpPr>
          <p:spPr>
            <a:xfrm>
              <a:off x="4250006" y="1027668"/>
              <a:ext cx="611841" cy="369332"/>
            </a:xfrm>
            <a:prstGeom prst="rect">
              <a:avLst/>
            </a:prstGeom>
            <a:noFill/>
          </p:spPr>
          <p:txBody>
            <a:bodyPr wrap="none" rtlCol="0">
              <a:spAutoFit/>
            </a:bodyPr>
            <a:lstStyle/>
            <a:p>
              <a:r>
                <a:rPr lang="en-US" b="1" dirty="0" smtClean="0">
                  <a:solidFill>
                    <a:srgbClr val="FF6600"/>
                  </a:solidFill>
                </a:rPr>
                <a:t>5/6</a:t>
              </a:r>
              <a:endParaRPr lang="en-US" b="1" dirty="0">
                <a:solidFill>
                  <a:srgbClr val="FF6600"/>
                </a:solidFill>
              </a:endParaRPr>
            </a:p>
          </p:txBody>
        </p:sp>
      </p:grpSp>
      <p:sp>
        <p:nvSpPr>
          <p:cNvPr id="5" name="TextBox 4"/>
          <p:cNvSpPr txBox="1"/>
          <p:nvPr/>
        </p:nvSpPr>
        <p:spPr>
          <a:xfrm>
            <a:off x="4548861" y="5510768"/>
            <a:ext cx="2136234" cy="369332"/>
          </a:xfrm>
          <a:prstGeom prst="rect">
            <a:avLst/>
          </a:prstGeom>
          <a:noFill/>
        </p:spPr>
        <p:txBody>
          <a:bodyPr wrap="none" rtlCol="0">
            <a:spAutoFit/>
          </a:bodyPr>
          <a:lstStyle/>
          <a:p>
            <a:r>
              <a:rPr lang="en-US" i="1" dirty="0" smtClean="0">
                <a:solidFill>
                  <a:schemeClr val="tx2"/>
                </a:solidFill>
              </a:rPr>
              <a:t>Matriarchic society</a:t>
            </a:r>
            <a:endParaRPr lang="en-US" i="1" dirty="0">
              <a:solidFill>
                <a:schemeClr val="tx2"/>
              </a:solidFill>
            </a:endParaRPr>
          </a:p>
        </p:txBody>
      </p:sp>
      <p:sp>
        <p:nvSpPr>
          <p:cNvPr id="21" name="TextBox 20"/>
          <p:cNvSpPr txBox="1"/>
          <p:nvPr/>
        </p:nvSpPr>
        <p:spPr>
          <a:xfrm>
            <a:off x="4666024" y="6031468"/>
            <a:ext cx="2080330" cy="369332"/>
          </a:xfrm>
          <a:prstGeom prst="rect">
            <a:avLst/>
          </a:prstGeom>
          <a:noFill/>
        </p:spPr>
        <p:txBody>
          <a:bodyPr wrap="none" rtlCol="0">
            <a:spAutoFit/>
          </a:bodyPr>
          <a:lstStyle/>
          <a:p>
            <a:r>
              <a:rPr lang="en-US" i="1" dirty="0" smtClean="0">
                <a:solidFill>
                  <a:srgbClr val="FFFFCC"/>
                </a:solidFill>
              </a:rPr>
              <a:t>Patriarchic society</a:t>
            </a:r>
            <a:endParaRPr lang="en-US" i="1" dirty="0">
              <a:solidFill>
                <a:srgbClr val="FFFFCC"/>
              </a:solidFill>
            </a:endParaRPr>
          </a:p>
        </p:txBody>
      </p:sp>
      <p:sp>
        <p:nvSpPr>
          <p:cNvPr id="24" name="TextBox 23"/>
          <p:cNvSpPr txBox="1"/>
          <p:nvPr/>
        </p:nvSpPr>
        <p:spPr>
          <a:xfrm>
            <a:off x="558489" y="3657600"/>
            <a:ext cx="7417111" cy="1015663"/>
          </a:xfrm>
          <a:prstGeom prst="rect">
            <a:avLst/>
          </a:prstGeom>
          <a:noFill/>
        </p:spPr>
        <p:txBody>
          <a:bodyPr wrap="square" rtlCol="0">
            <a:spAutoFit/>
          </a:bodyPr>
          <a:lstStyle/>
          <a:p>
            <a:r>
              <a:rPr lang="en-US" sz="2000" i="1" dirty="0" smtClean="0">
                <a:solidFill>
                  <a:schemeClr val="tx2"/>
                </a:solidFill>
                <a:latin typeface="Times New Roman"/>
                <a:cs typeface="Times New Roman"/>
              </a:rPr>
              <a:t>Nash Equilibrium: </a:t>
            </a:r>
            <a:r>
              <a:rPr lang="en-US" sz="2000" dirty="0" smtClean="0">
                <a:latin typeface="Times New Roman"/>
                <a:cs typeface="Times New Roman"/>
              </a:rPr>
              <a:t>A pair of strategies (deterministic or randomized) such that the strategy of the row player is a </a:t>
            </a:r>
            <a:r>
              <a:rPr lang="en-US" sz="2000" i="1" dirty="0" smtClean="0">
                <a:solidFill>
                  <a:srgbClr val="FFFFCC"/>
                </a:solidFill>
                <a:latin typeface="Times New Roman"/>
                <a:cs typeface="Times New Roman"/>
              </a:rPr>
              <a:t>Best Response</a:t>
            </a:r>
            <a:r>
              <a:rPr lang="en-US" sz="2000" dirty="0" smtClean="0">
                <a:latin typeface="Times New Roman"/>
                <a:cs typeface="Times New Roman"/>
              </a:rPr>
              <a:t> to the strategy of the column player and vice versa.</a:t>
            </a:r>
            <a:endParaRPr lang="en-US" sz="2000" dirty="0">
              <a:latin typeface="Times New Roman"/>
              <a:cs typeface="Times New Roman"/>
            </a:endParaRPr>
          </a:p>
        </p:txBody>
      </p:sp>
      <p:sp>
        <p:nvSpPr>
          <p:cNvPr id="28" name="Rectangle 27"/>
          <p:cNvSpPr/>
          <p:nvPr/>
        </p:nvSpPr>
        <p:spPr>
          <a:xfrm>
            <a:off x="558489" y="2585135"/>
            <a:ext cx="7963211" cy="923330"/>
          </a:xfrm>
          <a:prstGeom prst="rect">
            <a:avLst/>
          </a:prstGeom>
        </p:spPr>
        <p:txBody>
          <a:bodyPr wrap="square">
            <a:spAutoFit/>
          </a:bodyPr>
          <a:lstStyle/>
          <a:p>
            <a:r>
              <a:rPr lang="en-US" dirty="0" smtClean="0">
                <a:latin typeface="Times New Roman"/>
                <a:cs typeface="Times New Roman"/>
              </a:rPr>
              <a:t>Think of this game </a:t>
            </a:r>
            <a:r>
              <a:rPr lang="en-US" dirty="0">
                <a:latin typeface="Times New Roman"/>
                <a:cs typeface="Times New Roman"/>
              </a:rPr>
              <a:t>as a </a:t>
            </a:r>
            <a:r>
              <a:rPr lang="en-US" b="1" dirty="0">
                <a:latin typeface="Times New Roman"/>
                <a:cs typeface="Times New Roman"/>
              </a:rPr>
              <a:t>metaphor</a:t>
            </a:r>
            <a:r>
              <a:rPr lang="en-US" dirty="0">
                <a:latin typeface="Times New Roman"/>
                <a:cs typeface="Times New Roman"/>
              </a:rPr>
              <a:t> of real-life </a:t>
            </a:r>
            <a:r>
              <a:rPr lang="en-US" dirty="0" smtClean="0">
                <a:latin typeface="Times New Roman"/>
                <a:cs typeface="Times New Roman"/>
              </a:rPr>
              <a:t>examples, not necessarily in the  context of a couple’s decision making, not necessarily about football </a:t>
            </a:r>
            <a:r>
              <a:rPr lang="en-US" dirty="0" err="1" smtClean="0">
                <a:latin typeface="Times New Roman"/>
                <a:cs typeface="Times New Roman"/>
              </a:rPr>
              <a:t>vs</a:t>
            </a:r>
            <a:r>
              <a:rPr lang="en-US" dirty="0" smtClean="0">
                <a:latin typeface="Times New Roman"/>
                <a:cs typeface="Times New Roman"/>
              </a:rPr>
              <a:t> theater, and not necessarily with exactly these numerical values associated to different outcomes.</a:t>
            </a:r>
            <a:endParaRPr lang="en-US" dirty="0"/>
          </a:p>
        </p:txBody>
      </p:sp>
      <p:sp>
        <p:nvSpPr>
          <p:cNvPr id="29" name="TextBox 28"/>
          <p:cNvSpPr txBox="1"/>
          <p:nvPr/>
        </p:nvSpPr>
        <p:spPr>
          <a:xfrm>
            <a:off x="558489" y="4736763"/>
            <a:ext cx="7607611" cy="707886"/>
          </a:xfrm>
          <a:prstGeom prst="rect">
            <a:avLst/>
          </a:prstGeom>
          <a:noFill/>
        </p:spPr>
        <p:txBody>
          <a:bodyPr wrap="square" rtlCol="0">
            <a:spAutoFit/>
          </a:bodyPr>
          <a:lstStyle/>
          <a:p>
            <a:r>
              <a:rPr lang="en-US" sz="2000" dirty="0" smtClean="0">
                <a:solidFill>
                  <a:srgbClr val="FFFFFF"/>
                </a:solidFill>
                <a:latin typeface="Times New Roman"/>
                <a:cs typeface="Times New Roman"/>
              </a:rPr>
              <a:t>Aims to capture the behavioral norms to which a society where this game occurs may converge.</a:t>
            </a:r>
            <a:endParaRPr lang="en-US" sz="2000" dirty="0">
              <a:solidFill>
                <a:srgbClr val="FFFFFF"/>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10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10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35" presetClass="emph" presetSubtype="0" fill="hold" nodeType="withEffect">
                                  <p:stCondLst>
                                    <p:cond delay="0"/>
                                  </p:stCondLst>
                                  <p:childTnLst>
                                    <p:anim calcmode="discrete" valueType="str">
                                      <p:cBhvr>
                                        <p:cTn id="40" dur="1000" fill="hold"/>
                                        <p:tgtEl>
                                          <p:spTgt spid="4"/>
                                        </p:tgtEl>
                                        <p:attrNameLst>
                                          <p:attrName>style.visibility</p:attrName>
                                        </p:attrNameLst>
                                      </p:cBhvr>
                                      <p:tavLst>
                                        <p:tav tm="0">
                                          <p:val>
                                            <p:strVal val="hidden"/>
                                          </p:val>
                                        </p:tav>
                                        <p:tav tm="50000">
                                          <p:val>
                                            <p:strVal val="visible"/>
                                          </p:val>
                                        </p:tav>
                                      </p:tavLst>
                                    </p:anim>
                                  </p:childTnLst>
                                </p:cTn>
                              </p:par>
                            </p:childTnLst>
                          </p:cTn>
                        </p:par>
                        <p:par>
                          <p:cTn id="41" fill="hold">
                            <p:stCondLst>
                              <p:cond delay="1000"/>
                            </p:stCondLst>
                            <p:childTnLst>
                              <p:par>
                                <p:cTn id="42" presetID="35" presetClass="emph" presetSubtype="0" fill="hold" nodeType="afterEffect">
                                  <p:stCondLst>
                                    <p:cond delay="0"/>
                                  </p:stCondLst>
                                  <p:childTnLst>
                                    <p:anim calcmode="discrete" valueType="str">
                                      <p:cBhvr>
                                        <p:cTn id="43" dur="1000" fill="hold"/>
                                        <p:tgtEl>
                                          <p:spTgt spid="4"/>
                                        </p:tgtEl>
                                        <p:attrNameLst>
                                          <p:attrName>style.visibility</p:attrName>
                                        </p:attrNameLst>
                                      </p:cBhvr>
                                      <p:tavLst>
                                        <p:tav tm="0">
                                          <p:val>
                                            <p:strVal val="hidden"/>
                                          </p:val>
                                        </p:tav>
                                        <p:tav tm="50000">
                                          <p:val>
                                            <p:strVal val="visible"/>
                                          </p:val>
                                        </p:tav>
                                      </p:tavLst>
                                    </p:anim>
                                  </p:childTnLst>
                                </p:cTn>
                              </p:par>
                            </p:childTnLst>
                          </p:cTn>
                        </p:par>
                        <p:par>
                          <p:cTn id="44" fill="hold">
                            <p:stCondLst>
                              <p:cond delay="2000"/>
                            </p:stCondLst>
                            <p:childTnLst>
                              <p:par>
                                <p:cTn id="45" presetID="35" presetClass="emph" presetSubtype="0" fill="hold" nodeType="afterEffect">
                                  <p:stCondLst>
                                    <p:cond delay="0"/>
                                  </p:stCondLst>
                                  <p:childTnLst>
                                    <p:anim calcmode="discrete" valueType="str">
                                      <p:cBhvr>
                                        <p:cTn id="46" dur="1000" fill="hold"/>
                                        <p:tgtEl>
                                          <p:spTgt spid="4"/>
                                        </p:tgtEl>
                                        <p:attrNameLst>
                                          <p:attrName>style.visibility</p:attrName>
                                        </p:attrNameLst>
                                      </p:cBhvr>
                                      <p:tavLst>
                                        <p:tav tm="0">
                                          <p:val>
                                            <p:strVal val="hidden"/>
                                          </p:val>
                                        </p:tav>
                                        <p:tav tm="50000">
                                          <p:val>
                                            <p:strVal val="visible"/>
                                          </p:val>
                                        </p:tav>
                                      </p:tavLst>
                                    </p:anim>
                                  </p:childTnLst>
                                </p:cTn>
                              </p:par>
                            </p:childTnLst>
                          </p:cTn>
                        </p:par>
                        <p:par>
                          <p:cTn id="47" fill="hold">
                            <p:stCondLst>
                              <p:cond delay="3000"/>
                            </p:stCondLst>
                            <p:childTnLst>
                              <p:par>
                                <p:cTn id="48" presetID="35" presetClass="emph" presetSubtype="0" fill="hold" nodeType="afterEffect">
                                  <p:stCondLst>
                                    <p:cond delay="0"/>
                                  </p:stCondLst>
                                  <p:childTnLst>
                                    <p:anim calcmode="discrete" valueType="str">
                                      <p:cBhvr>
                                        <p:cTn id="4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p:bldP spid="26" grpId="0"/>
      <p:bldP spid="2" grpId="0"/>
      <p:bldP spid="5"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8489" y="562114"/>
            <a:ext cx="7417111" cy="707886"/>
          </a:xfrm>
          <a:prstGeom prst="rect">
            <a:avLst/>
          </a:prstGeom>
          <a:noFill/>
        </p:spPr>
        <p:txBody>
          <a:bodyPr wrap="square" rtlCol="0">
            <a:spAutoFit/>
          </a:bodyPr>
          <a:lstStyle/>
          <a:p>
            <a:r>
              <a:rPr lang="en-US" sz="2000" dirty="0" smtClean="0">
                <a:solidFill>
                  <a:srgbClr val="FFFB8F"/>
                </a:solidFill>
                <a:latin typeface="Times New Roman"/>
                <a:cs typeface="Times New Roman"/>
              </a:rPr>
              <a:t>Remark: </a:t>
            </a:r>
          </a:p>
          <a:p>
            <a:endParaRPr lang="en-US" sz="2000" dirty="0" smtClean="0">
              <a:solidFill>
                <a:schemeClr val="tx2"/>
              </a:solidFill>
              <a:latin typeface="Times New Roman"/>
              <a:cs typeface="Times New Roman"/>
            </a:endParaRPr>
          </a:p>
        </p:txBody>
      </p:sp>
      <p:sp>
        <p:nvSpPr>
          <p:cNvPr id="5" name="TextBox 4"/>
          <p:cNvSpPr txBox="1"/>
          <p:nvPr/>
        </p:nvSpPr>
        <p:spPr>
          <a:xfrm>
            <a:off x="1092200" y="1054556"/>
            <a:ext cx="7480300" cy="1200329"/>
          </a:xfrm>
          <a:prstGeom prst="rect">
            <a:avLst/>
          </a:prstGeom>
          <a:noFill/>
          <a:effectLst/>
        </p:spPr>
        <p:txBody>
          <a:bodyPr wrap="square" rtlCol="0">
            <a:spAutoFit/>
          </a:bodyPr>
          <a:lstStyle/>
          <a:p>
            <a:r>
              <a:rPr lang="en-US" dirty="0" smtClean="0">
                <a:solidFill>
                  <a:srgbClr val="63BEFF"/>
                </a:solidFill>
                <a:latin typeface="Times New Roman"/>
                <a:cs typeface="Times New Roman"/>
              </a:rPr>
              <a:t>Matrix-form games </a:t>
            </a:r>
            <a:r>
              <a:rPr lang="en-US" dirty="0" smtClean="0">
                <a:latin typeface="Times New Roman"/>
                <a:cs typeface="Times New Roman"/>
              </a:rPr>
              <a:t>intend to model repeated occurrences of the same conflict, provided that there are no strategic correlations between different occurrences of the game. If such correlations exist, we exit the realm of matrix-form games, entering the realm of </a:t>
            </a:r>
            <a:r>
              <a:rPr lang="en-US" dirty="0" smtClean="0">
                <a:solidFill>
                  <a:srgbClr val="63BEFF"/>
                </a:solidFill>
                <a:latin typeface="Times New Roman"/>
                <a:cs typeface="Times New Roman"/>
              </a:rPr>
              <a:t>repeated games</a:t>
            </a:r>
            <a:r>
              <a:rPr lang="en-US" dirty="0" smtClean="0">
                <a:latin typeface="Times New Roman"/>
                <a:cs typeface="Times New Roman"/>
              </a:rPr>
              <a:t>.</a:t>
            </a:r>
            <a:endParaRPr lang="en-US" dirty="0">
              <a:latin typeface="Times New Roman"/>
              <a:cs typeface="Times New Roman"/>
            </a:endParaRPr>
          </a:p>
        </p:txBody>
      </p:sp>
      <p:sp>
        <p:nvSpPr>
          <p:cNvPr id="8" name="TextBox 7"/>
          <p:cNvSpPr txBox="1"/>
          <p:nvPr/>
        </p:nvSpPr>
        <p:spPr>
          <a:xfrm>
            <a:off x="1242840" y="5002431"/>
            <a:ext cx="7315201" cy="923330"/>
          </a:xfrm>
          <a:prstGeom prst="rect">
            <a:avLst/>
          </a:prstGeom>
          <a:noFill/>
          <a:effectLst/>
        </p:spPr>
        <p:txBody>
          <a:bodyPr wrap="square" rtlCol="0">
            <a:spAutoFit/>
          </a:bodyPr>
          <a:lstStyle/>
          <a:p>
            <a:r>
              <a:rPr lang="en-US" dirty="0" smtClean="0">
                <a:latin typeface="Times New Roman"/>
                <a:cs typeface="Times New Roman"/>
              </a:rPr>
              <a:t>The Nash </a:t>
            </a:r>
            <a:r>
              <a:rPr lang="en-US" dirty="0" err="1" smtClean="0">
                <a:latin typeface="Times New Roman"/>
                <a:cs typeface="Times New Roman"/>
              </a:rPr>
              <a:t>equilibria</a:t>
            </a:r>
            <a:r>
              <a:rPr lang="en-US" dirty="0" smtClean="0">
                <a:latin typeface="Times New Roman"/>
                <a:cs typeface="Times New Roman"/>
              </a:rPr>
              <a:t> predict what types of behaviors and (in the case of randomized strategies) at what proportions will arise in the two populations at the steady state of the game.</a:t>
            </a:r>
            <a:endParaRPr lang="en-US" dirty="0">
              <a:latin typeface="Times New Roman"/>
              <a:cs typeface="Times New Roman"/>
            </a:endParaRPr>
          </a:p>
        </p:txBody>
      </p:sp>
      <p:sp>
        <p:nvSpPr>
          <p:cNvPr id="9" name="TextBox 8"/>
          <p:cNvSpPr txBox="1"/>
          <p:nvPr/>
        </p:nvSpPr>
        <p:spPr>
          <a:xfrm>
            <a:off x="1077741" y="2434272"/>
            <a:ext cx="7480300" cy="369332"/>
          </a:xfrm>
          <a:prstGeom prst="rect">
            <a:avLst/>
          </a:prstGeom>
          <a:noFill/>
          <a:effectLst/>
        </p:spPr>
        <p:txBody>
          <a:bodyPr wrap="square" rtlCol="0">
            <a:spAutoFit/>
          </a:bodyPr>
          <a:lstStyle/>
          <a:p>
            <a:r>
              <a:rPr lang="en-US" i="1" dirty="0" smtClean="0">
                <a:latin typeface="Times New Roman"/>
                <a:cs typeface="Times New Roman"/>
              </a:rPr>
              <a:t>How can repeated occurrences happen without inter-occurrence correlations? </a:t>
            </a:r>
          </a:p>
        </p:txBody>
      </p:sp>
      <p:sp>
        <p:nvSpPr>
          <p:cNvPr id="10" name="Rectangle 9"/>
          <p:cNvSpPr/>
          <p:nvPr/>
        </p:nvSpPr>
        <p:spPr>
          <a:xfrm>
            <a:off x="1257299" y="2895600"/>
            <a:ext cx="7465841" cy="1200329"/>
          </a:xfrm>
          <a:prstGeom prst="rect">
            <a:avLst/>
          </a:prstGeom>
          <a:effectLst/>
        </p:spPr>
        <p:txBody>
          <a:bodyPr wrap="square">
            <a:spAutoFit/>
          </a:bodyPr>
          <a:lstStyle/>
          <a:p>
            <a:r>
              <a:rPr lang="en-US" dirty="0" smtClean="0">
                <a:latin typeface="Times New Roman"/>
                <a:cs typeface="Times New Roman"/>
              </a:rPr>
              <a:t>Imagine a population of  </a:t>
            </a:r>
            <a:r>
              <a:rPr lang="en-US" dirty="0" smtClean="0">
                <a:solidFill>
                  <a:srgbClr val="63BEFF"/>
                </a:solidFill>
                <a:latin typeface="Times New Roman"/>
                <a:cs typeface="Times New Roman"/>
              </a:rPr>
              <a:t>blue players </a:t>
            </a:r>
            <a:r>
              <a:rPr lang="en-US" dirty="0" smtClean="0">
                <a:latin typeface="Times New Roman"/>
                <a:cs typeface="Times New Roman"/>
              </a:rPr>
              <a:t>(these are the ones preferring football) and </a:t>
            </a:r>
            <a:r>
              <a:rPr lang="en-US" dirty="0" smtClean="0">
                <a:solidFill>
                  <a:srgbClr val="FF6600"/>
                </a:solidFill>
                <a:latin typeface="Times New Roman"/>
                <a:cs typeface="Times New Roman"/>
              </a:rPr>
              <a:t>orange players </a:t>
            </a:r>
            <a:r>
              <a:rPr lang="en-US" dirty="0" smtClean="0">
                <a:latin typeface="Times New Roman"/>
                <a:cs typeface="Times New Roman"/>
              </a:rPr>
              <a:t>(these are those preferring theater). Members of the </a:t>
            </a:r>
            <a:r>
              <a:rPr lang="en-US" dirty="0" smtClean="0">
                <a:solidFill>
                  <a:srgbClr val="63BEFF"/>
                </a:solidFill>
                <a:latin typeface="Times New Roman"/>
                <a:cs typeface="Times New Roman"/>
              </a:rPr>
              <a:t>blue</a:t>
            </a:r>
            <a:r>
              <a:rPr lang="en-US" dirty="0" smtClean="0">
                <a:solidFill>
                  <a:srgbClr val="3366FF"/>
                </a:solidFill>
                <a:latin typeface="Times New Roman"/>
                <a:cs typeface="Times New Roman"/>
              </a:rPr>
              <a:t> </a:t>
            </a:r>
            <a:r>
              <a:rPr lang="en-US" dirty="0" smtClean="0">
                <a:latin typeface="Times New Roman"/>
                <a:cs typeface="Times New Roman"/>
              </a:rPr>
              <a:t>population encounter members of the </a:t>
            </a:r>
            <a:r>
              <a:rPr lang="en-US" dirty="0" smtClean="0">
                <a:solidFill>
                  <a:srgbClr val="FF6600"/>
                </a:solidFill>
                <a:latin typeface="Times New Roman"/>
                <a:cs typeface="Times New Roman"/>
              </a:rPr>
              <a:t>orange </a:t>
            </a:r>
            <a:r>
              <a:rPr lang="en-US" dirty="0" smtClean="0">
                <a:latin typeface="Times New Roman"/>
                <a:cs typeface="Times New Roman"/>
              </a:rPr>
              <a:t>population at random and need to decide whether to watch football or theater.</a:t>
            </a:r>
            <a:endParaRPr lang="en-US" dirty="0">
              <a:latin typeface="Times New Roman"/>
              <a:cs typeface="Times New Roman"/>
            </a:endParaRPr>
          </a:p>
        </p:txBody>
      </p:sp>
      <p:sp>
        <p:nvSpPr>
          <p:cNvPr id="11" name="TextBox 10"/>
          <p:cNvSpPr txBox="1"/>
          <p:nvPr/>
        </p:nvSpPr>
        <p:spPr>
          <a:xfrm>
            <a:off x="1077741" y="4431268"/>
            <a:ext cx="7480300" cy="369332"/>
          </a:xfrm>
          <a:prstGeom prst="rect">
            <a:avLst/>
          </a:prstGeom>
          <a:noFill/>
          <a:effectLst/>
        </p:spPr>
        <p:txBody>
          <a:bodyPr wrap="square" rtlCol="0">
            <a:spAutoFit/>
          </a:bodyPr>
          <a:lstStyle/>
          <a:p>
            <a:r>
              <a:rPr lang="en-US" i="1" dirty="0" smtClean="0">
                <a:latin typeface="Times New Roman"/>
                <a:cs typeface="Times New Roman"/>
              </a:rPr>
              <a:t>What do the Nash </a:t>
            </a:r>
            <a:r>
              <a:rPr lang="en-US" i="1" dirty="0" err="1" smtClean="0">
                <a:latin typeface="Times New Roman"/>
                <a:cs typeface="Times New Roman"/>
              </a:rPr>
              <a:t>equilibria</a:t>
            </a:r>
            <a:r>
              <a:rPr lang="en-US" i="1" dirty="0" smtClean="0">
                <a:latin typeface="Times New Roman"/>
                <a:cs typeface="Times New Roman"/>
              </a:rPr>
              <a:t> represent?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Oval 19"/>
          <p:cNvSpPr/>
          <p:nvPr/>
        </p:nvSpPr>
        <p:spPr>
          <a:xfrm>
            <a:off x="6383509" y="2870199"/>
            <a:ext cx="499891" cy="282223"/>
          </a:xfrm>
          <a:prstGeom prst="ellipse">
            <a:avLst/>
          </a:prstGeom>
          <a:solidFill>
            <a:schemeClr val="tx2">
              <a:alpha val="17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3888842815"/>
              </p:ext>
            </p:extLst>
          </p:nvPr>
        </p:nvGraphicFramePr>
        <p:xfrm>
          <a:off x="1524000" y="2082800"/>
          <a:ext cx="6096000" cy="175260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pPr algn="ctr"/>
                      <a:endParaRPr lang="en-US" dirty="0">
                        <a:solidFill>
                          <a:srgbClr val="3366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ap="flat" cmpd="sng" algn="ctr">
                      <a:solidFill>
                        <a:srgbClr val="FFFFFF"/>
                      </a:solidFill>
                      <a:prstDash val="solid"/>
                      <a:round/>
                      <a:headEnd type="none" w="med" len="med"/>
                      <a:tailEnd type="none" w="med" len="med"/>
                    </a:lnTlToBr>
                  </a:tcPr>
                </a:tc>
                <a:tc>
                  <a:txBody>
                    <a:bodyPr/>
                    <a:lstStyle/>
                    <a:p>
                      <a:pPr algn="ctr"/>
                      <a:r>
                        <a:rPr lang="en-US" dirty="0" smtClean="0">
                          <a:solidFill>
                            <a:srgbClr val="FF6600"/>
                          </a:solidFill>
                        </a:rPr>
                        <a:t>Theater!</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n-US" dirty="0" smtClean="0">
                          <a:solidFill>
                            <a:srgbClr val="FF6600"/>
                          </a:solidFill>
                        </a:rPr>
                        <a:t>Football</a:t>
                      </a:r>
                      <a:r>
                        <a:rPr lang="en-US" baseline="0" dirty="0" smtClean="0">
                          <a:solidFill>
                            <a:srgbClr val="FF6600"/>
                          </a:solidFill>
                        </a:rPr>
                        <a:t> </a:t>
                      </a:r>
                      <a:r>
                        <a:rPr lang="en-US" dirty="0" smtClean="0">
                          <a:solidFill>
                            <a:srgbClr val="FF6600"/>
                          </a:solidFill>
                        </a:rPr>
                        <a:t>fine</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Theater fine</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1</a:t>
                      </a:r>
                      <a:r>
                        <a:rPr lang="el-GR" dirty="0" smtClean="0">
                          <a:solidFill>
                            <a:srgbClr val="FFFFFF"/>
                          </a:solidFill>
                        </a:rPr>
                        <a:t>, </a:t>
                      </a:r>
                      <a:r>
                        <a:rPr lang="el-GR" dirty="0" smtClean="0">
                          <a:solidFill>
                            <a:srgbClr val="FF6600"/>
                          </a:solidFill>
                        </a:rPr>
                        <a:t>5</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algn="ctr"/>
                      <a:r>
                        <a:rPr lang="en-US" dirty="0" smtClean="0">
                          <a:solidFill>
                            <a:srgbClr val="63BEFF"/>
                          </a:solidFill>
                        </a:rPr>
                        <a:t>Football!</a:t>
                      </a:r>
                      <a:endParaRPr lang="en-US" dirty="0">
                        <a:solidFill>
                          <a:srgbClr val="63BEFF"/>
                        </a:solidFill>
                      </a:endParaRPr>
                    </a:p>
                  </a:txBody>
                  <a:tcPr>
                    <a:lnL w="12700" cap="flat" cmpd="sng" algn="ctr">
                      <a:solidFill>
                        <a:srgbClr val="FFFFFF"/>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a:solidFill>
                          <a:srgbClr val="FF6600"/>
                        </a:solidFill>
                      </a:endParaRPr>
                    </a:p>
                  </a:txBody>
                  <a:tcPr>
                    <a:lnL w="12700" cap="flat" cmpd="sng" algn="ctr">
                      <a:solidFill>
                        <a:prstClr val="white"/>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r>
                        <a:rPr lang="el-GR" dirty="0" smtClean="0">
                          <a:solidFill>
                            <a:srgbClr val="63BEFF"/>
                          </a:solidFill>
                        </a:rPr>
                        <a:t>5</a:t>
                      </a:r>
                      <a:r>
                        <a:rPr lang="el-GR" dirty="0" smtClean="0">
                          <a:solidFill>
                            <a:srgbClr val="FFFFFF"/>
                          </a:solidFill>
                        </a:rPr>
                        <a:t>, </a:t>
                      </a:r>
                      <a:r>
                        <a:rPr lang="el-GR" dirty="0" smtClean="0">
                          <a:solidFill>
                            <a:srgbClr val="FF6600"/>
                          </a:solidFill>
                        </a:rPr>
                        <a:t>1</a:t>
                      </a:r>
                      <a:endParaRPr lang="en-US" dirty="0">
                        <a:solidFill>
                          <a:srgbClr val="FF6600"/>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63BEFF"/>
                          </a:solidFill>
                        </a:rPr>
                        <a:t>Theater great, I’ll invite my mom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dirty="0" smtClean="0">
                          <a:solidFill>
                            <a:srgbClr val="63BEFF"/>
                          </a:solidFill>
                        </a:rPr>
                        <a:t>2</a:t>
                      </a:r>
                      <a:r>
                        <a:rPr lang="el-GR" dirty="0" smtClean="0">
                          <a:solidFill>
                            <a:srgbClr val="FFFFFF"/>
                          </a:solidFill>
                        </a:rPr>
                        <a:t>, </a:t>
                      </a:r>
                      <a:r>
                        <a:rPr lang="el-GR" dirty="0" smtClean="0">
                          <a:solidFill>
                            <a:srgbClr val="FF6600"/>
                          </a:solidFill>
                        </a:rPr>
                        <a:t>-1</a:t>
                      </a:r>
                      <a:endParaRPr lang="en-US" dirty="0" smtClean="0">
                        <a:solidFill>
                          <a:srgbClr val="FF66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l-GR" dirty="0" smtClean="0">
                          <a:solidFill>
                            <a:srgbClr val="63BEFF"/>
                          </a:solidFill>
                        </a:rPr>
                        <a:t>0</a:t>
                      </a:r>
                      <a:r>
                        <a:rPr lang="el-GR" dirty="0" smtClean="0">
                          <a:solidFill>
                            <a:srgbClr val="FFFFFF"/>
                          </a:solidFill>
                        </a:rPr>
                        <a:t>, </a:t>
                      </a:r>
                      <a:r>
                        <a:rPr lang="el-GR" dirty="0" smtClean="0">
                          <a:solidFill>
                            <a:srgbClr val="FF6600"/>
                          </a:solidFill>
                        </a:rPr>
                        <a:t>0</a:t>
                      </a:r>
                      <a:endParaRPr lang="en-US" dirty="0" smtClean="0">
                        <a:solidFill>
                          <a:srgbClr val="FF6600"/>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cxnSp>
        <p:nvCxnSpPr>
          <p:cNvPr id="13" name="Straight Connector 12"/>
          <p:cNvCxnSpPr/>
          <p:nvPr/>
        </p:nvCxnSpPr>
        <p:spPr>
          <a:xfrm rot="5400000">
            <a:off x="5776999" y="3372646"/>
            <a:ext cx="1076680" cy="63623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959524" y="4229103"/>
            <a:ext cx="2075395" cy="369332"/>
          </a:xfrm>
          <a:prstGeom prst="rect">
            <a:avLst/>
          </a:prstGeom>
          <a:noFill/>
        </p:spPr>
        <p:txBody>
          <a:bodyPr wrap="none" rtlCol="0">
            <a:spAutoFit/>
          </a:bodyPr>
          <a:lstStyle/>
          <a:p>
            <a:r>
              <a:rPr lang="en-US" dirty="0" smtClean="0">
                <a:solidFill>
                  <a:srgbClr val="FFFFFF"/>
                </a:solidFill>
              </a:rPr>
              <a:t>unique Equilibrium</a:t>
            </a:r>
            <a:endParaRPr lang="en-US" dirty="0">
              <a:solidFill>
                <a:srgbClr val="FFFFFF"/>
              </a:solidFill>
            </a:endParaRPr>
          </a:p>
        </p:txBody>
      </p:sp>
      <p:cxnSp>
        <p:nvCxnSpPr>
          <p:cNvPr id="16" name="Straight Connector 15"/>
          <p:cNvCxnSpPr/>
          <p:nvPr/>
        </p:nvCxnSpPr>
        <p:spPr bwMode="auto">
          <a:xfrm>
            <a:off x="1676400" y="2666999"/>
            <a:ext cx="5778500" cy="1588"/>
          </a:xfrm>
          <a:prstGeom prst="line">
            <a:avLst/>
          </a:prstGeom>
          <a:solidFill>
            <a:schemeClr val="accent1"/>
          </a:solidFill>
          <a:ln w="34925" cap="flat" cmpd="sng" algn="ctr">
            <a:solidFill>
              <a:srgbClr val="FF0000"/>
            </a:solidFill>
            <a:prstDash val="solid"/>
            <a:round/>
            <a:headEnd type="none" w="med" len="med"/>
            <a:tailEnd type="none" w="med" len="med"/>
          </a:ln>
          <a:effectLst/>
        </p:spPr>
      </p:cxnSp>
      <p:sp>
        <p:nvSpPr>
          <p:cNvPr id="25" name="Rectangle 24"/>
          <p:cNvSpPr/>
          <p:nvPr/>
        </p:nvSpPr>
        <p:spPr>
          <a:xfrm>
            <a:off x="5571194" y="4598435"/>
            <a:ext cx="2624411" cy="369332"/>
          </a:xfrm>
          <a:prstGeom prst="rect">
            <a:avLst/>
          </a:prstGeom>
        </p:spPr>
        <p:txBody>
          <a:bodyPr wrap="none">
            <a:spAutoFit/>
          </a:bodyPr>
          <a:lstStyle/>
          <a:p>
            <a:pPr algn="ctr"/>
            <a:r>
              <a:rPr lang="en-US" dirty="0" smtClean="0">
                <a:solidFill>
                  <a:srgbClr val="FFFFFF"/>
                </a:solidFill>
              </a:rPr>
              <a:t>(</a:t>
            </a:r>
            <a:r>
              <a:rPr lang="en-US" dirty="0" smtClean="0">
                <a:solidFill>
                  <a:srgbClr val="63BEFF"/>
                </a:solidFill>
              </a:rPr>
              <a:t>Football!</a:t>
            </a:r>
            <a:r>
              <a:rPr lang="en-US" dirty="0" smtClean="0">
                <a:solidFill>
                  <a:srgbClr val="FFFFFF"/>
                </a:solidFill>
              </a:rPr>
              <a:t>,</a:t>
            </a:r>
            <a:r>
              <a:rPr lang="en-US" dirty="0" smtClean="0">
                <a:solidFill>
                  <a:srgbClr val="3366FF"/>
                </a:solidFill>
              </a:rPr>
              <a:t> </a:t>
            </a:r>
            <a:r>
              <a:rPr lang="en-US" dirty="0" smtClean="0">
                <a:solidFill>
                  <a:srgbClr val="FF6600"/>
                </a:solidFill>
              </a:rPr>
              <a:t>Football fine</a:t>
            </a:r>
            <a:r>
              <a:rPr lang="en-US" dirty="0" smtClean="0"/>
              <a:t>)</a:t>
            </a:r>
            <a:r>
              <a:rPr lang="en-US" dirty="0" smtClean="0">
                <a:solidFill>
                  <a:srgbClr val="3366FF"/>
                </a:solidFill>
              </a:rPr>
              <a:t> </a:t>
            </a:r>
            <a:endParaRPr lang="en-US" dirty="0">
              <a:solidFill>
                <a:srgbClr val="3366FF"/>
              </a:solidFill>
            </a:endParaRPr>
          </a:p>
        </p:txBody>
      </p:sp>
      <p:sp>
        <p:nvSpPr>
          <p:cNvPr id="26" name="TextBox 25"/>
          <p:cNvSpPr txBox="1"/>
          <p:nvPr/>
        </p:nvSpPr>
        <p:spPr>
          <a:xfrm>
            <a:off x="2630673" y="191055"/>
            <a:ext cx="4045148" cy="707886"/>
          </a:xfrm>
          <a:prstGeom prst="rect">
            <a:avLst/>
          </a:prstGeom>
          <a:noFill/>
        </p:spPr>
        <p:txBody>
          <a:bodyPr wrap="none" rtlCol="0">
            <a:spAutoFit/>
          </a:bodyPr>
          <a:lstStyle/>
          <a:p>
            <a:r>
              <a:rPr lang="en-US" sz="4000" dirty="0" smtClean="0">
                <a:solidFill>
                  <a:srgbClr val="FFFB8F"/>
                </a:solidFill>
                <a:latin typeface="Times New Roman"/>
                <a:cs typeface="Times New Roman"/>
              </a:rPr>
              <a:t>Battle of the Sexes</a:t>
            </a:r>
            <a:endParaRPr lang="en-US" sz="4000" dirty="0">
              <a:solidFill>
                <a:srgbClr val="FFFB8F"/>
              </a:solidFill>
              <a:latin typeface="Times New Roman"/>
              <a:cs typeface="Times New Roman"/>
            </a:endParaRPr>
          </a:p>
        </p:txBody>
      </p:sp>
      <p:sp>
        <p:nvSpPr>
          <p:cNvPr id="10" name="TextBox 9"/>
          <p:cNvSpPr txBox="1"/>
          <p:nvPr/>
        </p:nvSpPr>
        <p:spPr>
          <a:xfrm>
            <a:off x="563002" y="5504934"/>
            <a:ext cx="2013504" cy="369332"/>
          </a:xfrm>
          <a:prstGeom prst="rect">
            <a:avLst/>
          </a:prstGeom>
          <a:noFill/>
        </p:spPr>
        <p:txBody>
          <a:bodyPr wrap="none" rtlCol="0">
            <a:spAutoFit/>
          </a:bodyPr>
          <a:lstStyle/>
          <a:p>
            <a:r>
              <a:rPr lang="en-US" i="1" dirty="0" smtClean="0">
                <a:latin typeface="Times New Roman"/>
                <a:cs typeface="Times New Roman"/>
              </a:rPr>
              <a:t>Moral of the story:</a:t>
            </a:r>
            <a:endParaRPr lang="en-US" i="1" dirty="0">
              <a:latin typeface="Times New Roman"/>
              <a:cs typeface="Times New Roman"/>
            </a:endParaRPr>
          </a:p>
        </p:txBody>
      </p:sp>
      <p:sp>
        <p:nvSpPr>
          <p:cNvPr id="11" name="TextBox 10"/>
          <p:cNvSpPr txBox="1"/>
          <p:nvPr/>
        </p:nvSpPr>
        <p:spPr>
          <a:xfrm>
            <a:off x="563002" y="1116568"/>
            <a:ext cx="7632610" cy="646331"/>
          </a:xfrm>
          <a:prstGeom prst="rect">
            <a:avLst/>
          </a:prstGeom>
          <a:noFill/>
        </p:spPr>
        <p:txBody>
          <a:bodyPr wrap="square" rtlCol="0">
            <a:spAutoFit/>
          </a:bodyPr>
          <a:lstStyle/>
          <a:p>
            <a:r>
              <a:rPr lang="en-US" dirty="0" smtClean="0">
                <a:latin typeface="Times New Roman"/>
                <a:cs typeface="Times New Roman"/>
              </a:rPr>
              <a:t>Suppose now that the blue player removes a strategy from his set of strategies and introduces another one:</a:t>
            </a:r>
            <a:endParaRPr lang="en-US" dirty="0">
              <a:latin typeface="Times New Roman"/>
              <a:cs typeface="Times New Roman"/>
            </a:endParaRPr>
          </a:p>
        </p:txBody>
      </p:sp>
      <p:sp>
        <p:nvSpPr>
          <p:cNvPr id="17" name="Rectangle 16"/>
          <p:cNvSpPr/>
          <p:nvPr/>
        </p:nvSpPr>
        <p:spPr>
          <a:xfrm>
            <a:off x="2630673" y="5504934"/>
            <a:ext cx="5904180" cy="646331"/>
          </a:xfrm>
          <a:prstGeom prst="rect">
            <a:avLst/>
          </a:prstGeom>
        </p:spPr>
        <p:txBody>
          <a:bodyPr wrap="square">
            <a:spAutoFit/>
          </a:bodyPr>
          <a:lstStyle/>
          <a:p>
            <a:r>
              <a:rPr lang="en-US" dirty="0" smtClean="0">
                <a:latin typeface="Times New Roman"/>
                <a:cs typeface="Times New Roman"/>
              </a:rPr>
              <a:t>The player </a:t>
            </a:r>
            <a:r>
              <a:rPr lang="en-US" dirty="0" smtClean="0">
                <a:solidFill>
                  <a:srgbClr val="63BEFF"/>
                </a:solidFill>
                <a:latin typeface="Times New Roman"/>
                <a:cs typeface="Times New Roman"/>
              </a:rPr>
              <a:t>who knows game theory </a:t>
            </a:r>
            <a:r>
              <a:rPr lang="en-US" dirty="0" smtClean="0">
                <a:latin typeface="Times New Roman"/>
                <a:cs typeface="Times New Roman"/>
              </a:rPr>
              <a:t>managed to eliminate her unwanted Nash equilibrium from the game.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p:bldP spid="25" grpId="0"/>
      <p:bldP spid="10"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832100" y="3492500"/>
            <a:ext cx="2727204" cy="369332"/>
          </a:xfrm>
          <a:prstGeom prst="rect">
            <a:avLst/>
          </a:prstGeom>
          <a:noFill/>
        </p:spPr>
        <p:txBody>
          <a:bodyPr wrap="none" rtlCol="0">
            <a:spAutoFit/>
          </a:bodyPr>
          <a:lstStyle/>
          <a:p>
            <a:r>
              <a:rPr lang="en-US" dirty="0" smtClean="0"/>
              <a:t>game theory society sign</a:t>
            </a:r>
            <a:endParaRPr lang="en-US" dirty="0"/>
          </a:p>
        </p:txBody>
      </p:sp>
      <p:sp>
        <p:nvSpPr>
          <p:cNvPr id="3" name="TextBox 2"/>
          <p:cNvSpPr txBox="1"/>
          <p:nvPr/>
        </p:nvSpPr>
        <p:spPr>
          <a:xfrm>
            <a:off x="3632200" y="3492500"/>
            <a:ext cx="4562279"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what we </a:t>
            </a:r>
            <a:r>
              <a:rPr lang="en-US" sz="2400" i="1" dirty="0" smtClean="0">
                <a:solidFill>
                  <a:srgbClr val="FCFF7B"/>
                </a:solidFill>
                <a:latin typeface="Times New Roman"/>
                <a:cs typeface="Times New Roman"/>
              </a:rPr>
              <a:t>won’t </a:t>
            </a:r>
            <a:r>
              <a:rPr lang="en-US" sz="2400" i="1" dirty="0" smtClean="0">
                <a:solidFill>
                  <a:srgbClr val="FFFFFF"/>
                </a:solidFill>
                <a:latin typeface="Times New Roman"/>
                <a:cs typeface="Times New Roman"/>
              </a:rPr>
              <a:t>study in this class…</a:t>
            </a:r>
            <a:endParaRPr lang="en-US" sz="2400" i="1" dirty="0">
              <a:solidFill>
                <a:srgbClr val="FFFFFF"/>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Group 45"/>
          <p:cNvGraphicFramePr>
            <a:graphicFrameLocks noGrp="1"/>
          </p:cNvGraphicFramePr>
          <p:nvPr>
            <p:extLst>
              <p:ext uri="{D42A27DB-BD31-4B8C-83A1-F6EECF244321}">
                <p14:modId xmlns:p14="http://schemas.microsoft.com/office/powerpoint/2010/main" val="2640144045"/>
              </p:ext>
            </p:extLst>
          </p:nvPr>
        </p:nvGraphicFramePr>
        <p:xfrm>
          <a:off x="1377950" y="2012950"/>
          <a:ext cx="3857625" cy="1873251"/>
        </p:xfrm>
        <a:graphic>
          <a:graphicData uri="http://schemas.openxmlformats.org/drawingml/2006/table">
            <a:tbl>
              <a:tblPr/>
              <a:tblGrid>
                <a:gridCol w="1390650"/>
                <a:gridCol w="1301750"/>
                <a:gridCol w="1165225"/>
              </a:tblGrid>
              <a:tr h="592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21" name="Picture 17" descr="Rock"/>
          <p:cNvPicPr>
            <a:picLocks noChangeAspect="1"/>
          </p:cNvPicPr>
          <p:nvPr/>
        </p:nvPicPr>
        <p:blipFill>
          <a:blip r:embed="rId3"/>
          <a:srcRect/>
          <a:stretch>
            <a:fillRect/>
          </a:stretch>
        </p:blipFill>
        <p:spPr bwMode="auto">
          <a:xfrm>
            <a:off x="131763" y="1979004"/>
            <a:ext cx="1068045" cy="511106"/>
          </a:xfrm>
          <a:prstGeom prst="rect">
            <a:avLst/>
          </a:prstGeom>
          <a:noFill/>
          <a:ln w="9525">
            <a:noFill/>
            <a:miter lim="800000"/>
            <a:headEnd/>
            <a:tailEnd/>
          </a:ln>
        </p:spPr>
      </p:pic>
      <p:pic>
        <p:nvPicPr>
          <p:cNvPr id="29723" name="Picture 18" descr="scissors"/>
          <p:cNvPicPr>
            <a:picLocks noChangeAspect="1"/>
          </p:cNvPicPr>
          <p:nvPr/>
        </p:nvPicPr>
        <p:blipFill>
          <a:blip r:embed="rId4"/>
          <a:srcRect/>
          <a:stretch>
            <a:fillRect/>
          </a:stretch>
        </p:blipFill>
        <p:spPr bwMode="auto">
          <a:xfrm>
            <a:off x="131763" y="3544265"/>
            <a:ext cx="1068045" cy="494069"/>
          </a:xfrm>
          <a:prstGeom prst="rect">
            <a:avLst/>
          </a:prstGeom>
          <a:noFill/>
          <a:ln w="9525">
            <a:noFill/>
            <a:miter lim="800000"/>
            <a:headEnd/>
            <a:tailEnd/>
          </a:ln>
        </p:spPr>
      </p:pic>
      <p:pic>
        <p:nvPicPr>
          <p:cNvPr id="29724" name="Picture 19" descr="paper"/>
          <p:cNvPicPr>
            <a:picLocks noChangeAspect="1"/>
          </p:cNvPicPr>
          <p:nvPr/>
        </p:nvPicPr>
        <p:blipFill>
          <a:blip r:embed="rId5"/>
          <a:srcRect/>
          <a:stretch>
            <a:fillRect/>
          </a:stretch>
        </p:blipFill>
        <p:spPr bwMode="auto">
          <a:xfrm>
            <a:off x="131763" y="2777606"/>
            <a:ext cx="1068045" cy="479162"/>
          </a:xfrm>
          <a:prstGeom prst="rect">
            <a:avLst/>
          </a:prstGeom>
          <a:noFill/>
          <a:ln w="9525">
            <a:noFill/>
            <a:miter lim="800000"/>
            <a:headEnd/>
            <a:tailEnd/>
          </a:ln>
        </p:spPr>
      </p:pic>
      <p:pic>
        <p:nvPicPr>
          <p:cNvPr id="29725" name="Picture 20" descr="Rock"/>
          <p:cNvPicPr>
            <a:picLocks noChangeAspect="1"/>
          </p:cNvPicPr>
          <p:nvPr/>
        </p:nvPicPr>
        <p:blipFill>
          <a:blip r:embed="rId3"/>
          <a:srcRect/>
          <a:stretch>
            <a:fillRect/>
          </a:stretch>
        </p:blipFill>
        <p:spPr bwMode="auto">
          <a:xfrm>
            <a:off x="1555823" y="1295400"/>
            <a:ext cx="1068045" cy="511106"/>
          </a:xfrm>
          <a:prstGeom prst="rect">
            <a:avLst/>
          </a:prstGeom>
          <a:noFill/>
          <a:ln w="9525">
            <a:noFill/>
            <a:miter lim="800000"/>
            <a:headEnd/>
            <a:tailEnd/>
          </a:ln>
        </p:spPr>
      </p:pic>
      <p:pic>
        <p:nvPicPr>
          <p:cNvPr id="29726" name="Picture 21" descr="paper"/>
          <p:cNvPicPr>
            <a:picLocks noChangeAspect="1"/>
          </p:cNvPicPr>
          <p:nvPr/>
        </p:nvPicPr>
        <p:blipFill>
          <a:blip r:embed="rId5"/>
          <a:srcRect/>
          <a:stretch>
            <a:fillRect/>
          </a:stretch>
        </p:blipFill>
        <p:spPr bwMode="auto">
          <a:xfrm>
            <a:off x="2757373" y="1295400"/>
            <a:ext cx="1068045" cy="479162"/>
          </a:xfrm>
          <a:prstGeom prst="rect">
            <a:avLst/>
          </a:prstGeom>
          <a:noFill/>
          <a:ln w="9525">
            <a:noFill/>
            <a:miter lim="800000"/>
            <a:headEnd/>
            <a:tailEnd/>
          </a:ln>
        </p:spPr>
      </p:pic>
      <p:pic>
        <p:nvPicPr>
          <p:cNvPr id="29727" name="Picture 22" descr="scissors"/>
          <p:cNvPicPr>
            <a:picLocks noChangeAspect="1"/>
          </p:cNvPicPr>
          <p:nvPr/>
        </p:nvPicPr>
        <p:blipFill>
          <a:blip r:embed="rId4"/>
          <a:srcRect/>
          <a:stretch>
            <a:fillRect/>
          </a:stretch>
        </p:blipFill>
        <p:spPr bwMode="auto">
          <a:xfrm>
            <a:off x="4092429" y="1295400"/>
            <a:ext cx="1068045" cy="494069"/>
          </a:xfrm>
          <a:prstGeom prst="rect">
            <a:avLst/>
          </a:prstGeom>
          <a:noFill/>
          <a:ln w="9525">
            <a:noFill/>
            <a:miter lim="800000"/>
            <a:headEnd/>
            <a:tailEnd/>
          </a:ln>
        </p:spPr>
      </p:pic>
      <p:grpSp>
        <p:nvGrpSpPr>
          <p:cNvPr id="33" name="Group 32"/>
          <p:cNvGrpSpPr/>
          <p:nvPr/>
        </p:nvGrpSpPr>
        <p:grpSpPr>
          <a:xfrm>
            <a:off x="665163" y="1449388"/>
            <a:ext cx="4545012" cy="2593975"/>
            <a:chOff x="665163" y="1449388"/>
            <a:chExt cx="4545012" cy="2593975"/>
          </a:xfrm>
        </p:grpSpPr>
        <p:sp>
          <p:nvSpPr>
            <p:cNvPr id="16" name="Rectangle 31"/>
            <p:cNvSpPr>
              <a:spLocks noChangeArrowheads="1"/>
            </p:cNvSpPr>
            <p:nvPr/>
          </p:nvSpPr>
          <p:spPr bwMode="auto">
            <a:xfrm>
              <a:off x="665163" y="2112963"/>
              <a:ext cx="658812" cy="400050"/>
            </a:xfrm>
            <a:prstGeom prst="rect">
              <a:avLst/>
            </a:prstGeom>
            <a:noFill/>
            <a:ln w="9525">
              <a:noFill/>
              <a:miter lim="800000"/>
              <a:headEnd/>
              <a:tailEnd/>
            </a:ln>
            <a:effectLst/>
          </p:spPr>
          <p:txBody>
            <a:bodyPr wrap="none">
              <a:prstTxWarp prst="textNoShape">
                <a:avLst/>
              </a:prstTxWarp>
              <a:spAutoFit/>
            </a:bodyPr>
            <a:lstStyle/>
            <a:p>
              <a:r>
                <a:rPr lang="en-US" sz="2000" b="1" dirty="0">
                  <a:solidFill>
                    <a:srgbClr val="FF6600"/>
                  </a:solidFill>
                </a:rPr>
                <a:t>1/3</a:t>
              </a:r>
              <a:endParaRPr lang="en-US" sz="2000" b="1" dirty="0">
                <a:solidFill>
                  <a:srgbClr val="FF6600"/>
                </a:solidFill>
                <a:effectLst>
                  <a:outerShdw blurRad="38100" dist="38100" dir="2700000" algn="tl">
                    <a:srgbClr val="000000"/>
                  </a:outerShdw>
                </a:effectLst>
              </a:endParaRPr>
            </a:p>
          </p:txBody>
        </p:sp>
        <p:sp>
          <p:nvSpPr>
            <p:cNvPr id="23" name="Rectangle 31"/>
            <p:cNvSpPr>
              <a:spLocks noChangeArrowheads="1"/>
            </p:cNvSpPr>
            <p:nvPr/>
          </p:nvSpPr>
          <p:spPr bwMode="auto">
            <a:xfrm>
              <a:off x="665163" y="2879725"/>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4" name="Rectangle 31"/>
            <p:cNvSpPr>
              <a:spLocks noChangeArrowheads="1"/>
            </p:cNvSpPr>
            <p:nvPr/>
          </p:nvSpPr>
          <p:spPr bwMode="auto">
            <a:xfrm>
              <a:off x="665163" y="3643313"/>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5" name="Rectangle 31"/>
            <p:cNvSpPr>
              <a:spLocks noChangeArrowheads="1"/>
            </p:cNvSpPr>
            <p:nvPr/>
          </p:nvSpPr>
          <p:spPr bwMode="auto">
            <a:xfrm>
              <a:off x="2036763" y="1449388"/>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6" name="Rectangle 31"/>
            <p:cNvSpPr>
              <a:spLocks noChangeArrowheads="1"/>
            </p:cNvSpPr>
            <p:nvPr/>
          </p:nvSpPr>
          <p:spPr bwMode="auto">
            <a:xfrm>
              <a:off x="3281363" y="1449388"/>
              <a:ext cx="660400"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7" name="Rectangle 31"/>
            <p:cNvSpPr>
              <a:spLocks noChangeArrowheads="1"/>
            </p:cNvSpPr>
            <p:nvPr/>
          </p:nvSpPr>
          <p:spPr bwMode="auto">
            <a:xfrm>
              <a:off x="4551363" y="1449388"/>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grpSp>
      <p:sp>
        <p:nvSpPr>
          <p:cNvPr id="30" name="TextBox 29"/>
          <p:cNvSpPr txBox="1"/>
          <p:nvPr/>
        </p:nvSpPr>
        <p:spPr>
          <a:xfrm>
            <a:off x="1454150" y="191055"/>
            <a:ext cx="6157856" cy="707886"/>
          </a:xfrm>
          <a:prstGeom prst="rect">
            <a:avLst/>
          </a:prstGeom>
          <a:noFill/>
        </p:spPr>
        <p:txBody>
          <a:bodyPr wrap="none" rtlCol="0">
            <a:spAutoFit/>
          </a:bodyPr>
          <a:lstStyle/>
          <a:p>
            <a:r>
              <a:rPr lang="en-US" sz="4000" dirty="0" smtClean="0">
                <a:solidFill>
                  <a:srgbClr val="FFFB8F"/>
                </a:solidFill>
                <a:latin typeface="Times New Roman"/>
                <a:cs typeface="Times New Roman"/>
              </a:rPr>
              <a:t>Back to Rock-Paper-Scissors</a:t>
            </a:r>
            <a:endParaRPr lang="en-US" sz="4000" dirty="0">
              <a:solidFill>
                <a:srgbClr val="FFFB8F"/>
              </a:solidFill>
              <a:latin typeface="Times New Roman"/>
              <a:cs typeface="Times New Roman"/>
            </a:endParaRPr>
          </a:p>
        </p:txBody>
      </p:sp>
      <p:sp>
        <p:nvSpPr>
          <p:cNvPr id="32" name="TextBox 31"/>
          <p:cNvSpPr txBox="1"/>
          <p:nvPr/>
        </p:nvSpPr>
        <p:spPr>
          <a:xfrm>
            <a:off x="1199808" y="4629666"/>
            <a:ext cx="7335266"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The unique Nash Equilibrium is the pair of uniform strategies.</a:t>
            </a:r>
            <a:endParaRPr lang="en-US" sz="2200" i="1" dirty="0">
              <a:solidFill>
                <a:srgbClr val="FFFFFF"/>
              </a:solidFill>
              <a:latin typeface="Times New Roman"/>
              <a:cs typeface="Times New Roman"/>
            </a:endParaRPr>
          </a:p>
        </p:txBody>
      </p:sp>
      <p:sp>
        <p:nvSpPr>
          <p:cNvPr id="18" name="TextBox 17"/>
          <p:cNvSpPr txBox="1"/>
          <p:nvPr/>
        </p:nvSpPr>
        <p:spPr>
          <a:xfrm>
            <a:off x="1323975" y="5372100"/>
            <a:ext cx="7044717" cy="707886"/>
          </a:xfrm>
          <a:prstGeom prst="rect">
            <a:avLst/>
          </a:prstGeom>
          <a:noFill/>
        </p:spPr>
        <p:txBody>
          <a:bodyPr wrap="square" rtlCol="0">
            <a:spAutoFit/>
          </a:bodyPr>
          <a:lstStyle/>
          <a:p>
            <a:r>
              <a:rPr lang="en-US" sz="2000" dirty="0" smtClean="0">
                <a:latin typeface="Times New Roman"/>
                <a:cs typeface="Times New Roman"/>
              </a:rPr>
              <a:t>Contrary to the battle of the sexes, in RPS randomization is necessary to construct a Nash equilibrium.</a:t>
            </a:r>
            <a:endParaRPr lang="en-US" sz="2000" dirty="0">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21"/>
                                        </p:tgtEl>
                                        <p:attrNameLst>
                                          <p:attrName>style.visibility</p:attrName>
                                        </p:attrNameLst>
                                      </p:cBhvr>
                                      <p:to>
                                        <p:strVal val="visible"/>
                                      </p:to>
                                    </p:set>
                                    <p:animEffect transition="in" filter="fade">
                                      <p:cBhvr>
                                        <p:cTn id="7" dur="500"/>
                                        <p:tgtEl>
                                          <p:spTgt spid="2972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29726"/>
                                        </p:tgtEl>
                                        <p:attrNameLst>
                                          <p:attrName>style.visibility</p:attrName>
                                        </p:attrNameLst>
                                      </p:cBhvr>
                                      <p:to>
                                        <p:strVal val="visible"/>
                                      </p:to>
                                    </p:set>
                                    <p:animEffect transition="in" filter="fade">
                                      <p:cBhvr>
                                        <p:cTn id="13" dur="500"/>
                                        <p:tgtEl>
                                          <p:spTgt spid="29726"/>
                                        </p:tgtEl>
                                      </p:cBhvr>
                                    </p:animEffect>
                                  </p:childTnLst>
                                </p:cTn>
                              </p:par>
                              <p:par>
                                <p:cTn id="14" presetID="10" presetClass="entr" presetSubtype="0" fill="hold" nodeType="withEffect">
                                  <p:stCondLst>
                                    <p:cond delay="0"/>
                                  </p:stCondLst>
                                  <p:childTnLst>
                                    <p:set>
                                      <p:cBhvr>
                                        <p:cTn id="15" dur="1" fill="hold">
                                          <p:stCondLst>
                                            <p:cond delay="0"/>
                                          </p:stCondLst>
                                        </p:cTn>
                                        <p:tgtEl>
                                          <p:spTgt spid="29725"/>
                                        </p:tgtEl>
                                        <p:attrNameLst>
                                          <p:attrName>style.visibility</p:attrName>
                                        </p:attrNameLst>
                                      </p:cBhvr>
                                      <p:to>
                                        <p:strVal val="visible"/>
                                      </p:to>
                                    </p:set>
                                    <p:animEffect transition="in" filter="fade">
                                      <p:cBhvr>
                                        <p:cTn id="16" dur="500"/>
                                        <p:tgtEl>
                                          <p:spTgt spid="29725"/>
                                        </p:tgtEl>
                                      </p:cBhvr>
                                    </p:animEffect>
                                  </p:childTnLst>
                                </p:cTn>
                              </p:par>
                              <p:par>
                                <p:cTn id="17" presetID="10" presetClass="entr" presetSubtype="0" fill="hold" nodeType="withEffect">
                                  <p:stCondLst>
                                    <p:cond delay="0"/>
                                  </p:stCondLst>
                                  <p:childTnLst>
                                    <p:set>
                                      <p:cBhvr>
                                        <p:cTn id="18" dur="1" fill="hold">
                                          <p:stCondLst>
                                            <p:cond delay="0"/>
                                          </p:stCondLst>
                                        </p:cTn>
                                        <p:tgtEl>
                                          <p:spTgt spid="29723"/>
                                        </p:tgtEl>
                                        <p:attrNameLst>
                                          <p:attrName>style.visibility</p:attrName>
                                        </p:attrNameLst>
                                      </p:cBhvr>
                                      <p:to>
                                        <p:strVal val="visible"/>
                                      </p:to>
                                    </p:set>
                                    <p:animEffect transition="in" filter="fade">
                                      <p:cBhvr>
                                        <p:cTn id="19" dur="500"/>
                                        <p:tgtEl>
                                          <p:spTgt spid="29723"/>
                                        </p:tgtEl>
                                      </p:cBhvr>
                                    </p:animEffect>
                                  </p:childTnLst>
                                </p:cTn>
                              </p:par>
                              <p:par>
                                <p:cTn id="20" presetID="10" presetClass="entr" presetSubtype="0" fill="hold" nodeType="withEffect">
                                  <p:stCondLst>
                                    <p:cond delay="0"/>
                                  </p:stCondLst>
                                  <p:childTnLst>
                                    <p:set>
                                      <p:cBhvr>
                                        <p:cTn id="21" dur="1" fill="hold">
                                          <p:stCondLst>
                                            <p:cond delay="0"/>
                                          </p:stCondLst>
                                        </p:cTn>
                                        <p:tgtEl>
                                          <p:spTgt spid="29724"/>
                                        </p:tgtEl>
                                        <p:attrNameLst>
                                          <p:attrName>style.visibility</p:attrName>
                                        </p:attrNameLst>
                                      </p:cBhvr>
                                      <p:to>
                                        <p:strVal val="visible"/>
                                      </p:to>
                                    </p:set>
                                    <p:animEffect transition="in" filter="fade">
                                      <p:cBhvr>
                                        <p:cTn id="22" dur="500"/>
                                        <p:tgtEl>
                                          <p:spTgt spid="29724"/>
                                        </p:tgtEl>
                                      </p:cBhvr>
                                    </p:animEffect>
                                  </p:childTnLst>
                                </p:cTn>
                              </p:par>
                              <p:par>
                                <p:cTn id="23" presetID="10" presetClass="entr" presetSubtype="0" fill="hold" nodeType="withEffect">
                                  <p:stCondLst>
                                    <p:cond delay="0"/>
                                  </p:stCondLst>
                                  <p:childTnLst>
                                    <p:set>
                                      <p:cBhvr>
                                        <p:cTn id="24" dur="1" fill="hold">
                                          <p:stCondLst>
                                            <p:cond delay="0"/>
                                          </p:stCondLst>
                                        </p:cTn>
                                        <p:tgtEl>
                                          <p:spTgt spid="29727"/>
                                        </p:tgtEl>
                                        <p:attrNameLst>
                                          <p:attrName>style.visibility</p:attrName>
                                        </p:attrNameLst>
                                      </p:cBhvr>
                                      <p:to>
                                        <p:strVal val="visible"/>
                                      </p:to>
                                    </p:set>
                                    <p:animEffect transition="in" filter="fade">
                                      <p:cBhvr>
                                        <p:cTn id="25" dur="500"/>
                                        <p:tgtEl>
                                          <p:spTgt spid="297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2000"/>
                                        <p:tgtEl>
                                          <p:spTgt spid="3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dissolve">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TextBox 29"/>
          <p:cNvSpPr txBox="1"/>
          <p:nvPr/>
        </p:nvSpPr>
        <p:spPr>
          <a:xfrm>
            <a:off x="676161" y="200996"/>
            <a:ext cx="7568999" cy="707886"/>
          </a:xfrm>
          <a:prstGeom prst="rect">
            <a:avLst/>
          </a:prstGeom>
          <a:noFill/>
        </p:spPr>
        <p:txBody>
          <a:bodyPr wrap="none" rtlCol="0">
            <a:spAutoFit/>
          </a:bodyPr>
          <a:lstStyle/>
          <a:p>
            <a:r>
              <a:rPr lang="en-US" sz="4000" dirty="0" smtClean="0">
                <a:solidFill>
                  <a:srgbClr val="FFFB8F"/>
                </a:solidFill>
                <a:latin typeface="Times New Roman"/>
                <a:cs typeface="Times New Roman"/>
              </a:rPr>
              <a:t>Rock-Paper-Scissors Championship</a:t>
            </a:r>
            <a:endParaRPr lang="en-US" sz="4000" dirty="0">
              <a:solidFill>
                <a:srgbClr val="FFFB8F"/>
              </a:solidFill>
              <a:latin typeface="Times New Roman"/>
              <a:cs typeface="Times New Roman"/>
            </a:endParaRPr>
          </a:p>
        </p:txBody>
      </p:sp>
      <p:pic>
        <p:nvPicPr>
          <p:cNvPr id="20" name="Picture 19" descr="usarps.jpg"/>
          <p:cNvPicPr>
            <a:picLocks noChangeAspect="1"/>
          </p:cNvPicPr>
          <p:nvPr/>
        </p:nvPicPr>
        <p:blipFill>
          <a:blip r:embed="rId3"/>
          <a:stretch>
            <a:fillRect/>
          </a:stretch>
        </p:blipFill>
        <p:spPr>
          <a:xfrm>
            <a:off x="1682864" y="1525032"/>
            <a:ext cx="4908436" cy="2819740"/>
          </a:xfrm>
          <a:prstGeom prst="rect">
            <a:avLst/>
          </a:prstGeom>
        </p:spPr>
      </p:pic>
      <p:sp>
        <p:nvSpPr>
          <p:cNvPr id="6" name="Rectangle 5"/>
          <p:cNvSpPr/>
          <p:nvPr/>
        </p:nvSpPr>
        <p:spPr>
          <a:xfrm>
            <a:off x="343621" y="4941332"/>
            <a:ext cx="8279679" cy="1477328"/>
          </a:xfrm>
          <a:prstGeom prst="rect">
            <a:avLst/>
          </a:prstGeom>
        </p:spPr>
        <p:txBody>
          <a:bodyPr wrap="square">
            <a:spAutoFit/>
          </a:bodyPr>
          <a:lstStyle/>
          <a:p>
            <a:pPr>
              <a:defRPr/>
            </a:pPr>
            <a:r>
              <a:rPr lang="en-US" dirty="0">
                <a:solidFill>
                  <a:srgbClr val="FFFFFF"/>
                </a:solidFill>
                <a:latin typeface="Times New Roman"/>
                <a:cs typeface="Times New Roman"/>
              </a:rPr>
              <a:t>T</a:t>
            </a:r>
            <a:r>
              <a:rPr lang="en-US" dirty="0" smtClean="0">
                <a:solidFill>
                  <a:srgbClr val="FFFFFF"/>
                </a:solidFill>
                <a:latin typeface="Times New Roman"/>
                <a:cs typeface="Times New Roman"/>
              </a:rPr>
              <a:t>he behavior observed in the RPS championship is very different from the pair of uniform strategies; indeed, the matrix-form version of RPS did not intend to capture the repeated interaction between the same pair of players---recall earlier remark; rather the intention is to model the behavior of a population of, say, students in a courtyard participating in random occurrences of RPS games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423614"/>
            <a:ext cx="7081586" cy="707886"/>
          </a:xfrm>
          <a:prstGeom prst="rect">
            <a:avLst/>
          </a:prstGeom>
          <a:noFill/>
        </p:spPr>
        <p:txBody>
          <a:bodyPr wrap="none" rtlCol="0">
            <a:spAutoFit/>
          </a:bodyPr>
          <a:lstStyle/>
          <a:p>
            <a:r>
              <a:rPr lang="en-US" sz="4000" dirty="0" smtClean="0">
                <a:solidFill>
                  <a:srgbClr val="FFFFCC"/>
                </a:solidFill>
                <a:latin typeface="Times New Roman"/>
                <a:cs typeface="Times New Roman"/>
              </a:rPr>
              <a:t>Guess Two-Thirds of the Average</a:t>
            </a:r>
            <a:endParaRPr lang="en-US" sz="4000" dirty="0">
              <a:solidFill>
                <a:srgbClr val="FFFFCC"/>
              </a:solidFill>
              <a:latin typeface="Times New Roman"/>
              <a:cs typeface="Times New Roman"/>
            </a:endParaRPr>
          </a:p>
        </p:txBody>
      </p:sp>
      <p:sp>
        <p:nvSpPr>
          <p:cNvPr id="4" name="TextBox 3"/>
          <p:cNvSpPr txBox="1"/>
          <p:nvPr/>
        </p:nvSpPr>
        <p:spPr>
          <a:xfrm>
            <a:off x="863600" y="1631434"/>
            <a:ext cx="3232792" cy="430887"/>
          </a:xfrm>
          <a:prstGeom prst="rect">
            <a:avLst/>
          </a:prstGeom>
          <a:noFill/>
        </p:spPr>
        <p:txBody>
          <a:bodyPr wrap="none" rtlCol="0">
            <a:spAutoFit/>
          </a:bodyPr>
          <a:lstStyle/>
          <a:p>
            <a:r>
              <a:rPr lang="en-US" sz="2200" dirty="0" smtClean="0">
                <a:latin typeface="Times New Roman"/>
                <a:cs typeface="Times New Roman"/>
              </a:rPr>
              <a:t>- k players </a:t>
            </a:r>
            <a:r>
              <a:rPr lang="en-US" sz="2200" i="1" dirty="0" smtClean="0">
                <a:latin typeface="Times New Roman"/>
                <a:cs typeface="Times New Roman"/>
              </a:rPr>
              <a:t>p</a:t>
            </a:r>
            <a:r>
              <a:rPr lang="en-US" sz="2200" baseline="-25000" dirty="0" smtClean="0">
                <a:latin typeface="Times New Roman"/>
                <a:cs typeface="Times New Roman"/>
              </a:rPr>
              <a:t>1</a:t>
            </a:r>
            <a:r>
              <a:rPr lang="en-US" sz="2200" dirty="0" smtClean="0">
                <a:latin typeface="Times New Roman"/>
                <a:cs typeface="Times New Roman"/>
              </a:rPr>
              <a:t>, </a:t>
            </a:r>
            <a:r>
              <a:rPr lang="en-US" sz="2200" i="1" dirty="0" smtClean="0">
                <a:latin typeface="Times New Roman"/>
                <a:cs typeface="Times New Roman"/>
              </a:rPr>
              <a:t>p</a:t>
            </a:r>
            <a:r>
              <a:rPr lang="en-US" sz="2200" baseline="-25000" dirty="0" smtClean="0">
                <a:latin typeface="Times New Roman"/>
                <a:cs typeface="Times New Roman"/>
              </a:rPr>
              <a:t>2</a:t>
            </a:r>
            <a:r>
              <a:rPr lang="en-US" sz="2200" dirty="0" smtClean="0">
                <a:latin typeface="Times New Roman"/>
                <a:cs typeface="Times New Roman"/>
              </a:rPr>
              <a:t>, </a:t>
            </a:r>
            <a:r>
              <a:rPr lang="en-US" sz="2200" i="1" dirty="0" smtClean="0">
                <a:latin typeface="Times New Roman"/>
                <a:cs typeface="Times New Roman"/>
              </a:rPr>
              <a:t>p</a:t>
            </a:r>
            <a:r>
              <a:rPr lang="en-US" sz="2200" baseline="-25000" dirty="0" smtClean="0">
                <a:latin typeface="Times New Roman"/>
                <a:cs typeface="Times New Roman"/>
              </a:rPr>
              <a:t>3</a:t>
            </a:r>
            <a:r>
              <a:rPr lang="en-US" sz="2200" dirty="0" smtClean="0">
                <a:latin typeface="Times New Roman"/>
                <a:cs typeface="Times New Roman"/>
              </a:rPr>
              <a:t>, …, </a:t>
            </a:r>
            <a:r>
              <a:rPr lang="en-US" sz="2200" i="1" dirty="0" err="1" smtClean="0">
                <a:latin typeface="Times New Roman"/>
                <a:cs typeface="Times New Roman"/>
              </a:rPr>
              <a:t>p</a:t>
            </a:r>
            <a:r>
              <a:rPr lang="en-US" sz="2200" baseline="-25000" dirty="0" err="1" smtClean="0">
                <a:latin typeface="Times New Roman"/>
                <a:cs typeface="Times New Roman"/>
              </a:rPr>
              <a:t>k</a:t>
            </a:r>
            <a:endParaRPr lang="en-US" sz="2200" dirty="0">
              <a:latin typeface="Times New Roman"/>
              <a:cs typeface="Times New Roman"/>
            </a:endParaRPr>
          </a:p>
        </p:txBody>
      </p:sp>
      <p:sp>
        <p:nvSpPr>
          <p:cNvPr id="5" name="TextBox 4"/>
          <p:cNvSpPr txBox="1"/>
          <p:nvPr/>
        </p:nvSpPr>
        <p:spPr>
          <a:xfrm>
            <a:off x="863600" y="2214721"/>
            <a:ext cx="4901089" cy="430887"/>
          </a:xfrm>
          <a:prstGeom prst="rect">
            <a:avLst/>
          </a:prstGeom>
          <a:noFill/>
        </p:spPr>
        <p:txBody>
          <a:bodyPr wrap="none" rtlCol="0">
            <a:spAutoFit/>
          </a:bodyPr>
          <a:lstStyle/>
          <a:p>
            <a:r>
              <a:rPr lang="en-US" sz="2200" dirty="0" smtClean="0">
                <a:latin typeface="Times New Roman"/>
                <a:cs typeface="Times New Roman"/>
              </a:rPr>
              <a:t>- each player submits a number in [0,100]</a:t>
            </a:r>
            <a:endParaRPr lang="en-US" sz="2200" dirty="0">
              <a:latin typeface="Times New Roman"/>
              <a:cs typeface="Times New Roman"/>
            </a:endParaRPr>
          </a:p>
        </p:txBody>
      </p:sp>
      <p:pic>
        <p:nvPicPr>
          <p:cNvPr id="8" name="Picture 7" descr="latex-image-1.pdf"/>
          <p:cNvPicPr>
            <a:picLocks noChangeAspect="1"/>
          </p:cNvPicPr>
          <p:nvPr/>
        </p:nvPicPr>
        <p:blipFill>
          <a:blip r:embed="rId3"/>
          <a:stretch>
            <a:fillRect/>
          </a:stretch>
        </p:blipFill>
        <p:spPr>
          <a:xfrm>
            <a:off x="2978150" y="2774950"/>
            <a:ext cx="2120900" cy="469900"/>
          </a:xfrm>
          <a:prstGeom prst="rect">
            <a:avLst/>
          </a:prstGeom>
        </p:spPr>
      </p:pic>
      <p:sp>
        <p:nvSpPr>
          <p:cNvPr id="9" name="TextBox 8"/>
          <p:cNvSpPr txBox="1"/>
          <p:nvPr/>
        </p:nvSpPr>
        <p:spPr>
          <a:xfrm>
            <a:off x="939800" y="3244850"/>
            <a:ext cx="1320619" cy="430887"/>
          </a:xfrm>
          <a:prstGeom prst="rect">
            <a:avLst/>
          </a:prstGeom>
          <a:noFill/>
        </p:spPr>
        <p:txBody>
          <a:bodyPr wrap="none" rtlCol="0">
            <a:spAutoFit/>
          </a:bodyPr>
          <a:lstStyle/>
          <a:p>
            <a:r>
              <a:rPr lang="en-US" sz="2200" dirty="0" smtClean="0">
                <a:latin typeface="Times New Roman"/>
                <a:cs typeface="Times New Roman"/>
              </a:rPr>
              <a:t>- compute</a:t>
            </a:r>
            <a:endParaRPr lang="en-US" sz="2200" dirty="0">
              <a:latin typeface="Times New Roman"/>
              <a:cs typeface="Times New Roman"/>
            </a:endParaRPr>
          </a:p>
        </p:txBody>
      </p:sp>
      <p:sp>
        <p:nvSpPr>
          <p:cNvPr id="12" name="TextBox 11"/>
          <p:cNvSpPr txBox="1"/>
          <p:nvPr/>
        </p:nvSpPr>
        <p:spPr>
          <a:xfrm>
            <a:off x="939800" y="4680406"/>
            <a:ext cx="2292502" cy="430887"/>
          </a:xfrm>
          <a:prstGeom prst="rect">
            <a:avLst/>
          </a:prstGeom>
          <a:noFill/>
        </p:spPr>
        <p:txBody>
          <a:bodyPr wrap="none" rtlCol="0">
            <a:spAutoFit/>
          </a:bodyPr>
          <a:lstStyle/>
          <a:p>
            <a:r>
              <a:rPr lang="en-US" sz="2200" dirty="0" smtClean="0">
                <a:latin typeface="Times New Roman"/>
                <a:cs typeface="Times New Roman"/>
              </a:rPr>
              <a:t>- find </a:t>
            </a:r>
            <a:r>
              <a:rPr lang="en-US" sz="2200" i="1" dirty="0" err="1" smtClean="0">
                <a:latin typeface="Times New Roman"/>
                <a:cs typeface="Times New Roman"/>
              </a:rPr>
              <a:t>x</a:t>
            </a:r>
            <a:r>
              <a:rPr lang="en-US" sz="2200" i="1" baseline="-25000" dirty="0" err="1" smtClean="0">
                <a:latin typeface="Times New Roman"/>
                <a:cs typeface="Times New Roman"/>
              </a:rPr>
              <a:t>j</a:t>
            </a:r>
            <a:r>
              <a:rPr lang="en-US" sz="2200" dirty="0" smtClean="0">
                <a:latin typeface="Times New Roman"/>
                <a:cs typeface="Times New Roman"/>
              </a:rPr>
              <a:t>, closest to  </a:t>
            </a:r>
            <a:endParaRPr lang="en-US" sz="2200" dirty="0">
              <a:latin typeface="Times New Roman"/>
              <a:cs typeface="Times New Roman"/>
            </a:endParaRPr>
          </a:p>
        </p:txBody>
      </p:sp>
      <p:pic>
        <p:nvPicPr>
          <p:cNvPr id="13" name="Picture 12" descr="latex-image-1.pdf"/>
          <p:cNvPicPr>
            <a:picLocks noChangeAspect="1"/>
          </p:cNvPicPr>
          <p:nvPr/>
        </p:nvPicPr>
        <p:blipFill>
          <a:blip r:embed="rId4"/>
          <a:stretch>
            <a:fillRect/>
          </a:stretch>
        </p:blipFill>
        <p:spPr>
          <a:xfrm>
            <a:off x="2984500" y="4381500"/>
            <a:ext cx="863600" cy="1117600"/>
          </a:xfrm>
          <a:prstGeom prst="rect">
            <a:avLst/>
          </a:prstGeom>
        </p:spPr>
      </p:pic>
      <p:sp>
        <p:nvSpPr>
          <p:cNvPr id="14" name="TextBox 13"/>
          <p:cNvSpPr txBox="1"/>
          <p:nvPr/>
        </p:nvSpPr>
        <p:spPr>
          <a:xfrm>
            <a:off x="939800" y="5480506"/>
            <a:ext cx="6011602" cy="430887"/>
          </a:xfrm>
          <a:prstGeom prst="rect">
            <a:avLst/>
          </a:prstGeom>
          <a:noFill/>
        </p:spPr>
        <p:txBody>
          <a:bodyPr wrap="none" rtlCol="0">
            <a:spAutoFit/>
          </a:bodyPr>
          <a:lstStyle/>
          <a:p>
            <a:r>
              <a:rPr lang="en-US" sz="2200" dirty="0" smtClean="0">
                <a:latin typeface="Times New Roman"/>
                <a:cs typeface="Times New Roman"/>
              </a:rPr>
              <a:t>- player </a:t>
            </a:r>
            <a:r>
              <a:rPr lang="en-US" sz="2200" dirty="0" err="1">
                <a:latin typeface="Times New Roman"/>
                <a:cs typeface="Times New Roman"/>
              </a:rPr>
              <a:t>p</a:t>
            </a:r>
            <a:r>
              <a:rPr lang="en-US" sz="2200" i="1" baseline="-25000" dirty="0" err="1" smtClean="0">
                <a:latin typeface="Times New Roman"/>
                <a:cs typeface="Times New Roman"/>
              </a:rPr>
              <a:t>j</a:t>
            </a:r>
            <a:r>
              <a:rPr lang="en-US" sz="2200" dirty="0" smtClean="0">
                <a:latin typeface="Times New Roman"/>
                <a:cs typeface="Times New Roman"/>
              </a:rPr>
              <a:t> wins $100,  all other players win nothing</a:t>
            </a:r>
            <a:endParaRPr lang="en-US" sz="2200" dirty="0">
              <a:latin typeface="Times New Roman"/>
              <a:cs typeface="Times New Roman"/>
            </a:endParaRPr>
          </a:p>
        </p:txBody>
      </p:sp>
      <p:sp>
        <p:nvSpPr>
          <p:cNvPr id="15" name="TextBox 14"/>
          <p:cNvSpPr txBox="1"/>
          <p:nvPr/>
        </p:nvSpPr>
        <p:spPr>
          <a:xfrm>
            <a:off x="5686442" y="4191000"/>
            <a:ext cx="1662284" cy="492443"/>
          </a:xfrm>
          <a:prstGeom prst="rect">
            <a:avLst/>
          </a:prstGeom>
          <a:noFill/>
        </p:spPr>
        <p:txBody>
          <a:bodyPr wrap="none" rtlCol="0">
            <a:spAutoFit/>
          </a:bodyPr>
          <a:lstStyle/>
          <a:p>
            <a:r>
              <a:rPr lang="en-US" sz="2600" dirty="0" smtClean="0">
                <a:solidFill>
                  <a:srgbClr val="FF6600"/>
                </a:solidFill>
                <a:latin typeface="Times New Roman"/>
                <a:cs typeface="Times New Roman"/>
              </a:rPr>
              <a:t>Let’s Play!</a:t>
            </a:r>
            <a:endParaRPr lang="en-US" sz="2600" dirty="0">
              <a:solidFill>
                <a:srgbClr val="FF6600"/>
              </a:solidFill>
              <a:latin typeface="Times New Roman"/>
              <a:cs typeface="Times New Roman"/>
            </a:endParaRPr>
          </a:p>
        </p:txBody>
      </p:sp>
      <p:pic>
        <p:nvPicPr>
          <p:cNvPr id="16" name="Picture 15" descr="latex-image-1.pdf"/>
          <p:cNvPicPr>
            <a:picLocks noChangeAspect="1"/>
          </p:cNvPicPr>
          <p:nvPr/>
        </p:nvPicPr>
        <p:blipFill>
          <a:blip r:embed="rId5"/>
          <a:stretch>
            <a:fillRect/>
          </a:stretch>
        </p:blipFill>
        <p:spPr>
          <a:xfrm>
            <a:off x="2403318" y="3244850"/>
            <a:ext cx="2222500" cy="14351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7"/>
          <p:cNvGrpSpPr/>
          <p:nvPr/>
        </p:nvGrpSpPr>
        <p:grpSpPr>
          <a:xfrm>
            <a:off x="596900" y="990600"/>
            <a:ext cx="4462605" cy="1117600"/>
            <a:chOff x="596900" y="1320800"/>
            <a:chExt cx="4462605" cy="1117600"/>
          </a:xfrm>
        </p:grpSpPr>
        <p:sp>
          <p:nvSpPr>
            <p:cNvPr id="4" name="TextBox 3"/>
            <p:cNvSpPr txBox="1"/>
            <p:nvPr/>
          </p:nvSpPr>
          <p:spPr>
            <a:xfrm>
              <a:off x="596900" y="1631434"/>
              <a:ext cx="4462605" cy="430887"/>
            </a:xfrm>
            <a:prstGeom prst="rect">
              <a:avLst/>
            </a:prstGeom>
            <a:noFill/>
          </p:spPr>
          <p:txBody>
            <a:bodyPr wrap="none" rtlCol="0">
              <a:spAutoFit/>
            </a:bodyPr>
            <a:lstStyle/>
            <a:p>
              <a:r>
                <a:rPr lang="en-US" sz="2200" dirty="0" smtClean="0">
                  <a:latin typeface="Times New Roman"/>
                  <a:cs typeface="Times New Roman"/>
                </a:rPr>
                <a:t>Is it rational to play above                ?</a:t>
              </a:r>
              <a:endParaRPr lang="en-US" sz="2200" dirty="0">
                <a:latin typeface="Times New Roman"/>
                <a:cs typeface="Times New Roman"/>
              </a:endParaRPr>
            </a:p>
          </p:txBody>
        </p:sp>
        <p:pic>
          <p:nvPicPr>
            <p:cNvPr id="15" name="Picture 14" descr="latex-image-1.pdf"/>
            <p:cNvPicPr>
              <a:picLocks noChangeAspect="1"/>
            </p:cNvPicPr>
            <p:nvPr/>
          </p:nvPicPr>
          <p:blipFill>
            <a:blip r:embed="rId3"/>
            <a:stretch>
              <a:fillRect/>
            </a:stretch>
          </p:blipFill>
          <p:spPr>
            <a:xfrm>
              <a:off x="3587750" y="1320800"/>
              <a:ext cx="1308100" cy="1117600"/>
            </a:xfrm>
            <a:prstGeom prst="rect">
              <a:avLst/>
            </a:prstGeom>
          </p:spPr>
        </p:pic>
      </p:grpSp>
      <p:sp>
        <p:nvSpPr>
          <p:cNvPr id="16" name="TextBox 15"/>
          <p:cNvSpPr txBox="1"/>
          <p:nvPr/>
        </p:nvSpPr>
        <p:spPr>
          <a:xfrm>
            <a:off x="4660900" y="1847334"/>
            <a:ext cx="1552228" cy="400110"/>
          </a:xfrm>
          <a:prstGeom prst="rect">
            <a:avLst/>
          </a:prstGeom>
          <a:noFill/>
        </p:spPr>
        <p:txBody>
          <a:bodyPr wrap="none" rtlCol="0">
            <a:spAutoFit/>
          </a:bodyPr>
          <a:lstStyle/>
          <a:p>
            <a:r>
              <a:rPr lang="en-US" sz="2000" dirty="0" smtClean="0">
                <a:solidFill>
                  <a:srgbClr val="FF6600"/>
                </a:solidFill>
                <a:latin typeface="Times New Roman"/>
                <a:cs typeface="Times New Roman"/>
              </a:rPr>
              <a:t>A: no (why?)</a:t>
            </a:r>
            <a:endParaRPr lang="en-US" sz="2000" dirty="0">
              <a:solidFill>
                <a:srgbClr val="FF6600"/>
              </a:solidFill>
              <a:latin typeface="Times New Roman"/>
              <a:cs typeface="Times New Roman"/>
            </a:endParaRPr>
          </a:p>
        </p:txBody>
      </p:sp>
      <p:grpSp>
        <p:nvGrpSpPr>
          <p:cNvPr id="5" name="Group 20"/>
          <p:cNvGrpSpPr/>
          <p:nvPr/>
        </p:nvGrpSpPr>
        <p:grpSpPr>
          <a:xfrm>
            <a:off x="596900" y="2082800"/>
            <a:ext cx="7624153" cy="1320800"/>
            <a:chOff x="596900" y="2476500"/>
            <a:chExt cx="7624153" cy="1320800"/>
          </a:xfrm>
        </p:grpSpPr>
        <p:sp>
          <p:nvSpPr>
            <p:cNvPr id="17" name="TextBox 16"/>
            <p:cNvSpPr txBox="1"/>
            <p:nvPr/>
          </p:nvSpPr>
          <p:spPr>
            <a:xfrm>
              <a:off x="596900" y="2795032"/>
              <a:ext cx="7624153" cy="769441"/>
            </a:xfrm>
            <a:prstGeom prst="rect">
              <a:avLst/>
            </a:prstGeom>
            <a:noFill/>
          </p:spPr>
          <p:txBody>
            <a:bodyPr wrap="square" rtlCol="0">
              <a:spAutoFit/>
            </a:bodyPr>
            <a:lstStyle/>
            <a:p>
              <a:r>
                <a:rPr lang="en-US" sz="2200" dirty="0" smtClean="0">
                  <a:latin typeface="Times New Roman"/>
                  <a:cs typeface="Times New Roman"/>
                </a:rPr>
                <a:t>Given that no rational player will play above                is it rational to play  above                       ?</a:t>
              </a:r>
            </a:p>
          </p:txBody>
        </p:sp>
        <p:pic>
          <p:nvPicPr>
            <p:cNvPr id="19" name="Picture 18" descr="latex-image-1.pdf"/>
            <p:cNvPicPr>
              <a:picLocks noChangeAspect="1"/>
            </p:cNvPicPr>
            <p:nvPr/>
          </p:nvPicPr>
          <p:blipFill>
            <a:blip r:embed="rId3"/>
            <a:stretch>
              <a:fillRect/>
            </a:stretch>
          </p:blipFill>
          <p:spPr>
            <a:xfrm>
              <a:off x="5597784" y="2476500"/>
              <a:ext cx="1308100" cy="1117600"/>
            </a:xfrm>
            <a:prstGeom prst="rect">
              <a:avLst/>
            </a:prstGeom>
          </p:spPr>
        </p:pic>
        <p:pic>
          <p:nvPicPr>
            <p:cNvPr id="20" name="Picture 19" descr="latex-image-1.pdf"/>
            <p:cNvPicPr>
              <a:picLocks noChangeAspect="1"/>
            </p:cNvPicPr>
            <p:nvPr/>
          </p:nvPicPr>
          <p:blipFill>
            <a:blip r:embed="rId4"/>
            <a:stretch>
              <a:fillRect/>
            </a:stretch>
          </p:blipFill>
          <p:spPr>
            <a:xfrm>
              <a:off x="3060700" y="2933700"/>
              <a:ext cx="1905000" cy="863600"/>
            </a:xfrm>
            <a:prstGeom prst="rect">
              <a:avLst/>
            </a:prstGeom>
          </p:spPr>
        </p:pic>
      </p:grpSp>
      <p:sp>
        <p:nvSpPr>
          <p:cNvPr id="22" name="TextBox 21"/>
          <p:cNvSpPr txBox="1"/>
          <p:nvPr/>
        </p:nvSpPr>
        <p:spPr>
          <a:xfrm>
            <a:off x="4660900" y="3170773"/>
            <a:ext cx="2356985" cy="400110"/>
          </a:xfrm>
          <a:prstGeom prst="rect">
            <a:avLst/>
          </a:prstGeom>
          <a:noFill/>
        </p:spPr>
        <p:txBody>
          <a:bodyPr wrap="none" rtlCol="0">
            <a:spAutoFit/>
          </a:bodyPr>
          <a:lstStyle/>
          <a:p>
            <a:r>
              <a:rPr lang="en-US" sz="2000" dirty="0" smtClean="0">
                <a:solidFill>
                  <a:srgbClr val="FF6600"/>
                </a:solidFill>
                <a:latin typeface="Times New Roman"/>
                <a:cs typeface="Times New Roman"/>
              </a:rPr>
              <a:t>A: no (same reasons)</a:t>
            </a:r>
            <a:endParaRPr lang="en-US" sz="2000" dirty="0">
              <a:solidFill>
                <a:srgbClr val="FF6600"/>
              </a:solidFill>
              <a:latin typeface="Times New Roman"/>
              <a:cs typeface="Times New Roman"/>
            </a:endParaRPr>
          </a:p>
        </p:txBody>
      </p:sp>
      <p:sp>
        <p:nvSpPr>
          <p:cNvPr id="23" name="TextBox 22"/>
          <p:cNvSpPr txBox="1"/>
          <p:nvPr/>
        </p:nvSpPr>
        <p:spPr>
          <a:xfrm rot="5400000">
            <a:off x="1538932" y="3332974"/>
            <a:ext cx="457201" cy="492443"/>
          </a:xfrm>
          <a:prstGeom prst="rect">
            <a:avLst/>
          </a:prstGeom>
          <a:noFill/>
        </p:spPr>
        <p:txBody>
          <a:bodyPr wrap="none" rtlCol="0">
            <a:spAutoFit/>
          </a:bodyPr>
          <a:lstStyle/>
          <a:p>
            <a:r>
              <a:rPr lang="en-US" sz="2600" dirty="0" smtClean="0"/>
              <a:t>…</a:t>
            </a:r>
            <a:endParaRPr lang="en-US" sz="2600" dirty="0"/>
          </a:p>
        </p:txBody>
      </p:sp>
      <p:sp>
        <p:nvSpPr>
          <p:cNvPr id="24" name="TextBox 23"/>
          <p:cNvSpPr txBox="1"/>
          <p:nvPr/>
        </p:nvSpPr>
        <p:spPr>
          <a:xfrm>
            <a:off x="566385" y="3810913"/>
            <a:ext cx="4094515" cy="430887"/>
          </a:xfrm>
          <a:prstGeom prst="rect">
            <a:avLst/>
          </a:prstGeom>
          <a:noFill/>
        </p:spPr>
        <p:txBody>
          <a:bodyPr wrap="none" rtlCol="0">
            <a:spAutoFit/>
          </a:bodyPr>
          <a:lstStyle/>
          <a:p>
            <a:r>
              <a:rPr lang="en-US" sz="2200" dirty="0" smtClean="0">
                <a:latin typeface="Times New Roman"/>
                <a:cs typeface="Times New Roman"/>
              </a:rPr>
              <a:t>All rational players should play  0.</a:t>
            </a:r>
            <a:endParaRPr lang="en-US" sz="2200" dirty="0">
              <a:latin typeface="Times New Roman"/>
              <a:cs typeface="Times New Roman"/>
            </a:endParaRPr>
          </a:p>
        </p:txBody>
      </p:sp>
      <p:sp>
        <p:nvSpPr>
          <p:cNvPr id="25" name="TextBox 24"/>
          <p:cNvSpPr txBox="1"/>
          <p:nvPr/>
        </p:nvSpPr>
        <p:spPr>
          <a:xfrm>
            <a:off x="566385" y="4242256"/>
            <a:ext cx="7267359" cy="430887"/>
          </a:xfrm>
          <a:prstGeom prst="rect">
            <a:avLst/>
          </a:prstGeom>
          <a:noFill/>
        </p:spPr>
        <p:txBody>
          <a:bodyPr wrap="none" rtlCol="0">
            <a:spAutoFit/>
          </a:bodyPr>
          <a:lstStyle/>
          <a:p>
            <a:r>
              <a:rPr lang="en-US" sz="2200" dirty="0" smtClean="0">
                <a:latin typeface="Times New Roman"/>
                <a:cs typeface="Times New Roman"/>
              </a:rPr>
              <a:t>The all-zero strategy is the only Nash equilibrium of this game.</a:t>
            </a:r>
            <a:endParaRPr lang="en-US" sz="2200" dirty="0">
              <a:latin typeface="Times New Roman"/>
              <a:cs typeface="Times New Roman"/>
            </a:endParaRPr>
          </a:p>
        </p:txBody>
      </p:sp>
      <p:sp>
        <p:nvSpPr>
          <p:cNvPr id="18" name="TextBox 17"/>
          <p:cNvSpPr txBox="1"/>
          <p:nvPr/>
        </p:nvSpPr>
        <p:spPr>
          <a:xfrm>
            <a:off x="596900" y="423614"/>
            <a:ext cx="7081586" cy="707886"/>
          </a:xfrm>
          <a:prstGeom prst="rect">
            <a:avLst/>
          </a:prstGeom>
          <a:noFill/>
        </p:spPr>
        <p:txBody>
          <a:bodyPr wrap="none" rtlCol="0">
            <a:spAutoFit/>
          </a:bodyPr>
          <a:lstStyle/>
          <a:p>
            <a:r>
              <a:rPr lang="en-US" sz="4000" dirty="0" smtClean="0">
                <a:solidFill>
                  <a:srgbClr val="FFFFCC"/>
                </a:solidFill>
                <a:latin typeface="Times New Roman"/>
                <a:cs typeface="Times New Roman"/>
              </a:rPr>
              <a:t>Guess Two-Thirds of the Average</a:t>
            </a:r>
            <a:endParaRPr lang="en-US" sz="4000" dirty="0">
              <a:solidFill>
                <a:srgbClr val="FFFFCC"/>
              </a:solidFill>
              <a:latin typeface="Times New Roman"/>
              <a:cs typeface="Times New Roman"/>
            </a:endParaRPr>
          </a:p>
        </p:txBody>
      </p:sp>
      <p:sp>
        <p:nvSpPr>
          <p:cNvPr id="21" name="Rectangle 20"/>
          <p:cNvSpPr/>
          <p:nvPr/>
        </p:nvSpPr>
        <p:spPr>
          <a:xfrm>
            <a:off x="596900" y="4977487"/>
            <a:ext cx="6616700" cy="430887"/>
          </a:xfrm>
          <a:prstGeom prst="rect">
            <a:avLst/>
          </a:prstGeom>
        </p:spPr>
        <p:txBody>
          <a:bodyPr wrap="square">
            <a:spAutoFit/>
          </a:bodyPr>
          <a:lstStyle/>
          <a:p>
            <a:r>
              <a:rPr lang="en-US" sz="2200" i="1" dirty="0" smtClean="0">
                <a:solidFill>
                  <a:srgbClr val="63BEFF"/>
                </a:solidFill>
                <a:latin typeface="Times New Roman"/>
                <a:cs typeface="Times New Roman"/>
              </a:rPr>
              <a:t>Rationality</a:t>
            </a:r>
            <a:r>
              <a:rPr lang="en-US" sz="2200" i="1" dirty="0" smtClean="0">
                <a:solidFill>
                  <a:srgbClr val="3366FF"/>
                </a:solidFill>
                <a:latin typeface="Times New Roman"/>
                <a:cs typeface="Times New Roman"/>
              </a:rPr>
              <a:t> </a:t>
            </a:r>
            <a:r>
              <a:rPr lang="en-US" sz="2200" i="1" dirty="0" smtClean="0">
                <a:latin typeface="Times New Roman"/>
                <a:cs typeface="Times New Roman"/>
              </a:rPr>
              <a:t>versus</a:t>
            </a:r>
            <a:r>
              <a:rPr lang="en-US" sz="2200" i="1" dirty="0" smtClean="0">
                <a:solidFill>
                  <a:srgbClr val="63BEFF"/>
                </a:solidFill>
                <a:latin typeface="Times New Roman"/>
                <a:cs typeface="Times New Roman"/>
              </a:rPr>
              <a:t> common knowledge of rationality</a:t>
            </a:r>
            <a:endParaRPr lang="en-US" sz="2200" i="1" dirty="0">
              <a:solidFill>
                <a:srgbClr val="63BEFF"/>
              </a:solidFill>
              <a:latin typeface="Times New Roman"/>
              <a:cs typeface="Times New Roman"/>
            </a:endParaRPr>
          </a:p>
        </p:txBody>
      </p:sp>
      <p:sp>
        <p:nvSpPr>
          <p:cNvPr id="26" name="TextBox 25"/>
          <p:cNvSpPr txBox="1"/>
          <p:nvPr/>
        </p:nvSpPr>
        <p:spPr>
          <a:xfrm>
            <a:off x="596900" y="5543034"/>
            <a:ext cx="1718652" cy="369332"/>
          </a:xfrm>
          <a:prstGeom prst="rect">
            <a:avLst/>
          </a:prstGeom>
          <a:noFill/>
        </p:spPr>
        <p:txBody>
          <a:bodyPr wrap="none" rtlCol="0">
            <a:spAutoFit/>
          </a:bodyPr>
          <a:lstStyle/>
          <a:p>
            <a:r>
              <a:rPr lang="en-US" i="1" dirty="0" smtClean="0">
                <a:latin typeface="Times New Roman"/>
                <a:cs typeface="Times New Roman"/>
              </a:rPr>
              <a:t>historical facts:</a:t>
            </a:r>
            <a:endParaRPr lang="en-US" i="1" dirty="0">
              <a:latin typeface="Times New Roman"/>
              <a:cs typeface="Times New Roman"/>
            </a:endParaRPr>
          </a:p>
        </p:txBody>
      </p:sp>
      <p:sp>
        <p:nvSpPr>
          <p:cNvPr id="27" name="Rectangle 26"/>
          <p:cNvSpPr/>
          <p:nvPr/>
        </p:nvSpPr>
        <p:spPr>
          <a:xfrm>
            <a:off x="2286000" y="5543034"/>
            <a:ext cx="6540500" cy="923330"/>
          </a:xfrm>
          <a:prstGeom prst="rect">
            <a:avLst/>
          </a:prstGeom>
        </p:spPr>
        <p:txBody>
          <a:bodyPr wrap="square">
            <a:spAutoFit/>
          </a:bodyPr>
          <a:lstStyle/>
          <a:p>
            <a:r>
              <a:rPr lang="en-US" dirty="0" smtClean="0">
                <a:latin typeface="Times New Roman"/>
                <a:cs typeface="Times New Roman"/>
              </a:rPr>
              <a:t>21.6 was the winning value in a large internet-based competition organized by the Danish newspaper </a:t>
            </a:r>
            <a:r>
              <a:rPr lang="en-US" dirty="0" smtClean="0">
                <a:latin typeface="Times New Roman"/>
                <a:cs typeface="Times New Roman"/>
                <a:hlinkClick r:id="rId5" tooltip="Politiken"/>
              </a:rPr>
              <a:t>Politiken</a:t>
            </a:r>
            <a:r>
              <a:rPr lang="en-US" dirty="0" smtClean="0">
                <a:latin typeface="Times New Roman"/>
                <a:cs typeface="Times New Roman"/>
              </a:rPr>
              <a:t>. This included 19,196 people and with a prize of 5000 Danish kroner.</a:t>
            </a:r>
            <a:endParaRPr lang="en-US" dirty="0">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3" grpId="0"/>
      <p:bldP spid="24" grpId="0"/>
      <p:bldP spid="25" grpId="0"/>
      <p:bldP spid="21"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5091" name="Rectangle 3"/>
          <p:cNvSpPr>
            <a:spLocks noGrp="1" noRot="1" noChangeArrowheads="1"/>
          </p:cNvSpPr>
          <p:nvPr>
            <p:ph type="body" idx="1"/>
          </p:nvPr>
        </p:nvSpPr>
        <p:spPr>
          <a:xfrm>
            <a:off x="2867025" y="3035300"/>
            <a:ext cx="6061075" cy="965200"/>
          </a:xfrm>
        </p:spPr>
        <p:txBody>
          <a:bodyPr/>
          <a:lstStyle/>
          <a:p>
            <a:pPr>
              <a:lnSpc>
                <a:spcPct val="90000"/>
              </a:lnSpc>
              <a:buFont typeface="Arial" charset="0"/>
              <a:buNone/>
            </a:pPr>
            <a:r>
              <a:rPr lang="en-US" sz="2400" i="1" dirty="0" smtClean="0">
                <a:effectLst/>
                <a:latin typeface="Times" charset="0"/>
              </a:rPr>
              <a:t>OK, Nash equilibrium makes sense and is stable, but does it always exist?</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 name="Group 45"/>
          <p:cNvGraphicFramePr>
            <a:graphicFrameLocks noGrp="1"/>
          </p:cNvGraphicFramePr>
          <p:nvPr>
            <p:extLst>
              <p:ext uri="{D42A27DB-BD31-4B8C-83A1-F6EECF244321}">
                <p14:modId xmlns:p14="http://schemas.microsoft.com/office/powerpoint/2010/main" val="4286799117"/>
              </p:ext>
            </p:extLst>
          </p:nvPr>
        </p:nvGraphicFramePr>
        <p:xfrm>
          <a:off x="4752975" y="2170112"/>
          <a:ext cx="3857625" cy="1873251"/>
        </p:xfrm>
        <a:graphic>
          <a:graphicData uri="http://schemas.openxmlformats.org/drawingml/2006/table">
            <a:tbl>
              <a:tblPr/>
              <a:tblGrid>
                <a:gridCol w="1390650"/>
                <a:gridCol w="1301750"/>
                <a:gridCol w="1165225"/>
              </a:tblGrid>
              <a:tr h="5921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4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21" name="Picture 17" descr="Rock"/>
          <p:cNvPicPr>
            <a:picLocks noChangeAspect="1"/>
          </p:cNvPicPr>
          <p:nvPr/>
        </p:nvPicPr>
        <p:blipFill>
          <a:blip r:embed="rId3"/>
          <a:srcRect/>
          <a:stretch>
            <a:fillRect/>
          </a:stretch>
        </p:blipFill>
        <p:spPr bwMode="auto">
          <a:xfrm>
            <a:off x="3506788" y="2136166"/>
            <a:ext cx="1068045" cy="511106"/>
          </a:xfrm>
          <a:prstGeom prst="rect">
            <a:avLst/>
          </a:prstGeom>
          <a:noFill/>
          <a:ln w="9525">
            <a:noFill/>
            <a:miter lim="800000"/>
            <a:headEnd/>
            <a:tailEnd/>
          </a:ln>
        </p:spPr>
      </p:pic>
      <p:pic>
        <p:nvPicPr>
          <p:cNvPr id="29723" name="Picture 18" descr="scissors"/>
          <p:cNvPicPr>
            <a:picLocks noChangeAspect="1"/>
          </p:cNvPicPr>
          <p:nvPr/>
        </p:nvPicPr>
        <p:blipFill>
          <a:blip r:embed="rId4"/>
          <a:srcRect/>
          <a:stretch>
            <a:fillRect/>
          </a:stretch>
        </p:blipFill>
        <p:spPr bwMode="auto">
          <a:xfrm>
            <a:off x="3506788" y="3701427"/>
            <a:ext cx="1068045" cy="494069"/>
          </a:xfrm>
          <a:prstGeom prst="rect">
            <a:avLst/>
          </a:prstGeom>
          <a:noFill/>
          <a:ln w="9525">
            <a:noFill/>
            <a:miter lim="800000"/>
            <a:headEnd/>
            <a:tailEnd/>
          </a:ln>
        </p:spPr>
      </p:pic>
      <p:pic>
        <p:nvPicPr>
          <p:cNvPr id="29724" name="Picture 19" descr="paper"/>
          <p:cNvPicPr>
            <a:picLocks noChangeAspect="1"/>
          </p:cNvPicPr>
          <p:nvPr/>
        </p:nvPicPr>
        <p:blipFill>
          <a:blip r:embed="rId5"/>
          <a:srcRect/>
          <a:stretch>
            <a:fillRect/>
          </a:stretch>
        </p:blipFill>
        <p:spPr bwMode="auto">
          <a:xfrm>
            <a:off x="3506788" y="2934768"/>
            <a:ext cx="1068045" cy="479162"/>
          </a:xfrm>
          <a:prstGeom prst="rect">
            <a:avLst/>
          </a:prstGeom>
          <a:noFill/>
          <a:ln w="9525">
            <a:noFill/>
            <a:miter lim="800000"/>
            <a:headEnd/>
            <a:tailEnd/>
          </a:ln>
        </p:spPr>
      </p:pic>
      <p:pic>
        <p:nvPicPr>
          <p:cNvPr id="29725" name="Picture 20" descr="Rock"/>
          <p:cNvPicPr>
            <a:picLocks noChangeAspect="1"/>
          </p:cNvPicPr>
          <p:nvPr/>
        </p:nvPicPr>
        <p:blipFill>
          <a:blip r:embed="rId3"/>
          <a:srcRect/>
          <a:stretch>
            <a:fillRect/>
          </a:stretch>
        </p:blipFill>
        <p:spPr bwMode="auto">
          <a:xfrm>
            <a:off x="4930848" y="1452562"/>
            <a:ext cx="1068045" cy="511106"/>
          </a:xfrm>
          <a:prstGeom prst="rect">
            <a:avLst/>
          </a:prstGeom>
          <a:noFill/>
          <a:ln w="9525">
            <a:noFill/>
            <a:miter lim="800000"/>
            <a:headEnd/>
            <a:tailEnd/>
          </a:ln>
        </p:spPr>
      </p:pic>
      <p:pic>
        <p:nvPicPr>
          <p:cNvPr id="29726" name="Picture 21" descr="paper"/>
          <p:cNvPicPr>
            <a:picLocks noChangeAspect="1"/>
          </p:cNvPicPr>
          <p:nvPr/>
        </p:nvPicPr>
        <p:blipFill>
          <a:blip r:embed="rId5"/>
          <a:srcRect/>
          <a:stretch>
            <a:fillRect/>
          </a:stretch>
        </p:blipFill>
        <p:spPr bwMode="auto">
          <a:xfrm>
            <a:off x="6132398" y="1452562"/>
            <a:ext cx="1068045" cy="479162"/>
          </a:xfrm>
          <a:prstGeom prst="rect">
            <a:avLst/>
          </a:prstGeom>
          <a:noFill/>
          <a:ln w="9525">
            <a:noFill/>
            <a:miter lim="800000"/>
            <a:headEnd/>
            <a:tailEnd/>
          </a:ln>
        </p:spPr>
      </p:pic>
      <p:pic>
        <p:nvPicPr>
          <p:cNvPr id="29727" name="Picture 22" descr="scissors"/>
          <p:cNvPicPr>
            <a:picLocks noChangeAspect="1"/>
          </p:cNvPicPr>
          <p:nvPr/>
        </p:nvPicPr>
        <p:blipFill>
          <a:blip r:embed="rId4"/>
          <a:srcRect/>
          <a:stretch>
            <a:fillRect/>
          </a:stretch>
        </p:blipFill>
        <p:spPr bwMode="auto">
          <a:xfrm>
            <a:off x="7467454" y="1452562"/>
            <a:ext cx="1068045" cy="494069"/>
          </a:xfrm>
          <a:prstGeom prst="rect">
            <a:avLst/>
          </a:prstGeom>
          <a:noFill/>
          <a:ln w="9525">
            <a:noFill/>
            <a:miter lim="800000"/>
            <a:headEnd/>
            <a:tailEnd/>
          </a:ln>
        </p:spPr>
      </p:pic>
      <p:grpSp>
        <p:nvGrpSpPr>
          <p:cNvPr id="2" name="Group 32"/>
          <p:cNvGrpSpPr/>
          <p:nvPr/>
        </p:nvGrpSpPr>
        <p:grpSpPr>
          <a:xfrm>
            <a:off x="4040188" y="1606550"/>
            <a:ext cx="4545012" cy="2593975"/>
            <a:chOff x="665163" y="1449388"/>
            <a:chExt cx="4545012" cy="2593975"/>
          </a:xfrm>
        </p:grpSpPr>
        <p:sp>
          <p:nvSpPr>
            <p:cNvPr id="16" name="Rectangle 31"/>
            <p:cNvSpPr>
              <a:spLocks noChangeArrowheads="1"/>
            </p:cNvSpPr>
            <p:nvPr/>
          </p:nvSpPr>
          <p:spPr bwMode="auto">
            <a:xfrm>
              <a:off x="665163" y="2112963"/>
              <a:ext cx="658812" cy="400050"/>
            </a:xfrm>
            <a:prstGeom prst="rect">
              <a:avLst/>
            </a:prstGeom>
            <a:noFill/>
            <a:ln w="9525">
              <a:noFill/>
              <a:miter lim="800000"/>
              <a:headEnd/>
              <a:tailEnd/>
            </a:ln>
            <a:effectLst/>
          </p:spPr>
          <p:txBody>
            <a:bodyPr wrap="none">
              <a:prstTxWarp prst="textNoShape">
                <a:avLst/>
              </a:prstTxWarp>
              <a:spAutoFit/>
            </a:bodyPr>
            <a:lstStyle/>
            <a:p>
              <a:r>
                <a:rPr lang="en-US" sz="2000" b="1" dirty="0">
                  <a:solidFill>
                    <a:srgbClr val="FF6600"/>
                  </a:solidFill>
                </a:rPr>
                <a:t>1/3</a:t>
              </a:r>
              <a:endParaRPr lang="en-US" sz="2000" b="1" dirty="0">
                <a:solidFill>
                  <a:srgbClr val="FF6600"/>
                </a:solidFill>
                <a:effectLst>
                  <a:outerShdw blurRad="38100" dist="38100" dir="2700000" algn="tl">
                    <a:srgbClr val="000000"/>
                  </a:outerShdw>
                </a:effectLst>
              </a:endParaRPr>
            </a:p>
          </p:txBody>
        </p:sp>
        <p:sp>
          <p:nvSpPr>
            <p:cNvPr id="23" name="Rectangle 31"/>
            <p:cNvSpPr>
              <a:spLocks noChangeArrowheads="1"/>
            </p:cNvSpPr>
            <p:nvPr/>
          </p:nvSpPr>
          <p:spPr bwMode="auto">
            <a:xfrm>
              <a:off x="665163" y="2879725"/>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4" name="Rectangle 31"/>
            <p:cNvSpPr>
              <a:spLocks noChangeArrowheads="1"/>
            </p:cNvSpPr>
            <p:nvPr/>
          </p:nvSpPr>
          <p:spPr bwMode="auto">
            <a:xfrm>
              <a:off x="665163" y="3643313"/>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5" name="Rectangle 31"/>
            <p:cNvSpPr>
              <a:spLocks noChangeArrowheads="1"/>
            </p:cNvSpPr>
            <p:nvPr/>
          </p:nvSpPr>
          <p:spPr bwMode="auto">
            <a:xfrm>
              <a:off x="2036763" y="1449388"/>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6" name="Rectangle 31"/>
            <p:cNvSpPr>
              <a:spLocks noChangeArrowheads="1"/>
            </p:cNvSpPr>
            <p:nvPr/>
          </p:nvSpPr>
          <p:spPr bwMode="auto">
            <a:xfrm>
              <a:off x="3281363" y="1449388"/>
              <a:ext cx="660400"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sp>
          <p:nvSpPr>
            <p:cNvPr id="27" name="Rectangle 31"/>
            <p:cNvSpPr>
              <a:spLocks noChangeArrowheads="1"/>
            </p:cNvSpPr>
            <p:nvPr/>
          </p:nvSpPr>
          <p:spPr bwMode="auto">
            <a:xfrm>
              <a:off x="4551363" y="1449388"/>
              <a:ext cx="658812" cy="4000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6600"/>
                  </a:solidFill>
                </a:rPr>
                <a:t>1/3</a:t>
              </a:r>
              <a:endParaRPr lang="en-US" sz="2000" b="1">
                <a:solidFill>
                  <a:srgbClr val="FF6600"/>
                </a:solidFill>
                <a:effectLst>
                  <a:outerShdw blurRad="38100" dist="38100" dir="2700000" algn="tl">
                    <a:srgbClr val="000000"/>
                  </a:outerShdw>
                </a:effectLst>
              </a:endParaRPr>
            </a:p>
          </p:txBody>
        </p:sp>
      </p:grpSp>
      <p:sp>
        <p:nvSpPr>
          <p:cNvPr id="30" name="TextBox 29"/>
          <p:cNvSpPr txBox="1"/>
          <p:nvPr/>
        </p:nvSpPr>
        <p:spPr>
          <a:xfrm>
            <a:off x="2009661" y="191055"/>
            <a:ext cx="5654412" cy="707886"/>
          </a:xfrm>
          <a:prstGeom prst="rect">
            <a:avLst/>
          </a:prstGeom>
          <a:noFill/>
        </p:spPr>
        <p:txBody>
          <a:bodyPr wrap="none" rtlCol="0">
            <a:spAutoFit/>
          </a:bodyPr>
          <a:lstStyle/>
          <a:p>
            <a:r>
              <a:rPr lang="en-US" sz="4000" dirty="0" smtClean="0">
                <a:solidFill>
                  <a:srgbClr val="FFFB8F"/>
                </a:solidFill>
                <a:latin typeface="Times New Roman"/>
                <a:cs typeface="Times New Roman"/>
              </a:rPr>
              <a:t>2-player Zero-Sum Games</a:t>
            </a:r>
            <a:endParaRPr lang="en-US" sz="4000" dirty="0">
              <a:solidFill>
                <a:srgbClr val="FFFB8F"/>
              </a:solidFill>
              <a:latin typeface="Times New Roman"/>
              <a:cs typeface="Times New Roman"/>
            </a:endParaRPr>
          </a:p>
        </p:txBody>
      </p:sp>
      <p:sp>
        <p:nvSpPr>
          <p:cNvPr id="19" name="Rectangle 40"/>
          <p:cNvSpPr>
            <a:spLocks noChangeArrowheads="1"/>
          </p:cNvSpPr>
          <p:nvPr/>
        </p:nvSpPr>
        <p:spPr bwMode="auto">
          <a:xfrm>
            <a:off x="152400" y="4656137"/>
            <a:ext cx="5105400" cy="646331"/>
          </a:xfrm>
          <a:prstGeom prst="rect">
            <a:avLst/>
          </a:prstGeom>
          <a:noFill/>
          <a:ln w="9525">
            <a:noFill/>
            <a:miter lim="800000"/>
            <a:headEnd/>
            <a:tailEnd/>
          </a:ln>
        </p:spPr>
        <p:txBody>
          <a:bodyPr>
            <a:prstTxWarp prst="textNoShape">
              <a:avLst/>
            </a:prstTxWarp>
            <a:spAutoFit/>
          </a:bodyPr>
          <a:lstStyle/>
          <a:p>
            <a:r>
              <a:rPr lang="en-US" b="1" dirty="0">
                <a:latin typeface="Times" charset="0"/>
              </a:rPr>
              <a:t>von Neumann ’28:</a:t>
            </a:r>
            <a:r>
              <a:rPr lang="en-US" i="1" dirty="0">
                <a:latin typeface="Times" charset="0"/>
              </a:rPr>
              <a:t> </a:t>
            </a:r>
          </a:p>
          <a:p>
            <a:r>
              <a:rPr lang="en-US" i="1" dirty="0" smtClean="0">
                <a:latin typeface="Times" charset="0"/>
              </a:rPr>
              <a:t>In two-player </a:t>
            </a:r>
            <a:r>
              <a:rPr lang="en-US" i="1" dirty="0">
                <a:latin typeface="Times" charset="0"/>
              </a:rPr>
              <a:t>zero-sum games, it always exists.</a:t>
            </a:r>
            <a:endParaRPr lang="en-US" dirty="0">
              <a:solidFill>
                <a:srgbClr val="3D38B9"/>
              </a:solidFill>
              <a:latin typeface="Times" charset="0"/>
            </a:endParaRPr>
          </a:p>
        </p:txBody>
      </p:sp>
      <p:sp>
        <p:nvSpPr>
          <p:cNvPr id="20" name="AutoShape 41"/>
          <p:cNvSpPr>
            <a:spLocks noChangeArrowheads="1"/>
          </p:cNvSpPr>
          <p:nvPr/>
        </p:nvSpPr>
        <p:spPr bwMode="auto">
          <a:xfrm>
            <a:off x="5029200" y="4884737"/>
            <a:ext cx="1219200" cy="304800"/>
          </a:xfrm>
          <a:prstGeom prst="leftRightArrow">
            <a:avLst>
              <a:gd name="adj1" fmla="val 50000"/>
              <a:gd name="adj2" fmla="val 80000"/>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1" name="Rectangle 42"/>
          <p:cNvSpPr>
            <a:spLocks noChangeArrowheads="1"/>
          </p:cNvSpPr>
          <p:nvPr/>
        </p:nvSpPr>
        <p:spPr bwMode="auto">
          <a:xfrm>
            <a:off x="6934200" y="4808537"/>
            <a:ext cx="1676400" cy="457200"/>
          </a:xfrm>
          <a:prstGeom prst="rect">
            <a:avLst/>
          </a:prstGeom>
          <a:noFill/>
          <a:ln w="9525">
            <a:noFill/>
            <a:miter lim="800000"/>
            <a:headEnd/>
            <a:tailEnd/>
          </a:ln>
        </p:spPr>
        <p:txBody>
          <a:bodyPr>
            <a:prstTxWarp prst="textNoShape">
              <a:avLst/>
            </a:prstTxWarp>
            <a:spAutoFit/>
          </a:bodyPr>
          <a:lstStyle/>
          <a:p>
            <a:r>
              <a:rPr lang="en-US" b="1">
                <a:latin typeface="Times" charset="0"/>
              </a:rPr>
              <a:t>LP duality</a:t>
            </a:r>
            <a:endParaRPr lang="en-US">
              <a:solidFill>
                <a:srgbClr val="3D38B9"/>
              </a:solidFill>
              <a:latin typeface="Times" charset="0"/>
            </a:endParaRPr>
          </a:p>
        </p:txBody>
      </p:sp>
      <p:sp>
        <p:nvSpPr>
          <p:cNvPr id="22" name="Rectangle 44"/>
          <p:cNvSpPr>
            <a:spLocks noChangeArrowheads="1"/>
          </p:cNvSpPr>
          <p:nvPr/>
        </p:nvSpPr>
        <p:spPr bwMode="auto">
          <a:xfrm>
            <a:off x="4876800" y="4427537"/>
            <a:ext cx="1290700" cy="369332"/>
          </a:xfrm>
          <a:prstGeom prst="rect">
            <a:avLst/>
          </a:prstGeom>
          <a:noFill/>
          <a:ln w="9525">
            <a:noFill/>
            <a:miter lim="800000"/>
            <a:headEnd/>
            <a:tailEnd/>
          </a:ln>
        </p:spPr>
        <p:txBody>
          <a:bodyPr wrap="none">
            <a:prstTxWarp prst="textNoShape">
              <a:avLst/>
            </a:prstTxWarp>
            <a:spAutoFit/>
          </a:bodyPr>
          <a:lstStyle/>
          <a:p>
            <a:r>
              <a:rPr lang="en-US" b="1" dirty="0">
                <a:latin typeface="Times" charset="0"/>
              </a:rPr>
              <a:t>Danzig </a:t>
            </a:r>
            <a:r>
              <a:rPr lang="en-US" b="1" dirty="0" smtClean="0">
                <a:latin typeface="Times" charset="0"/>
              </a:rPr>
              <a:t>’47</a:t>
            </a:r>
            <a:endParaRPr lang="en-US" i="1" dirty="0">
              <a:latin typeface="Times" charset="0"/>
            </a:endParaRPr>
          </a:p>
        </p:txBody>
      </p:sp>
      <p:sp>
        <p:nvSpPr>
          <p:cNvPr id="28" name="TextBox 27"/>
          <p:cNvSpPr txBox="1"/>
          <p:nvPr/>
        </p:nvSpPr>
        <p:spPr>
          <a:xfrm>
            <a:off x="384689" y="5314434"/>
            <a:ext cx="2896271" cy="369332"/>
          </a:xfrm>
          <a:prstGeom prst="rect">
            <a:avLst/>
          </a:prstGeom>
          <a:noFill/>
        </p:spPr>
        <p:txBody>
          <a:bodyPr wrap="none" rtlCol="0">
            <a:spAutoFit/>
          </a:bodyPr>
          <a:lstStyle/>
          <a:p>
            <a:r>
              <a:rPr lang="en-US" dirty="0" smtClean="0">
                <a:latin typeface="Times New Roman"/>
                <a:cs typeface="Times New Roman"/>
              </a:rPr>
              <a:t>[original proof used analysis]</a:t>
            </a:r>
            <a:endParaRPr lang="en-US" dirty="0">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20" grpId="0" animBg="1"/>
      <p:bldP spid="21" grpId="0" autoUpdateAnimBg="0"/>
      <p:bldP spid="22"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p:txBody>
          <a:bodyPr/>
          <a:lstStyle/>
          <a:p>
            <a:pPr>
              <a:defRPr/>
            </a:pPr>
            <a:r>
              <a:rPr lang="en-US" sz="4000" dirty="0" smtClean="0">
                <a:effectLst/>
                <a:latin typeface="Times" charset="0"/>
              </a:rPr>
              <a:t>Poker</a:t>
            </a:r>
            <a:endParaRPr lang="en-US" dirty="0"/>
          </a:p>
        </p:txBody>
      </p:sp>
      <p:sp>
        <p:nvSpPr>
          <p:cNvPr id="6" name="TextBox 5"/>
          <p:cNvSpPr txBox="1">
            <a:spLocks noChangeArrowheads="1"/>
          </p:cNvSpPr>
          <p:nvPr/>
        </p:nvSpPr>
        <p:spPr bwMode="auto">
          <a:xfrm>
            <a:off x="228600" y="4648200"/>
            <a:ext cx="8686800" cy="769441"/>
          </a:xfrm>
          <a:prstGeom prst="rect">
            <a:avLst/>
          </a:prstGeom>
          <a:noFill/>
          <a:ln w="9525">
            <a:noFill/>
            <a:miter lim="800000"/>
            <a:headEnd/>
            <a:tailEnd/>
          </a:ln>
        </p:spPr>
        <p:txBody>
          <a:bodyPr>
            <a:prstTxWarp prst="textNoShape">
              <a:avLst/>
            </a:prstTxWarp>
            <a:spAutoFit/>
          </a:bodyPr>
          <a:lstStyle/>
          <a:p>
            <a:r>
              <a:rPr lang="en-US" sz="2200" dirty="0" smtClean="0">
                <a:latin typeface="Times New Roman" charset="0"/>
                <a:ea typeface="Times New Roman" charset="0"/>
                <a:cs typeface="Times New Roman" charset="0"/>
              </a:rPr>
              <a:t>von </a:t>
            </a:r>
            <a:r>
              <a:rPr lang="en-US" sz="2200" dirty="0" err="1" smtClean="0">
                <a:latin typeface="Times New Roman" charset="0"/>
                <a:ea typeface="Times New Roman" charset="0"/>
                <a:cs typeface="Times New Roman" charset="0"/>
              </a:rPr>
              <a:t>Neuman’s</a:t>
            </a:r>
            <a:r>
              <a:rPr lang="en-US" sz="2200" dirty="0" smtClean="0">
                <a:latin typeface="Times New Roman" charset="0"/>
                <a:ea typeface="Times New Roman" charset="0"/>
                <a:cs typeface="Times New Roman" charset="0"/>
              </a:rPr>
              <a:t> predictions are in fact accurate in predicting players’ strategies in two-player poker!</a:t>
            </a:r>
            <a:endParaRPr lang="en-US" sz="2200" dirty="0">
              <a:latin typeface="Times New Roman" charset="0"/>
              <a:ea typeface="Times New Roman" charset="0"/>
              <a:cs typeface="Times New Roman" charset="0"/>
            </a:endParaRPr>
          </a:p>
        </p:txBody>
      </p:sp>
      <p:pic>
        <p:nvPicPr>
          <p:cNvPr id="8" name="Picture 7" descr="2399502291_3e35e22b59.jpg"/>
          <p:cNvPicPr>
            <a:picLocks noChangeAspect="1"/>
          </p:cNvPicPr>
          <p:nvPr/>
        </p:nvPicPr>
        <p:blipFill>
          <a:blip r:embed="rId3"/>
          <a:stretch>
            <a:fillRect/>
          </a:stretch>
        </p:blipFill>
        <p:spPr>
          <a:xfrm>
            <a:off x="1879600" y="1231900"/>
            <a:ext cx="4851400" cy="323103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ogs.jpg"/>
          <p:cNvPicPr>
            <a:picLocks noChangeAspect="1"/>
          </p:cNvPicPr>
          <p:nvPr/>
        </p:nvPicPr>
        <p:blipFill>
          <a:blip r:embed="rId3"/>
          <a:srcRect/>
          <a:stretch>
            <a:fillRect/>
          </a:stretch>
        </p:blipFill>
        <p:spPr bwMode="auto">
          <a:xfrm>
            <a:off x="2057400" y="1219200"/>
            <a:ext cx="4694238" cy="3276600"/>
          </a:xfrm>
          <a:prstGeom prst="rect">
            <a:avLst/>
          </a:prstGeom>
          <a:noFill/>
          <a:ln w="9525">
            <a:noFill/>
            <a:miter lim="800000"/>
            <a:headEnd/>
            <a:tailEnd/>
          </a:ln>
        </p:spPr>
      </p:pic>
      <p:sp>
        <p:nvSpPr>
          <p:cNvPr id="5" name="Rectangle 2"/>
          <p:cNvSpPr>
            <a:spLocks noGrp="1" noRot="1" noChangeArrowheads="1"/>
          </p:cNvSpPr>
          <p:nvPr>
            <p:ph type="title"/>
          </p:nvPr>
        </p:nvSpPr>
        <p:spPr/>
        <p:txBody>
          <a:bodyPr/>
          <a:lstStyle/>
          <a:p>
            <a:pPr>
              <a:defRPr/>
            </a:pPr>
            <a:r>
              <a:rPr lang="en-US" sz="4000" dirty="0" smtClean="0">
                <a:effectLst/>
                <a:latin typeface="Times" charset="0"/>
              </a:rPr>
              <a:t>Poker</a:t>
            </a:r>
            <a:endParaRPr lang="en-US" dirty="0"/>
          </a:p>
        </p:txBody>
      </p:sp>
      <p:sp>
        <p:nvSpPr>
          <p:cNvPr id="6" name="TextBox 5"/>
          <p:cNvSpPr txBox="1">
            <a:spLocks noChangeArrowheads="1"/>
          </p:cNvSpPr>
          <p:nvPr/>
        </p:nvSpPr>
        <p:spPr bwMode="auto">
          <a:xfrm>
            <a:off x="228600" y="4648200"/>
            <a:ext cx="8686800" cy="769441"/>
          </a:xfrm>
          <a:prstGeom prst="rect">
            <a:avLst/>
          </a:prstGeom>
          <a:noFill/>
          <a:ln w="9525">
            <a:noFill/>
            <a:miter lim="800000"/>
            <a:headEnd/>
            <a:tailEnd/>
          </a:ln>
        </p:spPr>
        <p:txBody>
          <a:bodyPr>
            <a:prstTxWarp prst="textNoShape">
              <a:avLst/>
            </a:prstTxWarp>
            <a:spAutoFit/>
          </a:bodyPr>
          <a:lstStyle/>
          <a:p>
            <a:r>
              <a:rPr lang="en-US" sz="2200" dirty="0" smtClean="0">
                <a:latin typeface="Times New Roman" charset="0"/>
                <a:ea typeface="Times New Roman" charset="0"/>
                <a:cs typeface="Times New Roman" charset="0"/>
              </a:rPr>
              <a:t>von </a:t>
            </a:r>
            <a:r>
              <a:rPr lang="en-US" sz="2200" dirty="0" err="1" smtClean="0">
                <a:latin typeface="Times New Roman" charset="0"/>
                <a:ea typeface="Times New Roman" charset="0"/>
                <a:cs typeface="Times New Roman" charset="0"/>
              </a:rPr>
              <a:t>Neuman’s</a:t>
            </a:r>
            <a:r>
              <a:rPr lang="en-US" sz="2200" dirty="0" smtClean="0">
                <a:latin typeface="Times New Roman" charset="0"/>
                <a:ea typeface="Times New Roman" charset="0"/>
                <a:cs typeface="Times New Roman" charset="0"/>
              </a:rPr>
              <a:t> predictions are in fact accurate in predicting players’ strategies in two-player poker!</a:t>
            </a:r>
            <a:endParaRPr lang="en-US" sz="2200" dirty="0">
              <a:latin typeface="Times New Roman" charset="0"/>
              <a:ea typeface="Times New Roman" charset="0"/>
              <a:cs typeface="Times New Roman" charset="0"/>
            </a:endParaRPr>
          </a:p>
        </p:txBody>
      </p:sp>
      <p:sp>
        <p:nvSpPr>
          <p:cNvPr id="7" name="TextBox 6"/>
          <p:cNvSpPr txBox="1">
            <a:spLocks noChangeArrowheads="1"/>
          </p:cNvSpPr>
          <p:nvPr/>
        </p:nvSpPr>
        <p:spPr bwMode="auto">
          <a:xfrm>
            <a:off x="304800" y="5486400"/>
            <a:ext cx="8686800" cy="769441"/>
          </a:xfrm>
          <a:prstGeom prst="rect">
            <a:avLst/>
          </a:prstGeom>
          <a:noFill/>
          <a:ln w="9525">
            <a:noFill/>
            <a:miter lim="800000"/>
            <a:headEnd/>
            <a:tailEnd/>
          </a:ln>
        </p:spPr>
        <p:txBody>
          <a:bodyPr>
            <a:prstTxWarp prst="textNoShape">
              <a:avLst/>
            </a:prstTxWarp>
            <a:spAutoFit/>
          </a:bodyPr>
          <a:lstStyle/>
          <a:p>
            <a:r>
              <a:rPr lang="en-US" sz="2200" dirty="0" smtClean="0">
                <a:latin typeface="Times New Roman" charset="0"/>
                <a:ea typeface="Times New Roman" charset="0"/>
                <a:cs typeface="Times New Roman" charset="0"/>
              </a:rPr>
              <a:t>But what about larger systems (more than 2 players) or systems where players do not have directly opposite interests?</a:t>
            </a:r>
            <a:endParaRPr lang="en-US" sz="2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75519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p:nvPr/>
        </p:nvGrpSpPr>
        <p:grpSpPr>
          <a:xfrm>
            <a:off x="4800600" y="273050"/>
            <a:ext cx="3733800" cy="2417763"/>
            <a:chOff x="4800600" y="273050"/>
            <a:chExt cx="3733800" cy="2417763"/>
          </a:xfrm>
        </p:grpSpPr>
        <p:grpSp>
          <p:nvGrpSpPr>
            <p:cNvPr id="3" name="Group 20"/>
            <p:cNvGrpSpPr>
              <a:grpSpLocks/>
            </p:cNvGrpSpPr>
            <p:nvPr/>
          </p:nvGrpSpPr>
          <p:grpSpPr bwMode="auto">
            <a:xfrm>
              <a:off x="5105400" y="836613"/>
              <a:ext cx="3192463" cy="1600200"/>
              <a:chOff x="2736" y="1584"/>
              <a:chExt cx="2160" cy="1008"/>
            </a:xfrm>
          </p:grpSpPr>
          <p:sp>
            <p:nvSpPr>
              <p:cNvPr id="124942" name="Oval 4"/>
              <p:cNvSpPr>
                <a:spLocks noChangeArrowheads="1"/>
              </p:cNvSpPr>
              <p:nvPr/>
            </p:nvSpPr>
            <p:spPr bwMode="auto">
              <a:xfrm>
                <a:off x="2736" y="1968"/>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3" name="Oval 5"/>
              <p:cNvSpPr>
                <a:spLocks noChangeArrowheads="1"/>
              </p:cNvSpPr>
              <p:nvPr/>
            </p:nvSpPr>
            <p:spPr bwMode="auto">
              <a:xfrm>
                <a:off x="3696" y="158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4" name="Oval 6"/>
              <p:cNvSpPr>
                <a:spLocks noChangeArrowheads="1"/>
              </p:cNvSpPr>
              <p:nvPr/>
            </p:nvSpPr>
            <p:spPr bwMode="auto">
              <a:xfrm>
                <a:off x="3696" y="230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5" name="Oval 7"/>
              <p:cNvSpPr>
                <a:spLocks noChangeArrowheads="1"/>
              </p:cNvSpPr>
              <p:nvPr/>
            </p:nvSpPr>
            <p:spPr bwMode="auto">
              <a:xfrm>
                <a:off x="4608" y="1920"/>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24946" name="AutoShape 8"/>
              <p:cNvCxnSpPr>
                <a:cxnSpLocks noChangeShapeType="1"/>
                <a:stCxn id="124942" idx="7"/>
                <a:endCxn id="124943" idx="2"/>
              </p:cNvCxnSpPr>
              <p:nvPr/>
            </p:nvCxnSpPr>
            <p:spPr bwMode="auto">
              <a:xfrm flipV="1">
                <a:off x="2982" y="1728"/>
                <a:ext cx="714" cy="282"/>
              </a:xfrm>
              <a:prstGeom prst="straightConnector1">
                <a:avLst/>
              </a:prstGeom>
              <a:noFill/>
              <a:ln w="9525">
                <a:solidFill>
                  <a:schemeClr val="tx1"/>
                </a:solidFill>
                <a:round/>
                <a:headEnd/>
                <a:tailEnd type="triangle" w="med" len="med"/>
              </a:ln>
            </p:spPr>
          </p:cxnSp>
          <p:cxnSp>
            <p:nvCxnSpPr>
              <p:cNvPr id="124947" name="AutoShape 9"/>
              <p:cNvCxnSpPr>
                <a:cxnSpLocks noChangeShapeType="1"/>
                <a:stCxn id="124943" idx="6"/>
                <a:endCxn id="124945" idx="1"/>
              </p:cNvCxnSpPr>
              <p:nvPr/>
            </p:nvCxnSpPr>
            <p:spPr bwMode="auto">
              <a:xfrm>
                <a:off x="3984" y="1728"/>
                <a:ext cx="666" cy="234"/>
              </a:xfrm>
              <a:prstGeom prst="straightConnector1">
                <a:avLst/>
              </a:prstGeom>
              <a:noFill/>
              <a:ln w="9525">
                <a:solidFill>
                  <a:schemeClr val="tx1"/>
                </a:solidFill>
                <a:round/>
                <a:headEnd/>
                <a:tailEnd type="triangle" w="med" len="med"/>
              </a:ln>
            </p:spPr>
          </p:cxnSp>
          <p:cxnSp>
            <p:nvCxnSpPr>
              <p:cNvPr id="124948" name="AutoShape 10"/>
              <p:cNvCxnSpPr>
                <a:cxnSpLocks noChangeShapeType="1"/>
                <a:stCxn id="124942" idx="5"/>
                <a:endCxn id="124944" idx="2"/>
              </p:cNvCxnSpPr>
              <p:nvPr/>
            </p:nvCxnSpPr>
            <p:spPr bwMode="auto">
              <a:xfrm>
                <a:off x="2982" y="2214"/>
                <a:ext cx="714" cy="234"/>
              </a:xfrm>
              <a:prstGeom prst="straightConnector1">
                <a:avLst/>
              </a:prstGeom>
              <a:noFill/>
              <a:ln w="9525">
                <a:solidFill>
                  <a:schemeClr val="tx1"/>
                </a:solidFill>
                <a:round/>
                <a:headEnd/>
                <a:tailEnd type="triangle" w="med" len="med"/>
              </a:ln>
            </p:spPr>
          </p:cxnSp>
          <p:cxnSp>
            <p:nvCxnSpPr>
              <p:cNvPr id="124949" name="AutoShape 11"/>
              <p:cNvCxnSpPr>
                <a:cxnSpLocks noChangeShapeType="1"/>
                <a:stCxn id="124944" idx="6"/>
                <a:endCxn id="124945" idx="3"/>
              </p:cNvCxnSpPr>
              <p:nvPr/>
            </p:nvCxnSpPr>
            <p:spPr bwMode="auto">
              <a:xfrm flipV="1">
                <a:off x="3984" y="2166"/>
                <a:ext cx="666" cy="282"/>
              </a:xfrm>
              <a:prstGeom prst="straightConnector1">
                <a:avLst/>
              </a:prstGeom>
              <a:noFill/>
              <a:ln w="9525">
                <a:solidFill>
                  <a:schemeClr val="tx1"/>
                </a:solidFill>
                <a:round/>
                <a:headEnd/>
                <a:tailEnd type="triangle" w="med" len="med"/>
              </a:ln>
            </p:spPr>
          </p:cxnSp>
          <p:sp>
            <p:nvSpPr>
              <p:cNvPr id="124950" name="Line 12"/>
              <p:cNvSpPr>
                <a:spLocks noChangeShapeType="1"/>
              </p:cNvSpPr>
              <p:nvPr/>
            </p:nvSpPr>
            <p:spPr bwMode="auto">
              <a:xfrm>
                <a:off x="3840" y="1872"/>
                <a:ext cx="0" cy="432"/>
              </a:xfrm>
              <a:prstGeom prst="line">
                <a:avLst/>
              </a:prstGeom>
              <a:noFill/>
              <a:ln w="9525">
                <a:solidFill>
                  <a:schemeClr val="tx1"/>
                </a:solidFill>
                <a:prstDash val="dash"/>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51" name="Text Box 13"/>
              <p:cNvSpPr txBox="1">
                <a:spLocks noChangeArrowheads="1"/>
              </p:cNvSpPr>
              <p:nvPr/>
            </p:nvSpPr>
            <p:spPr bwMode="auto">
              <a:xfrm>
                <a:off x="3111" y="1617"/>
                <a:ext cx="124" cy="519"/>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grpSp>
        <p:grpSp>
          <p:nvGrpSpPr>
            <p:cNvPr id="4" name="Group 27"/>
            <p:cNvGrpSpPr/>
            <p:nvPr/>
          </p:nvGrpSpPr>
          <p:grpSpPr>
            <a:xfrm>
              <a:off x="4800600" y="273050"/>
              <a:ext cx="3733800" cy="2417763"/>
              <a:chOff x="4800600" y="273050"/>
              <a:chExt cx="3733800" cy="2417763"/>
            </a:xfrm>
          </p:grpSpPr>
          <p:sp>
            <p:nvSpPr>
              <p:cNvPr id="124930" name="AutoShape 22"/>
              <p:cNvSpPr>
                <a:spLocks noChangeArrowheads="1"/>
              </p:cNvSpPr>
              <p:nvPr/>
            </p:nvSpPr>
            <p:spPr bwMode="auto">
              <a:xfrm>
                <a:off x="4800600" y="633413"/>
                <a:ext cx="3733800" cy="2057400"/>
              </a:xfrm>
              <a:prstGeom prst="roundRect">
                <a:avLst>
                  <a:gd name="adj" fmla="val 16667"/>
                </a:avLst>
              </a:prstGeom>
              <a:solidFill>
                <a:srgbClr val="33CCCC">
                  <a:alpha val="38039"/>
                </a:srgbClr>
              </a:solid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32" name="Text Box 24"/>
              <p:cNvSpPr txBox="1">
                <a:spLocks noChangeArrowheads="1"/>
              </p:cNvSpPr>
              <p:nvPr/>
            </p:nvSpPr>
            <p:spPr bwMode="auto">
              <a:xfrm>
                <a:off x="5580063" y="273050"/>
                <a:ext cx="2008683" cy="338554"/>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Routing in Networks</a:t>
                </a:r>
                <a:endParaRPr lang="en-US" sz="1600" b="1" dirty="0">
                  <a:solidFill>
                    <a:srgbClr val="FFFFCC"/>
                  </a:solidFill>
                  <a:latin typeface="Times New Roman" charset="0"/>
                  <a:ea typeface="Times New Roman" charset="0"/>
                  <a:cs typeface="Times New Roman" charset="0"/>
                </a:endParaRPr>
              </a:p>
            </p:txBody>
          </p:sp>
        </p:grpSp>
      </p:grpSp>
      <p:grpSp>
        <p:nvGrpSpPr>
          <p:cNvPr id="5" name="Group 26"/>
          <p:cNvGrpSpPr/>
          <p:nvPr/>
        </p:nvGrpSpPr>
        <p:grpSpPr>
          <a:xfrm>
            <a:off x="227013" y="59797"/>
            <a:ext cx="3167979" cy="2631016"/>
            <a:chOff x="227013" y="59797"/>
            <a:chExt cx="3167979" cy="2631016"/>
          </a:xfrm>
        </p:grpSpPr>
        <p:pic>
          <p:nvPicPr>
            <p:cNvPr id="124933" name="Picture 25" descr="wall_street"/>
            <p:cNvPicPr>
              <a:picLocks noChangeAspect="1" noChangeArrowheads="1"/>
            </p:cNvPicPr>
            <p:nvPr/>
          </p:nvPicPr>
          <p:blipFill>
            <a:blip r:embed="rId3"/>
            <a:srcRect/>
            <a:stretch>
              <a:fillRect/>
            </a:stretch>
          </p:blipFill>
          <p:spPr bwMode="auto">
            <a:xfrm>
              <a:off x="227013" y="393172"/>
              <a:ext cx="3167979" cy="2297641"/>
            </a:xfrm>
            <a:prstGeom prst="rect">
              <a:avLst/>
            </a:prstGeom>
            <a:noFill/>
            <a:ln w="9525">
              <a:noFill/>
              <a:miter lim="800000"/>
              <a:headEnd/>
              <a:tailEnd/>
            </a:ln>
          </p:spPr>
        </p:pic>
        <p:sp>
          <p:nvSpPr>
            <p:cNvPr id="124934" name="Text Box 26"/>
            <p:cNvSpPr txBox="1">
              <a:spLocks noChangeArrowheads="1"/>
            </p:cNvSpPr>
            <p:nvPr/>
          </p:nvSpPr>
          <p:spPr bwMode="auto">
            <a:xfrm>
              <a:off x="982663" y="59797"/>
              <a:ext cx="928687" cy="33813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Markets</a:t>
              </a:r>
            </a:p>
          </p:txBody>
        </p:sp>
      </p:grpSp>
      <p:grpSp>
        <p:nvGrpSpPr>
          <p:cNvPr id="6" name="Group 28"/>
          <p:cNvGrpSpPr/>
          <p:nvPr/>
        </p:nvGrpSpPr>
        <p:grpSpPr>
          <a:xfrm>
            <a:off x="189095" y="3140287"/>
            <a:ext cx="1871138" cy="2836651"/>
            <a:chOff x="189095" y="3140287"/>
            <a:chExt cx="1871138" cy="2836651"/>
          </a:xfrm>
        </p:grpSpPr>
        <p:pic>
          <p:nvPicPr>
            <p:cNvPr id="124935" name="Picture 27" descr="bees"/>
            <p:cNvPicPr>
              <a:picLocks noChangeAspect="1" noChangeArrowheads="1"/>
            </p:cNvPicPr>
            <p:nvPr/>
          </p:nvPicPr>
          <p:blipFill>
            <a:blip r:embed="rId4"/>
            <a:srcRect/>
            <a:stretch>
              <a:fillRect/>
            </a:stretch>
          </p:blipFill>
          <p:spPr bwMode="auto">
            <a:xfrm>
              <a:off x="189095" y="3457081"/>
              <a:ext cx="1840088" cy="2519857"/>
            </a:xfrm>
            <a:prstGeom prst="rect">
              <a:avLst/>
            </a:prstGeom>
            <a:noFill/>
            <a:ln w="9525">
              <a:noFill/>
              <a:miter lim="800000"/>
              <a:headEnd/>
              <a:tailEnd/>
            </a:ln>
          </p:spPr>
        </p:pic>
        <p:sp>
          <p:nvSpPr>
            <p:cNvPr id="124936" name="Text Box 28"/>
            <p:cNvSpPr txBox="1">
              <a:spLocks noChangeArrowheads="1"/>
            </p:cNvSpPr>
            <p:nvPr/>
          </p:nvSpPr>
          <p:spPr bwMode="auto">
            <a:xfrm>
              <a:off x="993433" y="3140287"/>
              <a:ext cx="1066800" cy="33655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Evolution</a:t>
              </a:r>
            </a:p>
          </p:txBody>
        </p:sp>
      </p:grpSp>
      <p:grpSp>
        <p:nvGrpSpPr>
          <p:cNvPr id="7" name="Group 30"/>
          <p:cNvGrpSpPr/>
          <p:nvPr/>
        </p:nvGrpSpPr>
        <p:grpSpPr>
          <a:xfrm>
            <a:off x="6177324" y="3216487"/>
            <a:ext cx="2824255" cy="2313164"/>
            <a:chOff x="6177324" y="3216487"/>
            <a:chExt cx="2824255" cy="2313164"/>
          </a:xfrm>
        </p:grpSpPr>
        <p:pic>
          <p:nvPicPr>
            <p:cNvPr id="124937" name="Picture 29" descr="socialnet_edges3"/>
            <p:cNvPicPr>
              <a:picLocks noChangeAspect="1" noChangeArrowheads="1"/>
            </p:cNvPicPr>
            <p:nvPr/>
          </p:nvPicPr>
          <p:blipFill>
            <a:blip r:embed="rId5"/>
            <a:srcRect/>
            <a:stretch>
              <a:fillRect/>
            </a:stretch>
          </p:blipFill>
          <p:spPr bwMode="auto">
            <a:xfrm>
              <a:off x="6177324" y="3216487"/>
              <a:ext cx="2822844" cy="2313164"/>
            </a:xfrm>
            <a:prstGeom prst="rect">
              <a:avLst/>
            </a:prstGeom>
            <a:noFill/>
            <a:ln w="9525">
              <a:noFill/>
              <a:miter lim="800000"/>
              <a:headEnd/>
              <a:tailEnd/>
            </a:ln>
          </p:spPr>
        </p:pic>
        <p:sp>
          <p:nvSpPr>
            <p:cNvPr id="124938" name="Text Box 30"/>
            <p:cNvSpPr txBox="1">
              <a:spLocks noChangeArrowheads="1"/>
            </p:cNvSpPr>
            <p:nvPr/>
          </p:nvSpPr>
          <p:spPr bwMode="auto">
            <a:xfrm>
              <a:off x="6867979" y="4396176"/>
              <a:ext cx="2133600" cy="336550"/>
            </a:xfrm>
            <a:prstGeom prst="rect">
              <a:avLst/>
            </a:prstGeom>
            <a:noFill/>
            <a:ln w="9525">
              <a:noFill/>
              <a:miter lim="800000"/>
              <a:headEnd/>
              <a:tailEnd/>
            </a:ln>
          </p:spPr>
          <p:txBody>
            <a:bodyPr>
              <a:prstTxWarp prst="textNoShape">
                <a:avLst/>
              </a:prstTxWarp>
              <a:spAutoFit/>
            </a:bodyPr>
            <a:lstStyle/>
            <a:p>
              <a:pPr algn="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Social networks</a:t>
              </a:r>
            </a:p>
          </p:txBody>
        </p:sp>
        <p:pic>
          <p:nvPicPr>
            <p:cNvPr id="124939" name="Picture 27" descr="logo_facebook.jpg"/>
            <p:cNvPicPr>
              <a:picLocks noChangeAspect="1"/>
            </p:cNvPicPr>
            <p:nvPr/>
          </p:nvPicPr>
          <p:blipFill>
            <a:blip r:embed="rId6"/>
            <a:srcRect/>
            <a:stretch>
              <a:fillRect/>
            </a:stretch>
          </p:blipFill>
          <p:spPr bwMode="auto">
            <a:xfrm>
              <a:off x="7971468" y="5110934"/>
              <a:ext cx="1023938" cy="385380"/>
            </a:xfrm>
            <a:prstGeom prst="rect">
              <a:avLst/>
            </a:prstGeom>
            <a:noFill/>
            <a:ln w="9525">
              <a:noFill/>
              <a:miter lim="800000"/>
              <a:headEnd/>
              <a:tailEnd/>
            </a:ln>
          </p:spPr>
        </p:pic>
      </p:grpSp>
      <p:sp>
        <p:nvSpPr>
          <p:cNvPr id="124941" name="Text Box 30"/>
          <p:cNvSpPr txBox="1">
            <a:spLocks noChangeArrowheads="1"/>
          </p:cNvSpPr>
          <p:nvPr/>
        </p:nvSpPr>
        <p:spPr bwMode="auto">
          <a:xfrm>
            <a:off x="5257800" y="4614891"/>
            <a:ext cx="1066800" cy="336550"/>
          </a:xfrm>
          <a:prstGeom prst="rect">
            <a:avLst/>
          </a:prstGeom>
          <a:noFill/>
          <a:ln w="9525">
            <a:noFill/>
            <a:miter lim="800000"/>
            <a:headEnd/>
            <a:tailEnd/>
          </a:ln>
        </p:spPr>
        <p:txBody>
          <a:bodyPr>
            <a:prstTxWarp prst="textNoShape">
              <a:avLst/>
            </a:prstTxWarp>
            <a:spAutoFit/>
          </a:bodyPr>
          <a:lstStyle/>
          <a:p>
            <a:pPr algn="r" defTabSz="914400" eaLnBrk="0" fontAlgn="base" hangingPunct="0">
              <a:spcBef>
                <a:spcPct val="0"/>
              </a:spcBef>
              <a:spcAft>
                <a:spcPct val="0"/>
              </a:spcAft>
            </a:pPr>
            <a:r>
              <a:rPr lang="en-US" sz="1600" b="1">
                <a:solidFill>
                  <a:srgbClr val="FFFFCC"/>
                </a:solidFill>
                <a:latin typeface="Times New Roman" charset="0"/>
                <a:ea typeface="Times New Roman" charset="0"/>
                <a:cs typeface="Times New Roman" charset="0"/>
              </a:rPr>
              <a:t>Elections</a:t>
            </a:r>
          </a:p>
        </p:txBody>
      </p:sp>
      <p:grpSp>
        <p:nvGrpSpPr>
          <p:cNvPr id="9" name="Group 31"/>
          <p:cNvGrpSpPr/>
          <p:nvPr/>
        </p:nvGrpSpPr>
        <p:grpSpPr>
          <a:xfrm>
            <a:off x="2807083" y="2690813"/>
            <a:ext cx="2476117" cy="1926265"/>
            <a:chOff x="2807083" y="2690813"/>
            <a:chExt cx="2476117" cy="1926265"/>
          </a:xfrm>
        </p:grpSpPr>
        <p:pic>
          <p:nvPicPr>
            <p:cNvPr id="24" name="Picture 13" descr="Picture 5"/>
            <p:cNvPicPr>
              <a:picLocks noChangeAspect="1" noChangeArrowheads="1"/>
            </p:cNvPicPr>
            <p:nvPr/>
          </p:nvPicPr>
          <p:blipFill>
            <a:blip r:embed="rId7"/>
            <a:srcRect/>
            <a:stretch>
              <a:fillRect/>
            </a:stretch>
          </p:blipFill>
          <p:spPr bwMode="auto">
            <a:xfrm>
              <a:off x="2807083" y="3029367"/>
              <a:ext cx="2351185" cy="1585524"/>
            </a:xfrm>
            <a:prstGeom prst="rect">
              <a:avLst/>
            </a:prstGeom>
            <a:noFill/>
          </p:spPr>
        </p:pic>
        <p:sp>
          <p:nvSpPr>
            <p:cNvPr id="25" name="Text Box 30"/>
            <p:cNvSpPr txBox="1">
              <a:spLocks noChangeArrowheads="1"/>
            </p:cNvSpPr>
            <p:nvPr/>
          </p:nvSpPr>
          <p:spPr bwMode="auto">
            <a:xfrm>
              <a:off x="3024668" y="2690813"/>
              <a:ext cx="2133600" cy="338554"/>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Online Advertisement</a:t>
              </a:r>
              <a:endParaRPr lang="en-US" sz="1600" b="1" dirty="0">
                <a:solidFill>
                  <a:srgbClr val="FFFFCC"/>
                </a:solidFill>
                <a:latin typeface="Times New Roman" charset="0"/>
                <a:ea typeface="Times New Roman" charset="0"/>
                <a:cs typeface="Times New Roman" charset="0"/>
              </a:endParaRPr>
            </a:p>
          </p:txBody>
        </p:sp>
        <p:sp>
          <p:nvSpPr>
            <p:cNvPr id="26" name="AutoShape 10"/>
            <p:cNvSpPr>
              <a:spLocks noChangeArrowheads="1"/>
            </p:cNvSpPr>
            <p:nvPr/>
          </p:nvSpPr>
          <p:spPr bwMode="auto">
            <a:xfrm>
              <a:off x="4389076" y="3403412"/>
              <a:ext cx="894124" cy="1213666"/>
            </a:xfrm>
            <a:prstGeom prst="roundRect">
              <a:avLst>
                <a:gd name="adj" fmla="val 16667"/>
              </a:avLst>
            </a:prstGeom>
            <a:noFill/>
            <a:ln w="50800">
              <a:solidFill>
                <a:srgbClr val="FF0000"/>
              </a:solidFill>
              <a:round/>
              <a:headEnd/>
              <a:tailEnd/>
            </a:ln>
            <a:effectLst/>
          </p:spPr>
          <p:txBody>
            <a:bodyPr wrap="none" anchor="ctr">
              <a:prstTxWarp prst="textNoShape">
                <a:avLst/>
              </a:prstTxWarp>
            </a:bodyPr>
            <a:lstStyle/>
            <a:p>
              <a:endParaRPr lang="en-US"/>
            </a:p>
          </p:txBody>
        </p:sp>
      </p:grpSp>
      <p:sp>
        <p:nvSpPr>
          <p:cNvPr id="34" name="Rectangle 33"/>
          <p:cNvSpPr>
            <a:spLocks noChangeArrowheads="1"/>
          </p:cNvSpPr>
          <p:nvPr/>
        </p:nvSpPr>
        <p:spPr bwMode="auto">
          <a:xfrm>
            <a:off x="3242901" y="2095500"/>
            <a:ext cx="1146175" cy="2400300"/>
          </a:xfrm>
          <a:prstGeom prst="rect">
            <a:avLst/>
          </a:prstGeom>
          <a:noFill/>
          <a:ln w="9525">
            <a:noFill/>
            <a:miter lim="800000"/>
            <a:headEnd/>
            <a:tailEnd/>
          </a:ln>
        </p:spPr>
        <p:txBody>
          <a:bodyPr wrap="none">
            <a:prstTxWarp prst="textNoShape">
              <a:avLst/>
            </a:prstTxWarp>
            <a:spAutoFit/>
          </a:bodyPr>
          <a:lstStyle/>
          <a:p>
            <a:r>
              <a:rPr lang="en-US" sz="15000" b="1" dirty="0">
                <a:solidFill>
                  <a:srgbClr val="FF0000"/>
                </a:solidFill>
                <a:latin typeface="Times New Roman" charset="0"/>
              </a:rPr>
              <a:t>?</a:t>
            </a:r>
            <a:endParaRPr lang="en-US" sz="15000" dirty="0">
              <a:solidFill>
                <a:srgbClr val="FF0000"/>
              </a:solidFill>
            </a:endParaRPr>
          </a:p>
        </p:txBody>
      </p:sp>
      <p:pic>
        <p:nvPicPr>
          <p:cNvPr id="36" name="Picture 35"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8774" y="4964516"/>
            <a:ext cx="2324923" cy="144898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70" decel="100000"/>
                                        <p:tgtEl>
                                          <p:spTgt spid="34"/>
                                        </p:tgtEl>
                                      </p:cBhvr>
                                    </p:animEffect>
                                    <p:animScale>
                                      <p:cBhvr>
                                        <p:cTn id="8" dur="770" decel="100000"/>
                                        <p:tgtEl>
                                          <p:spTgt spid="34"/>
                                        </p:tgtEl>
                                      </p:cBhvr>
                                      <p:from x="10000" y="10000"/>
                                      <p:to x="200000" y="450000"/>
                                    </p:animScale>
                                    <p:animScale>
                                      <p:cBhvr>
                                        <p:cTn id="9" dur="1230" accel="100000" fill="hold">
                                          <p:stCondLst>
                                            <p:cond delay="770"/>
                                          </p:stCondLst>
                                        </p:cTn>
                                        <p:tgtEl>
                                          <p:spTgt spid="34"/>
                                        </p:tgtEl>
                                      </p:cBhvr>
                                      <p:from x="200000" y="450000"/>
                                      <p:to x="100000" y="100000"/>
                                    </p:animScale>
                                    <p:set>
                                      <p:cBhvr>
                                        <p:cTn id="10" dur="770" fill="hold"/>
                                        <p:tgtEl>
                                          <p:spTgt spid="34"/>
                                        </p:tgtEl>
                                        <p:attrNameLst>
                                          <p:attrName>ppt_x</p:attrName>
                                        </p:attrNameLst>
                                      </p:cBhvr>
                                      <p:to>
                                        <p:strVal val="(0.5)"/>
                                      </p:to>
                                    </p:set>
                                    <p:anim from="(0.5)" to="(#ppt_x)" calcmode="lin" valueType="num">
                                      <p:cBhvr>
                                        <p:cTn id="11" dur="1230" accel="100000" fill="hold">
                                          <p:stCondLst>
                                            <p:cond delay="770"/>
                                          </p:stCondLst>
                                        </p:cTn>
                                        <p:tgtEl>
                                          <p:spTgt spid="34"/>
                                        </p:tgtEl>
                                        <p:attrNameLst>
                                          <p:attrName>ppt_x</p:attrName>
                                        </p:attrNameLst>
                                      </p:cBhvr>
                                    </p:anim>
                                    <p:set>
                                      <p:cBhvr>
                                        <p:cTn id="12" dur="770" fill="hold"/>
                                        <p:tgtEl>
                                          <p:spTgt spid="34"/>
                                        </p:tgtEl>
                                        <p:attrNameLst>
                                          <p:attrName>ppt_y</p:attrName>
                                        </p:attrNameLst>
                                      </p:cBhvr>
                                      <p:to>
                                        <p:strVal val="(#ppt_y+0.4)"/>
                                      </p:to>
                                    </p:set>
                                    <p:anim from="(#ppt_y+0.4)" to="(#ppt_y)" calcmode="lin" valueType="num">
                                      <p:cBhvr>
                                        <p:cTn id="13" dur="1230" accel="100000" fill="hold">
                                          <p:stCondLst>
                                            <p:cond delay="770"/>
                                          </p:stCondLst>
                                        </p:cTn>
                                        <p:tgtEl>
                                          <p:spTgt spid="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4" name="Rectangle 6"/>
          <p:cNvSpPr>
            <a:spLocks noChangeArrowheads="1"/>
          </p:cNvSpPr>
          <p:nvPr/>
        </p:nvSpPr>
        <p:spPr bwMode="auto">
          <a:xfrm>
            <a:off x="307975" y="5474732"/>
            <a:ext cx="4949825" cy="923330"/>
          </a:xfrm>
          <a:prstGeom prst="rect">
            <a:avLst/>
          </a:prstGeom>
          <a:noFill/>
          <a:ln w="9525">
            <a:noFill/>
            <a:miter lim="800000"/>
            <a:headEnd/>
            <a:tailEnd/>
          </a:ln>
        </p:spPr>
        <p:txBody>
          <a:bodyPr wrap="square">
            <a:prstTxWarp prst="textNoShape">
              <a:avLst/>
            </a:prstTxWarp>
            <a:spAutoFit/>
          </a:bodyPr>
          <a:lstStyle/>
          <a:p>
            <a:r>
              <a:rPr lang="en-US" dirty="0">
                <a:latin typeface="Times" charset="0"/>
              </a:rPr>
              <a:t>John Nash ’51:</a:t>
            </a:r>
            <a:r>
              <a:rPr lang="en-US" i="1" dirty="0">
                <a:latin typeface="Times" charset="0"/>
              </a:rPr>
              <a:t> </a:t>
            </a:r>
          </a:p>
          <a:p>
            <a:r>
              <a:rPr lang="en-US" dirty="0">
                <a:latin typeface="Times" charset="0"/>
              </a:rPr>
              <a:t>  </a:t>
            </a:r>
            <a:r>
              <a:rPr lang="en-US" dirty="0" smtClean="0">
                <a:latin typeface="Times" charset="0"/>
              </a:rPr>
              <a:t> There always exists a Nash equilibrium, regardless of the game’s properties.</a:t>
            </a:r>
            <a:endParaRPr lang="en-US" dirty="0">
              <a:solidFill>
                <a:srgbClr val="3D38B9"/>
              </a:solidFill>
              <a:latin typeface="Times" charset="0"/>
            </a:endParaRPr>
          </a:p>
        </p:txBody>
      </p:sp>
      <p:sp>
        <p:nvSpPr>
          <p:cNvPr id="386084" name="Rectangle 36"/>
          <p:cNvSpPr>
            <a:spLocks noChangeArrowheads="1"/>
          </p:cNvSpPr>
          <p:nvPr/>
        </p:nvSpPr>
        <p:spPr bwMode="auto">
          <a:xfrm>
            <a:off x="5257800" y="3200400"/>
            <a:ext cx="4038600" cy="1323439"/>
          </a:xfrm>
          <a:prstGeom prst="rect">
            <a:avLst/>
          </a:prstGeom>
          <a:noFill/>
          <a:ln w="9525">
            <a:noFill/>
            <a:miter lim="800000"/>
            <a:headEnd/>
            <a:tailEnd/>
          </a:ln>
        </p:spPr>
        <p:txBody>
          <a:bodyPr>
            <a:prstTxWarp prst="textNoShape">
              <a:avLst/>
            </a:prstTxWarp>
            <a:spAutoFit/>
          </a:bodyPr>
          <a:lstStyle/>
          <a:p>
            <a:r>
              <a:rPr lang="en-US" sz="2000" dirty="0">
                <a:latin typeface="Times" charset="0"/>
              </a:rPr>
              <a:t> </a:t>
            </a:r>
            <a:r>
              <a:rPr lang="el-GR" sz="2000" dirty="0" smtClean="0">
                <a:latin typeface="Times" charset="0"/>
              </a:rPr>
              <a:t>[</a:t>
            </a:r>
            <a:r>
              <a:rPr lang="en-US" sz="2000" dirty="0" smtClean="0">
                <a:latin typeface="Times" charset="0"/>
              </a:rPr>
              <a:t>that is a pair of randomized strategies so that no player has incentive to deviate given the other player’s strategy</a:t>
            </a:r>
            <a:r>
              <a:rPr lang="en-US" sz="2000" dirty="0" smtClean="0">
                <a:latin typeface="Times" charset="0"/>
                <a:ea typeface="ＭＳ Ｐゴシック" charset="-128"/>
                <a:cs typeface="ＭＳ Ｐゴシック" charset="-128"/>
              </a:rPr>
              <a:t> ? </a:t>
            </a:r>
            <a:r>
              <a:rPr lang="el-GR" altLang="ja-JP" sz="2000" dirty="0" smtClean="0">
                <a:latin typeface="Times" charset="0"/>
              </a:rPr>
              <a:t>]</a:t>
            </a:r>
            <a:endParaRPr lang="en-US" sz="2000" dirty="0">
              <a:solidFill>
                <a:srgbClr val="3D38B9"/>
              </a:solidFill>
              <a:latin typeface="Times" charset="0"/>
            </a:endParaRPr>
          </a:p>
        </p:txBody>
      </p:sp>
      <p:sp>
        <p:nvSpPr>
          <p:cNvPr id="386085" name="Rectangle 37"/>
          <p:cNvSpPr>
            <a:spLocks noChangeArrowheads="1"/>
          </p:cNvSpPr>
          <p:nvPr/>
        </p:nvSpPr>
        <p:spPr bwMode="auto">
          <a:xfrm>
            <a:off x="5105400" y="2759075"/>
            <a:ext cx="2844987"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63BEFF"/>
                </a:solidFill>
                <a:latin typeface="Times" charset="0"/>
              </a:rPr>
              <a:t>Is there still an equilibrium?</a:t>
            </a:r>
            <a:endParaRPr lang="en-US" dirty="0">
              <a:solidFill>
                <a:srgbClr val="63BEFF"/>
              </a:solidFill>
              <a:latin typeface="Times" charset="0"/>
            </a:endParaRPr>
          </a:p>
        </p:txBody>
      </p:sp>
      <p:sp>
        <p:nvSpPr>
          <p:cNvPr id="386086" name="Rectangle 38"/>
          <p:cNvSpPr>
            <a:spLocks noGrp="1" noRot="1" noChangeArrowheads="1"/>
          </p:cNvSpPr>
          <p:nvPr>
            <p:ph type="title"/>
          </p:nvPr>
        </p:nvSpPr>
        <p:spPr/>
        <p:txBody>
          <a:bodyPr/>
          <a:lstStyle/>
          <a:p>
            <a:pPr>
              <a:defRPr/>
            </a:pPr>
            <a:r>
              <a:rPr lang="en-US" sz="4000" dirty="0" smtClean="0">
                <a:effectLst/>
                <a:latin typeface="Times" charset="0"/>
              </a:rPr>
              <a:t>Modified Rock Paper Scissors</a:t>
            </a:r>
            <a:endParaRPr lang="en-US" dirty="0"/>
          </a:p>
        </p:txBody>
      </p:sp>
      <p:sp>
        <p:nvSpPr>
          <p:cNvPr id="386090" name="Line 42"/>
          <p:cNvSpPr>
            <a:spLocks noChangeShapeType="1"/>
          </p:cNvSpPr>
          <p:nvPr/>
        </p:nvSpPr>
        <p:spPr bwMode="auto">
          <a:xfrm flipV="1">
            <a:off x="4800600" y="1828800"/>
            <a:ext cx="1524000" cy="762000"/>
          </a:xfrm>
          <a:prstGeom prst="line">
            <a:avLst/>
          </a:prstGeom>
          <a:noFill/>
          <a:ln w="9525">
            <a:solidFill>
              <a:schemeClr val="tx1"/>
            </a:solidFill>
            <a:round/>
            <a:headEnd type="stealth" w="med" len="med"/>
            <a:tailEnd/>
          </a:ln>
        </p:spPr>
        <p:txBody>
          <a:bodyPr wrap="none" anchor="ctr">
            <a:prstTxWarp prst="textNoShape">
              <a:avLst/>
            </a:prstTxWarp>
          </a:bodyPr>
          <a:lstStyle/>
          <a:p>
            <a:endParaRPr lang="en-US"/>
          </a:p>
        </p:txBody>
      </p:sp>
      <p:sp>
        <p:nvSpPr>
          <p:cNvPr id="386091" name="Text Box 43"/>
          <p:cNvSpPr txBox="1">
            <a:spLocks noChangeArrowheads="1"/>
          </p:cNvSpPr>
          <p:nvPr/>
        </p:nvSpPr>
        <p:spPr bwMode="auto">
          <a:xfrm>
            <a:off x="6080125" y="1355725"/>
            <a:ext cx="2378075" cy="707886"/>
          </a:xfrm>
          <a:prstGeom prst="rect">
            <a:avLst/>
          </a:prstGeom>
          <a:noFill/>
          <a:ln w="9525">
            <a:noFill/>
            <a:miter lim="800000"/>
            <a:headEnd/>
            <a:tailEnd/>
          </a:ln>
        </p:spPr>
        <p:txBody>
          <a:bodyPr>
            <a:prstTxWarp prst="textNoShape">
              <a:avLst/>
            </a:prstTxWarp>
            <a:spAutoFit/>
          </a:bodyPr>
          <a:lstStyle/>
          <a:p>
            <a:pPr algn="ctr"/>
            <a:r>
              <a:rPr lang="en-US" sz="2000" dirty="0" smtClean="0">
                <a:latin typeface="Times New Roman" charset="0"/>
              </a:rPr>
              <a:t>Not zero-sum any more</a:t>
            </a:r>
            <a:endParaRPr lang="en-US" dirty="0"/>
          </a:p>
        </p:txBody>
      </p:sp>
      <p:pic>
        <p:nvPicPr>
          <p:cNvPr id="33800" name="Picture 17" descr="Rock"/>
          <p:cNvPicPr>
            <a:picLocks/>
          </p:cNvPicPr>
          <p:nvPr/>
        </p:nvPicPr>
        <p:blipFill>
          <a:blip r:embed="rId3"/>
          <a:srcRect/>
          <a:stretch>
            <a:fillRect/>
          </a:stretch>
        </p:blipFill>
        <p:spPr bwMode="auto">
          <a:xfrm>
            <a:off x="38100" y="2603500"/>
            <a:ext cx="1035050" cy="455613"/>
          </a:xfrm>
          <a:prstGeom prst="rect">
            <a:avLst/>
          </a:prstGeom>
          <a:noFill/>
          <a:ln w="9525">
            <a:noFill/>
            <a:miter lim="800000"/>
            <a:headEnd/>
            <a:tailEnd/>
          </a:ln>
        </p:spPr>
      </p:pic>
      <p:sp>
        <p:nvSpPr>
          <p:cNvPr id="19" name="Rectangle 31"/>
          <p:cNvSpPr>
            <a:spLocks noChangeArrowheads="1"/>
          </p:cNvSpPr>
          <p:nvPr/>
        </p:nvSpPr>
        <p:spPr bwMode="auto">
          <a:xfrm>
            <a:off x="228600" y="2667000"/>
            <a:ext cx="854075" cy="400050"/>
          </a:xfrm>
          <a:prstGeom prst="rect">
            <a:avLst/>
          </a:prstGeom>
          <a:noFill/>
          <a:ln w="9525">
            <a:noFill/>
            <a:miter lim="800000"/>
            <a:headEnd/>
            <a:tailEnd/>
          </a:ln>
          <a:effectLst/>
        </p:spPr>
        <p:txBody>
          <a:bodyPr>
            <a:prstTxWarp prst="textNoShape">
              <a:avLst/>
            </a:prstTxWarp>
            <a:spAutoFit/>
          </a:bodyPr>
          <a:lstStyle/>
          <a:p>
            <a:pPr>
              <a:defRPr/>
            </a:pPr>
            <a:r>
              <a:rPr lang="el-GR" sz="2000" b="1" dirty="0">
                <a:solidFill>
                  <a:srgbClr val="FF6600"/>
                </a:solidFill>
              </a:rPr>
              <a:t>33</a:t>
            </a:r>
            <a:r>
              <a:rPr lang="en-US" sz="2000" b="1" dirty="0">
                <a:solidFill>
                  <a:srgbClr val="FF6600"/>
                </a:solidFill>
              </a:rPr>
              <a:t>%</a:t>
            </a:r>
            <a:endParaRPr lang="en-US" sz="2000" b="1" dirty="0">
              <a:solidFill>
                <a:srgbClr val="FF6600"/>
              </a:solidFill>
              <a:effectLst>
                <a:outerShdw blurRad="38100" dist="38100" dir="2700000" algn="tl">
                  <a:srgbClr val="000000"/>
                </a:outerShdw>
              </a:effectLst>
            </a:endParaRPr>
          </a:p>
        </p:txBody>
      </p:sp>
      <p:graphicFrame>
        <p:nvGraphicFramePr>
          <p:cNvPr id="20" name="Group 45"/>
          <p:cNvGraphicFramePr>
            <a:graphicFrameLocks noGrp="1"/>
          </p:cNvGraphicFramePr>
          <p:nvPr>
            <p:extLst>
              <p:ext uri="{D42A27DB-BD31-4B8C-83A1-F6EECF244321}">
                <p14:modId xmlns:p14="http://schemas.microsoft.com/office/powerpoint/2010/main" val="3557896978"/>
              </p:ext>
            </p:extLst>
          </p:nvPr>
        </p:nvGraphicFramePr>
        <p:xfrm>
          <a:off x="1295400" y="2490788"/>
          <a:ext cx="3657600" cy="2692400"/>
        </p:xfrm>
        <a:graphic>
          <a:graphicData uri="http://schemas.openxmlformats.org/drawingml/2006/table">
            <a:tbl>
              <a:tblPr/>
              <a:tblGrid>
                <a:gridCol w="1319213"/>
                <a:gridCol w="1231900"/>
                <a:gridCol w="1106487"/>
              </a:tblGrid>
              <a:tr h="850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a:t>
                      </a:r>
                      <a:r>
                        <a:rPr kumimoji="0" lang="el-GR" sz="2800" b="0" i="0" u="none" strike="noStrike" cap="none" normalizeH="0" baseline="0" dirty="0" smtClean="0">
                          <a:ln>
                            <a:noFill/>
                          </a:ln>
                          <a:solidFill>
                            <a:srgbClr val="63BEFF"/>
                          </a:solidFill>
                          <a:effectLst/>
                          <a:latin typeface="Times New Roman" charset="0"/>
                        </a:rPr>
                        <a:t>1</a:t>
                      </a:r>
                      <a:r>
                        <a:rPr kumimoji="0" lang="en-US" sz="2800" b="0" i="0" u="none" strike="noStrike" cap="none" normalizeH="0" baseline="0" dirty="0" smtClean="0">
                          <a:ln>
                            <a:noFill/>
                          </a:ln>
                          <a:solidFill>
                            <a:srgbClr val="63BEFF"/>
                          </a:solidFill>
                          <a:effectLst/>
                          <a:latin typeface="Times New Roman" charset="0"/>
                        </a:rPr>
                        <a:t>,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a:t>
                      </a:r>
                      <a:r>
                        <a:rPr kumimoji="0" lang="el-GR" sz="2800" b="0" i="0" u="none" strike="noStrike" cap="none" normalizeH="0" baseline="0" dirty="0" smtClean="0">
                          <a:ln>
                            <a:noFill/>
                          </a:ln>
                          <a:solidFill>
                            <a:srgbClr val="63BEFF"/>
                          </a:solidFill>
                          <a:effectLst/>
                          <a:latin typeface="Times New Roman" charset="0"/>
                        </a:rPr>
                        <a:t>2</a:t>
                      </a:r>
                      <a:r>
                        <a:rPr kumimoji="0" lang="en-US" sz="2800" b="0" i="0" u="none" strike="noStrike" cap="none" normalizeH="0" baseline="0" dirty="0" smtClean="0">
                          <a:ln>
                            <a:noFill/>
                          </a:ln>
                          <a:solidFill>
                            <a:srgbClr val="63BEFF"/>
                          </a:solidFill>
                          <a:effectLst/>
                          <a:latin typeface="Times New Roman"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a:t>
                      </a:r>
                      <a:r>
                        <a:rPr kumimoji="0" lang="el-GR" sz="2800" b="0" i="0" u="none" strike="noStrike" cap="none" normalizeH="0" baseline="0" dirty="0" smtClean="0">
                          <a:ln>
                            <a:noFill/>
                          </a:ln>
                          <a:solidFill>
                            <a:srgbClr val="63BEFF"/>
                          </a:solidFill>
                          <a:effectLst/>
                          <a:latin typeface="Times New Roman" charset="0"/>
                        </a:rPr>
                        <a:t>2</a:t>
                      </a:r>
                      <a:r>
                        <a:rPr kumimoji="0" lang="en-US" sz="2800" b="0" i="0" u="none" strike="noStrike" cap="none" normalizeH="0" baseline="0" dirty="0" smtClean="0">
                          <a:ln>
                            <a:noFill/>
                          </a:ln>
                          <a:solidFill>
                            <a:srgbClr val="63BEFF"/>
                          </a:solidFill>
                          <a:effectLst/>
                          <a:latin typeface="Times New Roman" charset="0"/>
                        </a:rPr>
                        <a:t>,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20" name="Picture 18" descr="scissors"/>
          <p:cNvPicPr>
            <a:picLocks/>
          </p:cNvPicPr>
          <p:nvPr/>
        </p:nvPicPr>
        <p:blipFill>
          <a:blip r:embed="rId4"/>
          <a:srcRect/>
          <a:stretch>
            <a:fillRect/>
          </a:stretch>
        </p:blipFill>
        <p:spPr bwMode="auto">
          <a:xfrm>
            <a:off x="12700" y="4591050"/>
            <a:ext cx="1104900" cy="381000"/>
          </a:xfrm>
          <a:prstGeom prst="rect">
            <a:avLst/>
          </a:prstGeom>
          <a:noFill/>
          <a:ln w="9525">
            <a:noFill/>
            <a:miter lim="800000"/>
            <a:headEnd/>
            <a:tailEnd/>
          </a:ln>
        </p:spPr>
      </p:pic>
      <p:pic>
        <p:nvPicPr>
          <p:cNvPr id="33821" name="Picture 19" descr="paper"/>
          <p:cNvPicPr>
            <a:picLocks/>
          </p:cNvPicPr>
          <p:nvPr/>
        </p:nvPicPr>
        <p:blipFill>
          <a:blip r:embed="rId5"/>
          <a:srcRect/>
          <a:stretch>
            <a:fillRect/>
          </a:stretch>
        </p:blipFill>
        <p:spPr bwMode="auto">
          <a:xfrm>
            <a:off x="19050" y="3590925"/>
            <a:ext cx="1111250" cy="390525"/>
          </a:xfrm>
          <a:prstGeom prst="rect">
            <a:avLst/>
          </a:prstGeom>
          <a:noFill/>
          <a:ln w="9525">
            <a:noFill/>
            <a:miter lim="800000"/>
            <a:headEnd/>
            <a:tailEnd/>
          </a:ln>
        </p:spPr>
      </p:pic>
      <p:pic>
        <p:nvPicPr>
          <p:cNvPr id="33822" name="Picture 20" descr="Rock"/>
          <p:cNvPicPr>
            <a:picLocks noChangeAspect="1"/>
          </p:cNvPicPr>
          <p:nvPr/>
        </p:nvPicPr>
        <p:blipFill>
          <a:blip r:embed="rId3"/>
          <a:srcRect/>
          <a:stretch>
            <a:fillRect/>
          </a:stretch>
        </p:blipFill>
        <p:spPr bwMode="auto">
          <a:xfrm>
            <a:off x="1524000" y="1828800"/>
            <a:ext cx="923925" cy="385763"/>
          </a:xfrm>
          <a:prstGeom prst="rect">
            <a:avLst/>
          </a:prstGeom>
          <a:noFill/>
          <a:ln w="9525">
            <a:noFill/>
            <a:miter lim="800000"/>
            <a:headEnd/>
            <a:tailEnd/>
          </a:ln>
        </p:spPr>
      </p:pic>
      <p:pic>
        <p:nvPicPr>
          <p:cNvPr id="33823" name="Picture 21" descr="paper"/>
          <p:cNvPicPr>
            <a:picLocks noChangeAspect="1"/>
          </p:cNvPicPr>
          <p:nvPr/>
        </p:nvPicPr>
        <p:blipFill>
          <a:blip r:embed="rId5"/>
          <a:srcRect/>
          <a:stretch>
            <a:fillRect/>
          </a:stretch>
        </p:blipFill>
        <p:spPr bwMode="auto">
          <a:xfrm>
            <a:off x="2844800" y="1841500"/>
            <a:ext cx="974725" cy="381000"/>
          </a:xfrm>
          <a:prstGeom prst="rect">
            <a:avLst/>
          </a:prstGeom>
          <a:noFill/>
          <a:ln w="9525">
            <a:noFill/>
            <a:miter lim="800000"/>
            <a:headEnd/>
            <a:tailEnd/>
          </a:ln>
        </p:spPr>
      </p:pic>
      <p:pic>
        <p:nvPicPr>
          <p:cNvPr id="33824" name="Picture 22" descr="scissors"/>
          <p:cNvPicPr>
            <a:picLocks noChangeAspect="1"/>
          </p:cNvPicPr>
          <p:nvPr/>
        </p:nvPicPr>
        <p:blipFill>
          <a:blip r:embed="rId4"/>
          <a:srcRect/>
          <a:stretch>
            <a:fillRect/>
          </a:stretch>
        </p:blipFill>
        <p:spPr bwMode="auto">
          <a:xfrm>
            <a:off x="4038600" y="1816100"/>
            <a:ext cx="990600" cy="398463"/>
          </a:xfrm>
          <a:prstGeom prst="rect">
            <a:avLst/>
          </a:prstGeom>
          <a:noFill/>
          <a:ln w="9525">
            <a:noFill/>
            <a:miter lim="800000"/>
            <a:headEnd/>
            <a:tailEnd/>
          </a:ln>
        </p:spPr>
      </p:pic>
      <p:sp>
        <p:nvSpPr>
          <p:cNvPr id="26" name="Rectangle 31"/>
          <p:cNvSpPr>
            <a:spLocks noChangeArrowheads="1"/>
          </p:cNvSpPr>
          <p:nvPr/>
        </p:nvSpPr>
        <p:spPr bwMode="auto">
          <a:xfrm>
            <a:off x="228600" y="3581400"/>
            <a:ext cx="866775" cy="400050"/>
          </a:xfrm>
          <a:prstGeom prst="rect">
            <a:avLst/>
          </a:prstGeom>
          <a:noFill/>
          <a:ln w="9525">
            <a:noFill/>
            <a:miter lim="800000"/>
            <a:headEnd/>
            <a:tailEnd/>
          </a:ln>
        </p:spPr>
        <p:txBody>
          <a:bodyPr>
            <a:prstTxWarp prst="textNoShape">
              <a:avLst/>
            </a:prstTxWarp>
            <a:spAutoFit/>
          </a:bodyPr>
          <a:lstStyle/>
          <a:p>
            <a:r>
              <a:rPr lang="el-GR" sz="2000" b="1">
                <a:solidFill>
                  <a:srgbClr val="FF6600"/>
                </a:solidFill>
              </a:rPr>
              <a:t>33</a:t>
            </a:r>
            <a:r>
              <a:rPr lang="en-US" sz="2000" b="1">
                <a:solidFill>
                  <a:srgbClr val="FF6600"/>
                </a:solidFill>
              </a:rPr>
              <a:t>%</a:t>
            </a:r>
          </a:p>
        </p:txBody>
      </p:sp>
      <p:sp>
        <p:nvSpPr>
          <p:cNvPr id="27" name="Rectangle 31"/>
          <p:cNvSpPr>
            <a:spLocks noChangeArrowheads="1"/>
          </p:cNvSpPr>
          <p:nvPr/>
        </p:nvSpPr>
        <p:spPr bwMode="auto">
          <a:xfrm>
            <a:off x="228600" y="4572000"/>
            <a:ext cx="838200" cy="400050"/>
          </a:xfrm>
          <a:prstGeom prst="rect">
            <a:avLst/>
          </a:prstGeom>
          <a:noFill/>
          <a:ln w="9525">
            <a:noFill/>
            <a:miter lim="800000"/>
            <a:headEnd/>
            <a:tailEnd/>
          </a:ln>
          <a:effectLst/>
        </p:spPr>
        <p:txBody>
          <a:bodyPr>
            <a:prstTxWarp prst="textNoShape">
              <a:avLst/>
            </a:prstTxWarp>
            <a:spAutoFit/>
          </a:bodyPr>
          <a:lstStyle/>
          <a:p>
            <a:pPr>
              <a:defRPr/>
            </a:pPr>
            <a:r>
              <a:rPr lang="el-GR" sz="2000" b="1" dirty="0">
                <a:solidFill>
                  <a:srgbClr val="FF6600"/>
                </a:solidFill>
              </a:rPr>
              <a:t>33</a:t>
            </a:r>
            <a:r>
              <a:rPr lang="en-US" sz="2000" b="1" dirty="0">
                <a:solidFill>
                  <a:srgbClr val="FF6600"/>
                </a:solidFill>
              </a:rPr>
              <a:t>%</a:t>
            </a:r>
            <a:endParaRPr lang="en-US" sz="2000" b="1" dirty="0">
              <a:solidFill>
                <a:srgbClr val="FF6600"/>
              </a:solidFill>
              <a:effectLst>
                <a:outerShdw blurRad="38100" dist="38100" dir="2700000" algn="tl">
                  <a:srgbClr val="000000"/>
                </a:outerShdw>
              </a:effectLst>
            </a:endParaRPr>
          </a:p>
        </p:txBody>
      </p:sp>
      <p:sp>
        <p:nvSpPr>
          <p:cNvPr id="28" name="Rectangle 31"/>
          <p:cNvSpPr>
            <a:spLocks noChangeArrowheads="1"/>
          </p:cNvSpPr>
          <p:nvPr/>
        </p:nvSpPr>
        <p:spPr bwMode="auto">
          <a:xfrm>
            <a:off x="16764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25</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29" name="Rectangle 31"/>
          <p:cNvSpPr>
            <a:spLocks noChangeArrowheads="1"/>
          </p:cNvSpPr>
          <p:nvPr/>
        </p:nvSpPr>
        <p:spPr bwMode="auto">
          <a:xfrm>
            <a:off x="28956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50</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30" name="Rectangle 31"/>
          <p:cNvSpPr>
            <a:spLocks noChangeArrowheads="1"/>
          </p:cNvSpPr>
          <p:nvPr/>
        </p:nvSpPr>
        <p:spPr bwMode="auto">
          <a:xfrm>
            <a:off x="40386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25</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31" name="Oval 30"/>
          <p:cNvSpPr>
            <a:spLocks noChangeArrowheads="1"/>
          </p:cNvSpPr>
          <p:nvPr/>
        </p:nvSpPr>
        <p:spPr bwMode="auto">
          <a:xfrm>
            <a:off x="1524000" y="4419600"/>
            <a:ext cx="838200" cy="685800"/>
          </a:xfrm>
          <a:prstGeom prst="ellipse">
            <a:avLst/>
          </a:prstGeom>
          <a:solidFill>
            <a:schemeClr val="accent1">
              <a:alpha val="20000"/>
            </a:schemeClr>
          </a:solidFill>
          <a:ln w="9525">
            <a:solidFill>
              <a:schemeClr val="tx1"/>
            </a:solidFill>
            <a:round/>
            <a:headEnd/>
            <a:tailEnd/>
          </a:ln>
        </p:spPr>
        <p:txBody>
          <a:bodyPr>
            <a:prstTxWarp prst="textNoShape">
              <a:avLst/>
            </a:prstTxWarp>
          </a:bodyPr>
          <a:lstStyle/>
          <a:p>
            <a:endParaRPr lang="en-US"/>
          </a:p>
        </p:txBody>
      </p:sp>
      <p:sp>
        <p:nvSpPr>
          <p:cNvPr id="32" name="Oval 31"/>
          <p:cNvSpPr>
            <a:spLocks noChangeArrowheads="1"/>
          </p:cNvSpPr>
          <p:nvPr/>
        </p:nvSpPr>
        <p:spPr bwMode="auto">
          <a:xfrm>
            <a:off x="3962400" y="2603500"/>
            <a:ext cx="838200" cy="685800"/>
          </a:xfrm>
          <a:prstGeom prst="ellipse">
            <a:avLst/>
          </a:prstGeom>
          <a:solidFill>
            <a:schemeClr val="accent1">
              <a:alpha val="20000"/>
            </a:schemeClr>
          </a:solidFill>
          <a:ln w="9525">
            <a:solidFill>
              <a:schemeClr val="tx1"/>
            </a:solidFill>
            <a:round/>
            <a:headEnd/>
            <a:tailEnd/>
          </a:ln>
        </p:spPr>
        <p:txBody>
          <a:bodyPr>
            <a:prstTxWarp prst="textNoShape">
              <a:avLst/>
            </a:prstTxWarp>
          </a:bodyPr>
          <a:lstStyle/>
          <a:p>
            <a:endParaRPr lang="en-US"/>
          </a:p>
        </p:txBody>
      </p:sp>
      <p:sp>
        <p:nvSpPr>
          <p:cNvPr id="33" name="Line 42"/>
          <p:cNvSpPr>
            <a:spLocks noChangeShapeType="1"/>
          </p:cNvSpPr>
          <p:nvPr/>
        </p:nvSpPr>
        <p:spPr bwMode="auto">
          <a:xfrm flipV="1">
            <a:off x="2362200" y="1905000"/>
            <a:ext cx="4038600" cy="2667000"/>
          </a:xfrm>
          <a:prstGeom prst="line">
            <a:avLst/>
          </a:prstGeom>
          <a:noFill/>
          <a:ln w="9525">
            <a:solidFill>
              <a:schemeClr val="tx1"/>
            </a:solidFill>
            <a:round/>
            <a:headEnd type="stealth" w="med" len="med"/>
            <a:tailEnd/>
          </a:ln>
        </p:spPr>
        <p:txBody>
          <a:bodyPr wrap="none" anchor="ctr">
            <a:prstTxWarp prst="textNoShape">
              <a:avLst/>
            </a:prstTxWarp>
          </a:bodyPr>
          <a:lstStyle/>
          <a:p>
            <a:endParaRPr lang="en-US"/>
          </a:p>
        </p:txBody>
      </p:sp>
      <p:sp>
        <p:nvSpPr>
          <p:cNvPr id="34" name="Rectangle 6"/>
          <p:cNvSpPr>
            <a:spLocks noChangeArrowheads="1"/>
          </p:cNvSpPr>
          <p:nvPr/>
        </p:nvSpPr>
        <p:spPr bwMode="auto">
          <a:xfrm>
            <a:off x="4546600" y="6011615"/>
            <a:ext cx="4295775" cy="707886"/>
          </a:xfrm>
          <a:prstGeom prst="rect">
            <a:avLst/>
          </a:prstGeom>
          <a:noFill/>
          <a:ln w="9525">
            <a:noFill/>
            <a:miter lim="800000"/>
            <a:headEnd/>
            <a:tailEnd/>
          </a:ln>
          <a:effectLst>
            <a:outerShdw blurRad="50800" dist="38100" dir="2700000">
              <a:srgbClr val="000000">
                <a:alpha val="43000"/>
              </a:srgbClr>
            </a:outerShdw>
          </a:effectLst>
        </p:spPr>
        <p:txBody>
          <a:bodyPr wrap="square">
            <a:prstTxWarp prst="textNoShape">
              <a:avLst/>
            </a:prstTxWarp>
            <a:spAutoFit/>
          </a:bodyPr>
          <a:lstStyle/>
          <a:p>
            <a:pPr>
              <a:defRPr/>
            </a:pPr>
            <a:r>
              <a:rPr lang="en-US" sz="2000" dirty="0">
                <a:solidFill>
                  <a:srgbClr val="FF6600"/>
                </a:solidFill>
                <a:latin typeface="Times" charset="0"/>
              </a:rPr>
              <a:t>Nobel </a:t>
            </a:r>
            <a:r>
              <a:rPr lang="en-US" sz="2000" dirty="0" smtClean="0">
                <a:solidFill>
                  <a:srgbClr val="FF6600"/>
                </a:solidFill>
                <a:latin typeface="Times" charset="0"/>
              </a:rPr>
              <a:t>1994, due to its large influence in understanding systems of competitors…</a:t>
            </a:r>
            <a:endParaRPr lang="en-US" sz="2000" dirty="0">
              <a:solidFill>
                <a:srgbClr val="FF6600"/>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85" decel="100000"/>
                                        <p:tgtEl>
                                          <p:spTgt spid="31"/>
                                        </p:tgtEl>
                                      </p:cBhvr>
                                    </p:animEffect>
                                    <p:animScale>
                                      <p:cBhvr>
                                        <p:cTn id="8" dur="385" decel="100000"/>
                                        <p:tgtEl>
                                          <p:spTgt spid="31"/>
                                        </p:tgtEl>
                                      </p:cBhvr>
                                      <p:from x="10000" y="10000"/>
                                      <p:to x="200000" y="450000"/>
                                    </p:animScale>
                                    <p:animScale>
                                      <p:cBhvr>
                                        <p:cTn id="9" dur="615" accel="100000" fill="hold">
                                          <p:stCondLst>
                                            <p:cond delay="385"/>
                                          </p:stCondLst>
                                        </p:cTn>
                                        <p:tgtEl>
                                          <p:spTgt spid="31"/>
                                        </p:tgtEl>
                                      </p:cBhvr>
                                      <p:from x="200000" y="450000"/>
                                      <p:to x="100000" y="100000"/>
                                    </p:animScale>
                                    <p:set>
                                      <p:cBhvr>
                                        <p:cTn id="10" dur="385" fill="hold"/>
                                        <p:tgtEl>
                                          <p:spTgt spid="31"/>
                                        </p:tgtEl>
                                        <p:attrNameLst>
                                          <p:attrName>ppt_x</p:attrName>
                                        </p:attrNameLst>
                                      </p:cBhvr>
                                      <p:to>
                                        <p:strVal val="(0.5)"/>
                                      </p:to>
                                    </p:set>
                                    <p:anim from="(0.5)" to="(#ppt_x)" calcmode="lin" valueType="num">
                                      <p:cBhvr>
                                        <p:cTn id="11" dur="615" accel="100000" fill="hold">
                                          <p:stCondLst>
                                            <p:cond delay="385"/>
                                          </p:stCondLst>
                                        </p:cTn>
                                        <p:tgtEl>
                                          <p:spTgt spid="31"/>
                                        </p:tgtEl>
                                        <p:attrNameLst>
                                          <p:attrName>ppt_x</p:attrName>
                                        </p:attrNameLst>
                                      </p:cBhvr>
                                    </p:anim>
                                    <p:set>
                                      <p:cBhvr>
                                        <p:cTn id="12" dur="385" fill="hold"/>
                                        <p:tgtEl>
                                          <p:spTgt spid="31"/>
                                        </p:tgtEl>
                                        <p:attrNameLst>
                                          <p:attrName>ppt_y</p:attrName>
                                        </p:attrNameLst>
                                      </p:cBhvr>
                                      <p:to>
                                        <p:strVal val="(#ppt_y+0.4)"/>
                                      </p:to>
                                    </p:set>
                                    <p:anim from="(#ppt_y+0.4)" to="(#ppt_y)" calcmode="lin" valueType="num">
                                      <p:cBhvr>
                                        <p:cTn id="13" dur="615" accel="100000" fill="hold">
                                          <p:stCondLst>
                                            <p:cond delay="385"/>
                                          </p:stCondLst>
                                        </p:cTn>
                                        <p:tgtEl>
                                          <p:spTgt spid="31"/>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385" decel="100000"/>
                                        <p:tgtEl>
                                          <p:spTgt spid="32"/>
                                        </p:tgtEl>
                                      </p:cBhvr>
                                    </p:animEffect>
                                    <p:animScale>
                                      <p:cBhvr>
                                        <p:cTn id="17" dur="385" decel="100000"/>
                                        <p:tgtEl>
                                          <p:spTgt spid="32"/>
                                        </p:tgtEl>
                                      </p:cBhvr>
                                      <p:from x="10000" y="10000"/>
                                      <p:to x="200000" y="450000"/>
                                    </p:animScale>
                                    <p:animScale>
                                      <p:cBhvr>
                                        <p:cTn id="18" dur="615" accel="100000" fill="hold">
                                          <p:stCondLst>
                                            <p:cond delay="385"/>
                                          </p:stCondLst>
                                        </p:cTn>
                                        <p:tgtEl>
                                          <p:spTgt spid="32"/>
                                        </p:tgtEl>
                                      </p:cBhvr>
                                      <p:from x="200000" y="450000"/>
                                      <p:to x="100000" y="100000"/>
                                    </p:animScale>
                                    <p:set>
                                      <p:cBhvr>
                                        <p:cTn id="19" dur="385" fill="hold"/>
                                        <p:tgtEl>
                                          <p:spTgt spid="32"/>
                                        </p:tgtEl>
                                        <p:attrNameLst>
                                          <p:attrName>ppt_x</p:attrName>
                                        </p:attrNameLst>
                                      </p:cBhvr>
                                      <p:to>
                                        <p:strVal val="(0.5)"/>
                                      </p:to>
                                    </p:set>
                                    <p:anim from="(0.5)" to="(#ppt_x)" calcmode="lin" valueType="num">
                                      <p:cBhvr>
                                        <p:cTn id="20" dur="615" accel="100000" fill="hold">
                                          <p:stCondLst>
                                            <p:cond delay="385"/>
                                          </p:stCondLst>
                                        </p:cTn>
                                        <p:tgtEl>
                                          <p:spTgt spid="32"/>
                                        </p:tgtEl>
                                        <p:attrNameLst>
                                          <p:attrName>ppt_x</p:attrName>
                                        </p:attrNameLst>
                                      </p:cBhvr>
                                    </p:anim>
                                    <p:set>
                                      <p:cBhvr>
                                        <p:cTn id="21" dur="385" fill="hold"/>
                                        <p:tgtEl>
                                          <p:spTgt spid="32"/>
                                        </p:tgtEl>
                                        <p:attrNameLst>
                                          <p:attrName>ppt_y</p:attrName>
                                        </p:attrNameLst>
                                      </p:cBhvr>
                                      <p:to>
                                        <p:strVal val="(#ppt_y+0.4)"/>
                                      </p:to>
                                    </p:set>
                                    <p:anim from="(#ppt_y+0.4)" to="(#ppt_y)" calcmode="lin" valueType="num">
                                      <p:cBhvr>
                                        <p:cTn id="22" dur="615" accel="100000" fill="hold">
                                          <p:stCondLst>
                                            <p:cond delay="385"/>
                                          </p:stCondLst>
                                        </p:cTn>
                                        <p:tgtEl>
                                          <p:spTgt spid="32"/>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6091"/>
                                        </p:tgtEl>
                                        <p:attrNameLst>
                                          <p:attrName>style.visibility</p:attrName>
                                        </p:attrNameLst>
                                      </p:cBhvr>
                                      <p:to>
                                        <p:strVal val="visible"/>
                                      </p:to>
                                    </p:set>
                                    <p:animEffect transition="in" filter="fade">
                                      <p:cBhvr>
                                        <p:cTn id="27" dur="1000"/>
                                        <p:tgtEl>
                                          <p:spTgt spid="38609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6090"/>
                                        </p:tgtEl>
                                        <p:attrNameLst>
                                          <p:attrName>style.visibility</p:attrName>
                                        </p:attrNameLst>
                                      </p:cBhvr>
                                      <p:to>
                                        <p:strVal val="visible"/>
                                      </p:to>
                                    </p:set>
                                    <p:animEffect transition="in" filter="fade">
                                      <p:cBhvr>
                                        <p:cTn id="30" dur="1000"/>
                                        <p:tgtEl>
                                          <p:spTgt spid="38609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8608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860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38605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499"/>
                                          </p:stCondLst>
                                        </p:cTn>
                                        <p:tgtEl>
                                          <p:spTgt spid="2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499"/>
                                          </p:stCondLst>
                                        </p:cTn>
                                        <p:tgtEl>
                                          <p:spTgt spid="27"/>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2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499"/>
                                          </p:stCondLst>
                                        </p:cTn>
                                        <p:tgtEl>
                                          <p:spTgt spid="2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499"/>
                                          </p:stCondLst>
                                        </p:cTn>
                                        <p:tgtEl>
                                          <p:spTgt spid="3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4" grpId="0" autoUpdateAnimBg="0"/>
      <p:bldP spid="386084" grpId="0"/>
      <p:bldP spid="386085" grpId="0"/>
      <p:bldP spid="386090" grpId="0" animBg="1"/>
      <p:bldP spid="386091" grpId="0"/>
      <p:bldP spid="19" grpId="0" autoUpdateAnimBg="0"/>
      <p:bldP spid="26" grpId="0" autoUpdateAnimBg="0"/>
      <p:bldP spid="27" grpId="0" autoUpdateAnimBg="0"/>
      <p:bldP spid="28" grpId="0" autoUpdateAnimBg="0"/>
      <p:bldP spid="29" grpId="0" autoUpdateAnimBg="0"/>
      <p:bldP spid="30" grpId="0" autoUpdateAnimBg="0"/>
      <p:bldP spid="31" grpId="0" animBg="1"/>
      <p:bldP spid="32" grpId="0" animBg="1"/>
      <p:bldP spid="33" grpId="0" animBg="1"/>
      <p:bldP spid="3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printed-circuit-board.jpg"/>
          <p:cNvPicPr>
            <a:picLocks noChangeAspect="1"/>
          </p:cNvPicPr>
          <p:nvPr/>
        </p:nvPicPr>
        <p:blipFill>
          <a:blip r:embed="rId3"/>
          <a:srcRect/>
          <a:stretch>
            <a:fillRect/>
          </a:stretch>
        </p:blipFill>
        <p:spPr bwMode="auto">
          <a:xfrm>
            <a:off x="2219325" y="914400"/>
            <a:ext cx="4629150" cy="3086100"/>
          </a:xfrm>
          <a:prstGeom prst="rect">
            <a:avLst/>
          </a:prstGeom>
          <a:noFill/>
          <a:ln w="9525">
            <a:noFill/>
            <a:miter lim="800000"/>
            <a:headEnd/>
            <a:tailEnd/>
          </a:ln>
        </p:spPr>
      </p:pic>
      <p:sp>
        <p:nvSpPr>
          <p:cNvPr id="13" name="Text Box 24"/>
          <p:cNvSpPr txBox="1">
            <a:spLocks noChangeArrowheads="1"/>
          </p:cNvSpPr>
          <p:nvPr/>
        </p:nvSpPr>
        <p:spPr bwMode="auto">
          <a:xfrm>
            <a:off x="4660900" y="5048250"/>
            <a:ext cx="2030215" cy="43088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200" dirty="0">
                <a:solidFill>
                  <a:schemeClr val="bg1"/>
                </a:solidFill>
                <a:latin typeface="Times New Roman"/>
                <a:ea typeface="Times New Roman" charset="0"/>
                <a:cs typeface="Times New Roman"/>
              </a:rPr>
              <a:t>-</a:t>
            </a:r>
            <a:r>
              <a:rPr lang="en-US" sz="2200" dirty="0" smtClean="0">
                <a:solidFill>
                  <a:schemeClr val="bg1"/>
                </a:solidFill>
                <a:latin typeface="Times New Roman"/>
                <a:ea typeface="Times New Roman" charset="0"/>
                <a:cs typeface="Times New Roman"/>
              </a:rPr>
              <a:t> </a:t>
            </a:r>
            <a:r>
              <a:rPr lang="en-US" sz="2200" i="1" dirty="0" smtClean="0">
                <a:solidFill>
                  <a:schemeClr val="bg1"/>
                </a:solidFill>
                <a:latin typeface="Times New Roman"/>
                <a:ea typeface="Times New Roman" charset="0"/>
                <a:cs typeface="Times New Roman"/>
              </a:rPr>
              <a:t>central design</a:t>
            </a:r>
            <a:endParaRPr lang="en-US" sz="2200" i="1" dirty="0">
              <a:solidFill>
                <a:schemeClr val="bg1"/>
              </a:solidFill>
              <a:latin typeface="Times New Roman"/>
              <a:ea typeface="Times New Roman" charset="0"/>
              <a:cs typeface="Times New Roman"/>
            </a:endParaRPr>
          </a:p>
        </p:txBody>
      </p:sp>
      <p:sp>
        <p:nvSpPr>
          <p:cNvPr id="14" name="Text Box 24"/>
          <p:cNvSpPr txBox="1">
            <a:spLocks noChangeArrowheads="1"/>
          </p:cNvSpPr>
          <p:nvPr/>
        </p:nvSpPr>
        <p:spPr bwMode="auto">
          <a:xfrm>
            <a:off x="4660900" y="5405438"/>
            <a:ext cx="3173882" cy="43088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200" dirty="0">
                <a:solidFill>
                  <a:schemeClr val="bg1"/>
                </a:solidFill>
                <a:latin typeface="Times New Roman"/>
                <a:ea typeface="Times New Roman" charset="0"/>
                <a:cs typeface="Times New Roman"/>
              </a:rPr>
              <a:t>-</a:t>
            </a:r>
            <a:r>
              <a:rPr lang="en-US" sz="2200" dirty="0" smtClean="0">
                <a:solidFill>
                  <a:schemeClr val="bg1"/>
                </a:solidFill>
                <a:latin typeface="Times New Roman"/>
                <a:ea typeface="Times New Roman" charset="0"/>
                <a:cs typeface="Times New Roman"/>
              </a:rPr>
              <a:t> </a:t>
            </a:r>
            <a:r>
              <a:rPr lang="en-US" sz="2200" i="1" dirty="0" smtClean="0">
                <a:solidFill>
                  <a:schemeClr val="bg1"/>
                </a:solidFill>
                <a:latin typeface="Times New Roman"/>
                <a:ea typeface="Times New Roman" charset="0"/>
                <a:cs typeface="Times New Roman"/>
              </a:rPr>
              <a:t>cooperative components</a:t>
            </a:r>
            <a:endParaRPr lang="en-US" sz="2200" i="1" dirty="0">
              <a:solidFill>
                <a:schemeClr val="bg1"/>
              </a:solidFill>
              <a:latin typeface="Times New Roman"/>
              <a:ea typeface="Times New Roman" charset="0"/>
              <a:cs typeface="Times New Roman"/>
            </a:endParaRPr>
          </a:p>
        </p:txBody>
      </p:sp>
      <p:sp>
        <p:nvSpPr>
          <p:cNvPr id="15" name="Text Box 24"/>
          <p:cNvSpPr txBox="1">
            <a:spLocks noChangeArrowheads="1"/>
          </p:cNvSpPr>
          <p:nvPr/>
        </p:nvSpPr>
        <p:spPr bwMode="auto">
          <a:xfrm>
            <a:off x="4660900" y="5835650"/>
            <a:ext cx="1669702" cy="43088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200" dirty="0">
                <a:solidFill>
                  <a:schemeClr val="bg1"/>
                </a:solidFill>
                <a:latin typeface="Times New Roman"/>
                <a:ea typeface="Times New Roman" charset="0"/>
                <a:cs typeface="Times New Roman"/>
              </a:rPr>
              <a:t>-</a:t>
            </a:r>
            <a:r>
              <a:rPr lang="en-US" sz="2200" dirty="0" smtClean="0">
                <a:solidFill>
                  <a:schemeClr val="bg1"/>
                </a:solidFill>
                <a:latin typeface="Times New Roman"/>
                <a:ea typeface="Times New Roman" charset="0"/>
                <a:cs typeface="Times New Roman"/>
              </a:rPr>
              <a:t> </a:t>
            </a:r>
            <a:r>
              <a:rPr lang="en-US" sz="2200" i="1" dirty="0" smtClean="0">
                <a:solidFill>
                  <a:schemeClr val="bg1"/>
                </a:solidFill>
                <a:latin typeface="Times New Roman"/>
                <a:ea typeface="Times New Roman" charset="0"/>
                <a:cs typeface="Times New Roman"/>
              </a:rPr>
              <a:t>rich theory</a:t>
            </a:r>
            <a:endParaRPr lang="en-US" sz="2200" i="1" dirty="0">
              <a:solidFill>
                <a:schemeClr val="bg1"/>
              </a:solidFill>
              <a:latin typeface="Times New Roman"/>
              <a:ea typeface="Times New Roman" charset="0"/>
              <a:cs typeface="Times New Roman"/>
            </a:endParaRPr>
          </a:p>
        </p:txBody>
      </p:sp>
      <p:sp>
        <p:nvSpPr>
          <p:cNvPr id="16" name="Text Box 24"/>
          <p:cNvSpPr txBox="1">
            <a:spLocks noChangeArrowheads="1"/>
          </p:cNvSpPr>
          <p:nvPr/>
        </p:nvSpPr>
        <p:spPr bwMode="auto">
          <a:xfrm>
            <a:off x="595343" y="4404667"/>
            <a:ext cx="6253132" cy="830997"/>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2400" dirty="0" smtClean="0">
                <a:solidFill>
                  <a:schemeClr val="bg1"/>
                </a:solidFill>
                <a:latin typeface="Times New Roman"/>
                <a:ea typeface="Times New Roman" charset="0"/>
                <a:cs typeface="Times New Roman"/>
              </a:rPr>
              <a:t>I only mean this as a metaphor of what we usually study in Eng.:</a:t>
            </a:r>
            <a:endParaRPr lang="en-US" sz="2400" i="1" dirty="0">
              <a:solidFill>
                <a:schemeClr val="bg1"/>
              </a:solidFill>
              <a:latin typeface="Times New Roman"/>
              <a:ea typeface="Times New Roman" charset="0"/>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2"/>
          <p:cNvSpPr>
            <a:spLocks noChangeArrowheads="1"/>
          </p:cNvSpPr>
          <p:nvPr/>
        </p:nvSpPr>
        <p:spPr bwMode="auto">
          <a:xfrm>
            <a:off x="4800600" y="633413"/>
            <a:ext cx="3733800" cy="2057400"/>
          </a:xfrm>
          <a:prstGeom prst="roundRect">
            <a:avLst>
              <a:gd name="adj" fmla="val 16667"/>
            </a:avLst>
          </a:prstGeom>
          <a:solidFill>
            <a:srgbClr val="33CCCC">
              <a:alpha val="38039"/>
            </a:srgbClr>
          </a:solidFill>
          <a:ln w="38100">
            <a:solidFill>
              <a:schemeClr val="tx1"/>
            </a:solidFill>
            <a:round/>
            <a:headEnd/>
            <a:tailEnd/>
          </a:ln>
        </p:spPr>
        <p:txBody>
          <a:bodyPr wrap="none" anchor="ctr">
            <a:prstTxWarp prst="textNoShape">
              <a:avLst/>
            </a:prstTxWarp>
          </a:bodyPr>
          <a:lstStyle/>
          <a:p>
            <a:endParaRPr lang="en-US"/>
          </a:p>
        </p:txBody>
      </p:sp>
      <p:grpSp>
        <p:nvGrpSpPr>
          <p:cNvPr id="2" name="Group 20"/>
          <p:cNvGrpSpPr>
            <a:grpSpLocks/>
          </p:cNvGrpSpPr>
          <p:nvPr/>
        </p:nvGrpSpPr>
        <p:grpSpPr bwMode="auto">
          <a:xfrm>
            <a:off x="5105400" y="836613"/>
            <a:ext cx="3192463" cy="1600200"/>
            <a:chOff x="2736" y="1584"/>
            <a:chExt cx="2160" cy="1008"/>
          </a:xfrm>
        </p:grpSpPr>
        <p:sp>
          <p:nvSpPr>
            <p:cNvPr id="35855" name="Oval 4"/>
            <p:cNvSpPr>
              <a:spLocks noChangeArrowheads="1"/>
            </p:cNvSpPr>
            <p:nvPr/>
          </p:nvSpPr>
          <p:spPr bwMode="auto">
            <a:xfrm>
              <a:off x="2736" y="1968"/>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5856" name="Oval 5"/>
            <p:cNvSpPr>
              <a:spLocks noChangeArrowheads="1"/>
            </p:cNvSpPr>
            <p:nvPr/>
          </p:nvSpPr>
          <p:spPr bwMode="auto">
            <a:xfrm>
              <a:off x="3696" y="158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5857" name="Oval 6"/>
            <p:cNvSpPr>
              <a:spLocks noChangeArrowheads="1"/>
            </p:cNvSpPr>
            <p:nvPr/>
          </p:nvSpPr>
          <p:spPr bwMode="auto">
            <a:xfrm>
              <a:off x="3696" y="230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5858" name="Oval 7"/>
            <p:cNvSpPr>
              <a:spLocks noChangeArrowheads="1"/>
            </p:cNvSpPr>
            <p:nvPr/>
          </p:nvSpPr>
          <p:spPr bwMode="auto">
            <a:xfrm>
              <a:off x="4608" y="1920"/>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cxnSp>
          <p:nvCxnSpPr>
            <p:cNvPr id="35859" name="AutoShape 8"/>
            <p:cNvCxnSpPr>
              <a:cxnSpLocks noChangeShapeType="1"/>
              <a:stCxn id="35855" idx="7"/>
              <a:endCxn id="35856" idx="2"/>
            </p:cNvCxnSpPr>
            <p:nvPr/>
          </p:nvCxnSpPr>
          <p:spPr bwMode="auto">
            <a:xfrm flipV="1">
              <a:off x="2982" y="1728"/>
              <a:ext cx="714" cy="282"/>
            </a:xfrm>
            <a:prstGeom prst="straightConnector1">
              <a:avLst/>
            </a:prstGeom>
            <a:noFill/>
            <a:ln w="9525">
              <a:solidFill>
                <a:schemeClr val="tx1"/>
              </a:solidFill>
              <a:round/>
              <a:headEnd/>
              <a:tailEnd type="triangle" w="med" len="med"/>
            </a:ln>
          </p:spPr>
        </p:cxnSp>
        <p:cxnSp>
          <p:nvCxnSpPr>
            <p:cNvPr id="35860" name="AutoShape 9"/>
            <p:cNvCxnSpPr>
              <a:cxnSpLocks noChangeShapeType="1"/>
              <a:stCxn id="35856" idx="6"/>
              <a:endCxn id="35858" idx="1"/>
            </p:cNvCxnSpPr>
            <p:nvPr/>
          </p:nvCxnSpPr>
          <p:spPr bwMode="auto">
            <a:xfrm>
              <a:off x="3984" y="1728"/>
              <a:ext cx="666" cy="234"/>
            </a:xfrm>
            <a:prstGeom prst="straightConnector1">
              <a:avLst/>
            </a:prstGeom>
            <a:noFill/>
            <a:ln w="9525">
              <a:solidFill>
                <a:schemeClr val="tx1"/>
              </a:solidFill>
              <a:round/>
              <a:headEnd/>
              <a:tailEnd type="triangle" w="med" len="med"/>
            </a:ln>
          </p:spPr>
        </p:cxnSp>
        <p:cxnSp>
          <p:nvCxnSpPr>
            <p:cNvPr id="35861" name="AutoShape 10"/>
            <p:cNvCxnSpPr>
              <a:cxnSpLocks noChangeShapeType="1"/>
              <a:stCxn id="35855" idx="5"/>
              <a:endCxn id="35857" idx="2"/>
            </p:cNvCxnSpPr>
            <p:nvPr/>
          </p:nvCxnSpPr>
          <p:spPr bwMode="auto">
            <a:xfrm>
              <a:off x="2982" y="2214"/>
              <a:ext cx="714" cy="234"/>
            </a:xfrm>
            <a:prstGeom prst="straightConnector1">
              <a:avLst/>
            </a:prstGeom>
            <a:noFill/>
            <a:ln w="9525">
              <a:solidFill>
                <a:schemeClr val="tx1"/>
              </a:solidFill>
              <a:round/>
              <a:headEnd/>
              <a:tailEnd type="triangle" w="med" len="med"/>
            </a:ln>
          </p:spPr>
        </p:cxnSp>
        <p:cxnSp>
          <p:nvCxnSpPr>
            <p:cNvPr id="35862" name="AutoShape 11"/>
            <p:cNvCxnSpPr>
              <a:cxnSpLocks noChangeShapeType="1"/>
              <a:stCxn id="35857" idx="6"/>
              <a:endCxn id="35858" idx="3"/>
            </p:cNvCxnSpPr>
            <p:nvPr/>
          </p:nvCxnSpPr>
          <p:spPr bwMode="auto">
            <a:xfrm flipV="1">
              <a:off x="3984" y="2166"/>
              <a:ext cx="666" cy="282"/>
            </a:xfrm>
            <a:prstGeom prst="straightConnector1">
              <a:avLst/>
            </a:prstGeom>
            <a:noFill/>
            <a:ln w="9525">
              <a:solidFill>
                <a:schemeClr val="tx1"/>
              </a:solidFill>
              <a:round/>
              <a:headEnd/>
              <a:tailEnd type="triangle" w="med" len="med"/>
            </a:ln>
          </p:spPr>
        </p:cxnSp>
        <p:sp>
          <p:nvSpPr>
            <p:cNvPr id="35863" name="Line 12"/>
            <p:cNvSpPr>
              <a:spLocks noChangeShapeType="1"/>
            </p:cNvSpPr>
            <p:nvPr/>
          </p:nvSpPr>
          <p:spPr bwMode="auto">
            <a:xfrm>
              <a:off x="3840" y="1872"/>
              <a:ext cx="0" cy="432"/>
            </a:xfrm>
            <a:prstGeom prst="line">
              <a:avLst/>
            </a:prstGeom>
            <a:noFill/>
            <a:ln w="9525">
              <a:solidFill>
                <a:schemeClr val="tx1"/>
              </a:solidFill>
              <a:prstDash val="dash"/>
              <a:round/>
              <a:headEnd/>
              <a:tailEnd type="triangle" w="med" len="med"/>
            </a:ln>
          </p:spPr>
          <p:txBody>
            <a:bodyPr wrap="none" anchor="ctr">
              <a:prstTxWarp prst="textNoShape">
                <a:avLst/>
              </a:prstTxWarp>
            </a:bodyPr>
            <a:lstStyle/>
            <a:p>
              <a:endParaRPr lang="en-US"/>
            </a:p>
          </p:txBody>
        </p:sp>
        <p:sp>
          <p:nvSpPr>
            <p:cNvPr id="35864" name="Text Box 13"/>
            <p:cNvSpPr txBox="1">
              <a:spLocks noChangeArrowheads="1"/>
            </p:cNvSpPr>
            <p:nvPr/>
          </p:nvSpPr>
          <p:spPr bwMode="auto">
            <a:xfrm>
              <a:off x="3111" y="1617"/>
              <a:ext cx="124" cy="519"/>
            </a:xfrm>
            <a:prstGeom prst="rect">
              <a:avLst/>
            </a:prstGeom>
            <a:noFill/>
            <a:ln w="9525">
              <a:noFill/>
              <a:miter lim="800000"/>
              <a:headEnd/>
              <a:tailEnd/>
            </a:ln>
          </p:spPr>
          <p:txBody>
            <a:bodyPr wrap="none">
              <a:prstTxWarp prst="textNoShape">
                <a:avLst/>
              </a:prstTxWarp>
              <a:spAutoFit/>
            </a:bodyPr>
            <a:lstStyle/>
            <a:p>
              <a:endParaRPr lang="en-US" b="1"/>
            </a:p>
          </p:txBody>
        </p:sp>
      </p:grpSp>
      <p:sp>
        <p:nvSpPr>
          <p:cNvPr id="35844" name="Text Box 24"/>
          <p:cNvSpPr txBox="1">
            <a:spLocks noChangeArrowheads="1"/>
          </p:cNvSpPr>
          <p:nvPr/>
        </p:nvSpPr>
        <p:spPr bwMode="auto">
          <a:xfrm>
            <a:off x="5580063" y="273050"/>
            <a:ext cx="2008683" cy="338554"/>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Routing in Networks</a:t>
            </a:r>
            <a:endParaRPr lang="en-US" sz="1600" b="1" dirty="0">
              <a:solidFill>
                <a:srgbClr val="FFFFCC"/>
              </a:solidFill>
              <a:latin typeface="Times New Roman" charset="0"/>
              <a:ea typeface="Times New Roman" charset="0"/>
              <a:cs typeface="Times New Roman" charset="0"/>
            </a:endParaRPr>
          </a:p>
        </p:txBody>
      </p:sp>
      <p:pic>
        <p:nvPicPr>
          <p:cNvPr id="35845" name="Picture 25" descr="wall_street"/>
          <p:cNvPicPr>
            <a:picLocks noChangeAspect="1" noChangeArrowheads="1"/>
          </p:cNvPicPr>
          <p:nvPr/>
        </p:nvPicPr>
        <p:blipFill>
          <a:blip r:embed="rId3"/>
          <a:srcRect/>
          <a:stretch>
            <a:fillRect/>
          </a:stretch>
        </p:blipFill>
        <p:spPr bwMode="auto">
          <a:xfrm>
            <a:off x="227013" y="477838"/>
            <a:ext cx="3963987" cy="2874962"/>
          </a:xfrm>
          <a:prstGeom prst="rect">
            <a:avLst/>
          </a:prstGeom>
          <a:noFill/>
          <a:ln w="9525">
            <a:noFill/>
            <a:miter lim="800000"/>
            <a:headEnd/>
            <a:tailEnd/>
          </a:ln>
        </p:spPr>
      </p:pic>
      <p:sp>
        <p:nvSpPr>
          <p:cNvPr id="35846" name="Text Box 26"/>
          <p:cNvSpPr txBox="1">
            <a:spLocks noChangeArrowheads="1"/>
          </p:cNvSpPr>
          <p:nvPr/>
        </p:nvSpPr>
        <p:spPr bwMode="auto">
          <a:xfrm>
            <a:off x="982663" y="144463"/>
            <a:ext cx="928459" cy="338554"/>
          </a:xfrm>
          <a:prstGeom prst="rect">
            <a:avLst/>
          </a:prstGeom>
          <a:noFill/>
          <a:ln w="9525">
            <a:noFill/>
            <a:miter lim="800000"/>
            <a:headEnd/>
            <a:tailEnd/>
          </a:ln>
        </p:spPr>
        <p:txBody>
          <a:bodyPr wrap="none">
            <a:prstTxWarp prst="textNoShape">
              <a:avLst/>
            </a:prstTxWarp>
            <a:spAutoFit/>
          </a:bodyPr>
          <a:lstStyle/>
          <a:p>
            <a:r>
              <a:rPr lang="en-US" sz="1600" b="1" dirty="0" smtClean="0">
                <a:solidFill>
                  <a:schemeClr val="tx2"/>
                </a:solidFill>
                <a:latin typeface="Times New Roman" charset="0"/>
                <a:ea typeface="Times New Roman" charset="0"/>
                <a:cs typeface="Times New Roman" charset="0"/>
              </a:rPr>
              <a:t>Markets</a:t>
            </a:r>
            <a:endParaRPr lang="en-US" sz="1600" b="1" dirty="0">
              <a:solidFill>
                <a:schemeClr val="tx2"/>
              </a:solidFill>
              <a:latin typeface="Times New Roman" charset="0"/>
              <a:ea typeface="Times New Roman" charset="0"/>
              <a:cs typeface="Times New Roman" charset="0"/>
            </a:endParaRPr>
          </a:p>
        </p:txBody>
      </p:sp>
      <p:pic>
        <p:nvPicPr>
          <p:cNvPr id="35847" name="Picture 27" descr="bees"/>
          <p:cNvPicPr>
            <a:picLocks noChangeAspect="1" noChangeArrowheads="1"/>
          </p:cNvPicPr>
          <p:nvPr/>
        </p:nvPicPr>
        <p:blipFill>
          <a:blip r:embed="rId4"/>
          <a:srcRect/>
          <a:stretch>
            <a:fillRect/>
          </a:stretch>
        </p:blipFill>
        <p:spPr bwMode="auto">
          <a:xfrm>
            <a:off x="304801" y="3962400"/>
            <a:ext cx="1943100" cy="2660923"/>
          </a:xfrm>
          <a:prstGeom prst="rect">
            <a:avLst/>
          </a:prstGeom>
          <a:noFill/>
          <a:ln w="9525">
            <a:noFill/>
            <a:miter lim="800000"/>
            <a:headEnd/>
            <a:tailEnd/>
          </a:ln>
        </p:spPr>
      </p:pic>
      <p:sp>
        <p:nvSpPr>
          <p:cNvPr id="35848" name="Text Box 28"/>
          <p:cNvSpPr txBox="1">
            <a:spLocks noChangeArrowheads="1"/>
          </p:cNvSpPr>
          <p:nvPr/>
        </p:nvSpPr>
        <p:spPr bwMode="auto">
          <a:xfrm>
            <a:off x="914400" y="3657600"/>
            <a:ext cx="2133600" cy="338554"/>
          </a:xfrm>
          <a:prstGeom prst="rect">
            <a:avLst/>
          </a:prstGeom>
          <a:noFill/>
          <a:ln w="9525">
            <a:noFill/>
            <a:miter lim="800000"/>
            <a:headEnd/>
            <a:tailEnd/>
          </a:ln>
        </p:spPr>
        <p:txBody>
          <a:bodyPr wrap="square">
            <a:prstTxWarp prst="textNoShape">
              <a:avLst/>
            </a:prstTxWarp>
            <a:spAutoFit/>
          </a:bodyPr>
          <a:lstStyle/>
          <a:p>
            <a:r>
              <a:rPr lang="en-US" sz="1600" b="1" dirty="0" smtClean="0">
                <a:solidFill>
                  <a:schemeClr val="tx2"/>
                </a:solidFill>
                <a:latin typeface="Times New Roman" charset="0"/>
                <a:ea typeface="Times New Roman" charset="0"/>
                <a:cs typeface="Times New Roman" charset="0"/>
              </a:rPr>
              <a:t>Evolutionary Biology</a:t>
            </a:r>
            <a:endParaRPr lang="en-US" sz="1600" b="1" dirty="0">
              <a:solidFill>
                <a:schemeClr val="tx2"/>
              </a:solidFill>
              <a:latin typeface="Times New Roman" charset="0"/>
              <a:ea typeface="Times New Roman" charset="0"/>
              <a:cs typeface="Times New Roman" charset="0"/>
            </a:endParaRPr>
          </a:p>
        </p:txBody>
      </p:sp>
      <p:pic>
        <p:nvPicPr>
          <p:cNvPr id="35849" name="Picture 29" descr="socialnet_edges3"/>
          <p:cNvPicPr>
            <a:picLocks noChangeAspect="1" noChangeArrowheads="1"/>
          </p:cNvPicPr>
          <p:nvPr/>
        </p:nvPicPr>
        <p:blipFill>
          <a:blip r:embed="rId5"/>
          <a:srcRect/>
          <a:stretch>
            <a:fillRect/>
          </a:stretch>
        </p:blipFill>
        <p:spPr bwMode="auto">
          <a:xfrm>
            <a:off x="5727700" y="3200400"/>
            <a:ext cx="3429000" cy="2809875"/>
          </a:xfrm>
          <a:prstGeom prst="rect">
            <a:avLst/>
          </a:prstGeom>
          <a:noFill/>
          <a:ln w="9525">
            <a:noFill/>
            <a:miter lim="800000"/>
            <a:headEnd/>
            <a:tailEnd/>
          </a:ln>
        </p:spPr>
      </p:pic>
      <p:sp>
        <p:nvSpPr>
          <p:cNvPr id="35850" name="Text Box 30"/>
          <p:cNvSpPr txBox="1">
            <a:spLocks noChangeArrowheads="1"/>
          </p:cNvSpPr>
          <p:nvPr/>
        </p:nvSpPr>
        <p:spPr bwMode="auto">
          <a:xfrm>
            <a:off x="7010400" y="4876800"/>
            <a:ext cx="2133600" cy="336550"/>
          </a:xfrm>
          <a:prstGeom prst="rect">
            <a:avLst/>
          </a:prstGeom>
          <a:noFill/>
          <a:ln w="9525">
            <a:noFill/>
            <a:miter lim="800000"/>
            <a:headEnd/>
            <a:tailEnd/>
          </a:ln>
        </p:spPr>
        <p:txBody>
          <a:bodyPr>
            <a:prstTxWarp prst="textNoShape">
              <a:avLst/>
            </a:prstTxWarp>
            <a:spAutoFit/>
          </a:bodyPr>
          <a:lstStyle/>
          <a:p>
            <a:pPr algn="r"/>
            <a:r>
              <a:rPr lang="en-US" sz="1600" b="1" dirty="0" smtClean="0">
                <a:solidFill>
                  <a:schemeClr val="tx2"/>
                </a:solidFill>
                <a:latin typeface="Times New Roman" charset="0"/>
                <a:ea typeface="Times New Roman" charset="0"/>
                <a:cs typeface="Times New Roman" charset="0"/>
              </a:rPr>
              <a:t>Social Networks</a:t>
            </a:r>
            <a:endParaRPr lang="en-US" sz="1600" b="1" dirty="0">
              <a:solidFill>
                <a:schemeClr val="tx2"/>
              </a:solidFill>
              <a:latin typeface="Times New Roman" charset="0"/>
              <a:ea typeface="Times New Roman" charset="0"/>
              <a:cs typeface="Times New Roman" charset="0"/>
            </a:endParaRPr>
          </a:p>
        </p:txBody>
      </p:sp>
      <p:pic>
        <p:nvPicPr>
          <p:cNvPr id="35851" name="Picture 27" descr="logo_facebook.jpg"/>
          <p:cNvPicPr>
            <a:picLocks noChangeAspect="1"/>
          </p:cNvPicPr>
          <p:nvPr/>
        </p:nvPicPr>
        <p:blipFill>
          <a:blip r:embed="rId6"/>
          <a:srcRect/>
          <a:stretch>
            <a:fillRect/>
          </a:stretch>
        </p:blipFill>
        <p:spPr bwMode="auto">
          <a:xfrm>
            <a:off x="7848600" y="5486400"/>
            <a:ext cx="1303338" cy="490538"/>
          </a:xfrm>
          <a:prstGeom prst="rect">
            <a:avLst/>
          </a:prstGeom>
          <a:noFill/>
          <a:ln w="9525">
            <a:noFill/>
            <a:miter lim="800000"/>
            <a:headEnd/>
            <a:tailEnd/>
          </a:ln>
        </p:spPr>
      </p:pic>
      <p:sp>
        <p:nvSpPr>
          <p:cNvPr id="35853" name="Text Box 30"/>
          <p:cNvSpPr txBox="1">
            <a:spLocks noChangeArrowheads="1"/>
          </p:cNvSpPr>
          <p:nvPr/>
        </p:nvSpPr>
        <p:spPr bwMode="auto">
          <a:xfrm>
            <a:off x="4191000" y="4419600"/>
            <a:ext cx="1066800" cy="336550"/>
          </a:xfrm>
          <a:prstGeom prst="rect">
            <a:avLst/>
          </a:prstGeom>
          <a:noFill/>
          <a:ln w="9525">
            <a:noFill/>
            <a:miter lim="800000"/>
            <a:headEnd/>
            <a:tailEnd/>
          </a:ln>
        </p:spPr>
        <p:txBody>
          <a:bodyPr>
            <a:prstTxWarp prst="textNoShape">
              <a:avLst/>
            </a:prstTxWarp>
            <a:spAutoFit/>
          </a:bodyPr>
          <a:lstStyle/>
          <a:p>
            <a:pPr algn="r"/>
            <a:r>
              <a:rPr lang="en-US" sz="1600" b="1" dirty="0" smtClean="0">
                <a:solidFill>
                  <a:schemeClr val="tx2"/>
                </a:solidFill>
                <a:latin typeface="Times New Roman" charset="0"/>
                <a:ea typeface="Times New Roman" charset="0"/>
                <a:cs typeface="Times New Roman" charset="0"/>
              </a:rPr>
              <a:t>Elections</a:t>
            </a:r>
            <a:endParaRPr lang="en-US" sz="1600" b="1" dirty="0">
              <a:solidFill>
                <a:schemeClr val="tx2"/>
              </a:solidFill>
              <a:latin typeface="Times New Roman" charset="0"/>
              <a:ea typeface="Times New Roman" charset="0"/>
              <a:cs typeface="Times New Roman" charset="0"/>
            </a:endParaRPr>
          </a:p>
        </p:txBody>
      </p:sp>
      <p:sp>
        <p:nvSpPr>
          <p:cNvPr id="24" name="Rectangle 23"/>
          <p:cNvSpPr>
            <a:spLocks noChangeArrowheads="1"/>
          </p:cNvSpPr>
          <p:nvPr/>
        </p:nvSpPr>
        <p:spPr bwMode="auto">
          <a:xfrm>
            <a:off x="2713038" y="3276600"/>
            <a:ext cx="3373039" cy="492443"/>
          </a:xfrm>
          <a:prstGeom prst="rect">
            <a:avLst/>
          </a:prstGeom>
          <a:noFill/>
          <a:ln w="9525">
            <a:noFill/>
            <a:miter lim="800000"/>
            <a:headEnd/>
            <a:tailEnd/>
          </a:ln>
        </p:spPr>
        <p:txBody>
          <a:bodyPr wrap="none">
            <a:prstTxWarp prst="textNoShape">
              <a:avLst/>
            </a:prstTxWarp>
            <a:spAutoFit/>
          </a:bodyPr>
          <a:lstStyle/>
          <a:p>
            <a:r>
              <a:rPr lang="en-US" sz="2600" b="1" dirty="0" smtClean="0">
                <a:solidFill>
                  <a:srgbClr val="FFFFFF"/>
                </a:solidFill>
                <a:latin typeface="Times New Roman" charset="0"/>
              </a:rPr>
              <a:t>and every other game!</a:t>
            </a:r>
            <a:endParaRPr lang="en-US" sz="2600" dirty="0">
              <a:solidFill>
                <a:srgbClr val="FFFFFF"/>
              </a:solidFill>
            </a:endParaRPr>
          </a:p>
        </p:txBody>
      </p:sp>
      <p:pic>
        <p:nvPicPr>
          <p:cNvPr id="25" name="Picture 24"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8774" y="4964516"/>
            <a:ext cx="2324923" cy="144898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39" name="Rectangle 39"/>
          <p:cNvSpPr>
            <a:spLocks noChangeArrowheads="1"/>
          </p:cNvSpPr>
          <p:nvPr/>
        </p:nvSpPr>
        <p:spPr bwMode="auto">
          <a:xfrm>
            <a:off x="685800" y="2362200"/>
            <a:ext cx="1752600" cy="646331"/>
          </a:xfrm>
          <a:prstGeom prst="rect">
            <a:avLst/>
          </a:prstGeom>
          <a:noFill/>
          <a:ln w="9525">
            <a:noFill/>
            <a:miter lim="800000"/>
            <a:headEnd/>
            <a:tailEnd/>
          </a:ln>
        </p:spPr>
        <p:txBody>
          <a:bodyPr>
            <a:prstTxWarp prst="textNoShape">
              <a:avLst/>
            </a:prstTxWarp>
            <a:spAutoFit/>
          </a:bodyPr>
          <a:lstStyle/>
          <a:p>
            <a:r>
              <a:rPr lang="en-US" altLang="ja-JP" dirty="0" smtClean="0">
                <a:latin typeface="Times" charset="0"/>
                <a:ea typeface="ＭＳ Ｐゴシック" charset="-128"/>
                <a:cs typeface="ＭＳ Ｐゴシック" charset="-128"/>
              </a:rPr>
              <a:t>market</a:t>
            </a:r>
            <a:endParaRPr lang="en-US" dirty="0" smtClean="0">
              <a:solidFill>
                <a:srgbClr val="3D38B9"/>
              </a:solidFill>
              <a:latin typeface="Times" charset="0"/>
            </a:endParaRPr>
          </a:p>
          <a:p>
            <a:endParaRPr lang="en-US" i="1" dirty="0">
              <a:latin typeface="Times" charset="0"/>
            </a:endParaRPr>
          </a:p>
        </p:txBody>
      </p:sp>
      <p:sp>
        <p:nvSpPr>
          <p:cNvPr id="384102" name="Rectangle 102"/>
          <p:cNvSpPr>
            <a:spLocks noGrp="1" noRot="1" noChangeArrowheads="1"/>
          </p:cNvSpPr>
          <p:nvPr>
            <p:ph type="title"/>
          </p:nvPr>
        </p:nvSpPr>
        <p:spPr/>
        <p:txBody>
          <a:bodyPr/>
          <a:lstStyle/>
          <a:p>
            <a:pPr>
              <a:defRPr/>
            </a:pPr>
            <a:r>
              <a:rPr lang="en-US" sz="4000" dirty="0" smtClean="0">
                <a:effectLst/>
                <a:latin typeface="Times" charset="0"/>
              </a:rPr>
              <a:t>Applications</a:t>
            </a:r>
            <a:r>
              <a:rPr lang="en-US" altLang="ja-JP" sz="4000" dirty="0" smtClean="0">
                <a:effectLst/>
                <a:latin typeface="Times" charset="0"/>
                <a:ea typeface="ＭＳ Ｐゴシック" charset="-128"/>
                <a:cs typeface="ＭＳ Ｐゴシック" charset="-128"/>
              </a:rPr>
              <a:t>…</a:t>
            </a:r>
            <a:endParaRPr lang="en-US" dirty="0"/>
          </a:p>
        </p:txBody>
      </p:sp>
      <p:sp>
        <p:nvSpPr>
          <p:cNvPr id="384103" name="AutoShape 103"/>
          <p:cNvSpPr>
            <a:spLocks noChangeArrowheads="1"/>
          </p:cNvSpPr>
          <p:nvPr/>
        </p:nvSpPr>
        <p:spPr bwMode="auto">
          <a:xfrm>
            <a:off x="2438400" y="245427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4104" name="Rectangle 104"/>
          <p:cNvSpPr>
            <a:spLocks noChangeArrowheads="1"/>
          </p:cNvSpPr>
          <p:nvPr/>
        </p:nvSpPr>
        <p:spPr bwMode="auto">
          <a:xfrm>
            <a:off x="3581400" y="2378075"/>
            <a:ext cx="2667000" cy="646331"/>
          </a:xfrm>
          <a:prstGeom prst="rect">
            <a:avLst/>
          </a:prstGeom>
          <a:noFill/>
          <a:ln w="9525">
            <a:noFill/>
            <a:miter lim="800000"/>
            <a:headEnd/>
            <a:tailEnd/>
          </a:ln>
        </p:spPr>
        <p:txBody>
          <a:bodyPr>
            <a:prstTxWarp prst="textNoShape">
              <a:avLst/>
            </a:prstTxWarp>
            <a:spAutoFit/>
          </a:bodyPr>
          <a:lstStyle/>
          <a:p>
            <a:r>
              <a:rPr lang="en-US" dirty="0" smtClean="0">
                <a:latin typeface="Times" charset="0"/>
              </a:rPr>
              <a:t>price equilibrium</a:t>
            </a:r>
            <a:endParaRPr lang="en-US" dirty="0" smtClean="0">
              <a:solidFill>
                <a:srgbClr val="3D38B9"/>
              </a:solidFill>
              <a:latin typeface="Times" charset="0"/>
            </a:endParaRPr>
          </a:p>
          <a:p>
            <a:endParaRPr lang="en-US" i="1" dirty="0">
              <a:latin typeface="Times" charset="0"/>
            </a:endParaRPr>
          </a:p>
        </p:txBody>
      </p:sp>
      <p:sp>
        <p:nvSpPr>
          <p:cNvPr id="384105" name="Rectangle 105"/>
          <p:cNvSpPr>
            <a:spLocks noChangeArrowheads="1"/>
          </p:cNvSpPr>
          <p:nvPr/>
        </p:nvSpPr>
        <p:spPr bwMode="auto">
          <a:xfrm>
            <a:off x="685800" y="3155950"/>
            <a:ext cx="1676400" cy="830263"/>
          </a:xfrm>
          <a:prstGeom prst="rect">
            <a:avLst/>
          </a:prstGeom>
          <a:noFill/>
          <a:ln w="9525">
            <a:noFill/>
            <a:miter lim="800000"/>
            <a:headEnd/>
            <a:tailEnd/>
          </a:ln>
        </p:spPr>
        <p:txBody>
          <a:bodyPr>
            <a:prstTxWarp prst="textNoShape">
              <a:avLst/>
            </a:prstTxWarp>
            <a:spAutoFit/>
          </a:bodyPr>
          <a:lstStyle/>
          <a:p>
            <a:r>
              <a:rPr lang="en-US" altLang="ja-JP">
                <a:latin typeface="Times" charset="0"/>
                <a:ea typeface="ＭＳ Ｐゴシック" charset="-128"/>
                <a:cs typeface="ＭＳ Ｐゴシック" charset="-128"/>
              </a:rPr>
              <a:t>Internet</a:t>
            </a:r>
            <a:endParaRPr lang="en-US">
              <a:solidFill>
                <a:srgbClr val="3D38B9"/>
              </a:solidFill>
              <a:latin typeface="Times" charset="0"/>
            </a:endParaRPr>
          </a:p>
          <a:p>
            <a:endParaRPr lang="en-US" i="1">
              <a:latin typeface="Times" charset="0"/>
            </a:endParaRPr>
          </a:p>
        </p:txBody>
      </p:sp>
      <p:sp>
        <p:nvSpPr>
          <p:cNvPr id="384106" name="AutoShape 106"/>
          <p:cNvSpPr>
            <a:spLocks noChangeArrowheads="1"/>
          </p:cNvSpPr>
          <p:nvPr/>
        </p:nvSpPr>
        <p:spPr bwMode="auto">
          <a:xfrm>
            <a:off x="2438400" y="323215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4107" name="Rectangle 107"/>
          <p:cNvSpPr>
            <a:spLocks noChangeArrowheads="1"/>
          </p:cNvSpPr>
          <p:nvPr/>
        </p:nvSpPr>
        <p:spPr bwMode="auto">
          <a:xfrm>
            <a:off x="3581400" y="3155950"/>
            <a:ext cx="4724400" cy="646331"/>
          </a:xfrm>
          <a:prstGeom prst="rect">
            <a:avLst/>
          </a:prstGeom>
          <a:noFill/>
          <a:ln w="9525">
            <a:noFill/>
            <a:miter lim="800000"/>
            <a:headEnd/>
            <a:tailEnd/>
          </a:ln>
        </p:spPr>
        <p:txBody>
          <a:bodyPr>
            <a:prstTxWarp prst="textNoShape">
              <a:avLst/>
            </a:prstTxWarp>
            <a:spAutoFit/>
          </a:bodyPr>
          <a:lstStyle/>
          <a:p>
            <a:r>
              <a:rPr lang="en-US" dirty="0" smtClean="0">
                <a:latin typeface="Times" charset="0"/>
              </a:rPr>
              <a:t>packet routing</a:t>
            </a:r>
            <a:endParaRPr lang="en-US" dirty="0" smtClean="0">
              <a:solidFill>
                <a:srgbClr val="3D38B9"/>
              </a:solidFill>
              <a:latin typeface="Times" charset="0"/>
            </a:endParaRPr>
          </a:p>
          <a:p>
            <a:endParaRPr lang="en-US" i="1" dirty="0">
              <a:latin typeface="Times" charset="0"/>
            </a:endParaRPr>
          </a:p>
        </p:txBody>
      </p:sp>
      <p:sp>
        <p:nvSpPr>
          <p:cNvPr id="384108" name="Rectangle 108"/>
          <p:cNvSpPr>
            <a:spLocks noChangeArrowheads="1"/>
          </p:cNvSpPr>
          <p:nvPr/>
        </p:nvSpPr>
        <p:spPr bwMode="auto">
          <a:xfrm>
            <a:off x="673100" y="3978275"/>
            <a:ext cx="1447800" cy="646331"/>
          </a:xfrm>
          <a:prstGeom prst="rect">
            <a:avLst/>
          </a:prstGeom>
          <a:noFill/>
          <a:ln w="9525">
            <a:noFill/>
            <a:miter lim="800000"/>
            <a:headEnd/>
            <a:tailEnd/>
          </a:ln>
        </p:spPr>
        <p:txBody>
          <a:bodyPr>
            <a:prstTxWarp prst="textNoShape">
              <a:avLst/>
            </a:prstTxWarp>
            <a:spAutoFit/>
          </a:bodyPr>
          <a:lstStyle/>
          <a:p>
            <a:r>
              <a:rPr lang="en-US" altLang="ja-JP" dirty="0" smtClean="0">
                <a:latin typeface="Times" charset="0"/>
                <a:ea typeface="ＭＳ Ｐゴシック" charset="-128"/>
                <a:cs typeface="ＭＳ Ｐゴシック" charset="-128"/>
              </a:rPr>
              <a:t>roads</a:t>
            </a:r>
            <a:endParaRPr lang="en-US" dirty="0" smtClean="0">
              <a:solidFill>
                <a:srgbClr val="3D38B9"/>
              </a:solidFill>
              <a:latin typeface="Times" charset="0"/>
            </a:endParaRPr>
          </a:p>
          <a:p>
            <a:endParaRPr lang="en-US" i="1" dirty="0">
              <a:latin typeface="Times" charset="0"/>
            </a:endParaRPr>
          </a:p>
        </p:txBody>
      </p:sp>
      <p:sp>
        <p:nvSpPr>
          <p:cNvPr id="384109" name="AutoShape 109"/>
          <p:cNvSpPr>
            <a:spLocks noChangeArrowheads="1"/>
          </p:cNvSpPr>
          <p:nvPr/>
        </p:nvSpPr>
        <p:spPr bwMode="auto">
          <a:xfrm>
            <a:off x="2451100" y="4054475"/>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4110" name="Rectangle 110"/>
          <p:cNvSpPr>
            <a:spLocks noChangeArrowheads="1"/>
          </p:cNvSpPr>
          <p:nvPr/>
        </p:nvSpPr>
        <p:spPr bwMode="auto">
          <a:xfrm>
            <a:off x="3581400" y="3978275"/>
            <a:ext cx="5562600" cy="646331"/>
          </a:xfrm>
          <a:prstGeom prst="rect">
            <a:avLst/>
          </a:prstGeom>
          <a:noFill/>
          <a:ln w="9525">
            <a:noFill/>
            <a:miter lim="800000"/>
            <a:headEnd/>
            <a:tailEnd/>
          </a:ln>
        </p:spPr>
        <p:txBody>
          <a:bodyPr>
            <a:prstTxWarp prst="textNoShape">
              <a:avLst/>
            </a:prstTxWarp>
            <a:spAutoFit/>
          </a:bodyPr>
          <a:lstStyle/>
          <a:p>
            <a:r>
              <a:rPr lang="en-US" dirty="0" smtClean="0">
                <a:latin typeface="Times" charset="0"/>
              </a:rPr>
              <a:t>traffic pattern</a:t>
            </a:r>
            <a:endParaRPr lang="en-US" dirty="0" smtClean="0">
              <a:solidFill>
                <a:srgbClr val="3D38B9"/>
              </a:solidFill>
              <a:latin typeface="Times" charset="0"/>
            </a:endParaRPr>
          </a:p>
          <a:p>
            <a:endParaRPr lang="en-US" i="1" dirty="0">
              <a:latin typeface="Times" charset="0"/>
            </a:endParaRPr>
          </a:p>
        </p:txBody>
      </p:sp>
      <p:sp>
        <p:nvSpPr>
          <p:cNvPr id="384111" name="Rectangle 111"/>
          <p:cNvSpPr>
            <a:spLocks noChangeArrowheads="1"/>
          </p:cNvSpPr>
          <p:nvPr/>
        </p:nvSpPr>
        <p:spPr bwMode="auto">
          <a:xfrm>
            <a:off x="647700" y="4832350"/>
            <a:ext cx="2362200" cy="923330"/>
          </a:xfrm>
          <a:prstGeom prst="rect">
            <a:avLst/>
          </a:prstGeom>
          <a:noFill/>
          <a:ln w="9525">
            <a:noFill/>
            <a:miter lim="800000"/>
            <a:headEnd/>
            <a:tailEnd/>
          </a:ln>
        </p:spPr>
        <p:txBody>
          <a:bodyPr>
            <a:prstTxWarp prst="textNoShape">
              <a:avLst/>
            </a:prstTxWarp>
            <a:spAutoFit/>
          </a:bodyPr>
          <a:lstStyle/>
          <a:p>
            <a:r>
              <a:rPr lang="en-US" altLang="ja-JP" dirty="0" err="1">
                <a:latin typeface="Times" charset="0"/>
                <a:ea typeface="ＭＳ Ｐゴシック" charset="-128"/>
                <a:cs typeface="ＭＳ Ｐゴシック" charset="-128"/>
              </a:rPr>
              <a:t>facebook</a:t>
            </a:r>
            <a:r>
              <a:rPr lang="en-US" altLang="ja-JP" dirty="0">
                <a:latin typeface="Times" charset="0"/>
                <a:ea typeface="ＭＳ Ｐゴシック" charset="-128"/>
                <a:cs typeface="ＭＳ Ｐゴシック" charset="-128"/>
              </a:rPr>
              <a:t>, </a:t>
            </a:r>
          </a:p>
          <a:p>
            <a:r>
              <a:rPr lang="en-US" altLang="ja-JP" dirty="0" smtClean="0">
                <a:latin typeface="Times" charset="0"/>
                <a:ea typeface="ＭＳ Ｐゴシック" charset="-128"/>
                <a:cs typeface="ＭＳ Ｐゴシック" charset="-128"/>
              </a:rPr>
              <a:t>twitter, </a:t>
            </a:r>
            <a:r>
              <a:rPr lang="en-US" altLang="ja-JP" dirty="0" err="1" smtClean="0">
                <a:latin typeface="Times" charset="0"/>
                <a:ea typeface="ＭＳ Ｐゴシック" charset="-128"/>
                <a:cs typeface="ＭＳ Ｐゴシック" charset="-128"/>
              </a:rPr>
              <a:t>linkedin</a:t>
            </a:r>
            <a:r>
              <a:rPr lang="en-US" altLang="ja-JP" dirty="0" smtClean="0">
                <a:latin typeface="Times" charset="0"/>
                <a:ea typeface="ＭＳ Ｐゴシック" charset="-128"/>
                <a:cs typeface="ＭＳ Ｐゴシック" charset="-128"/>
              </a:rPr>
              <a:t>, </a:t>
            </a:r>
            <a:r>
              <a:rPr lang="en-US" altLang="ja-JP" dirty="0">
                <a:latin typeface="Times" charset="0"/>
                <a:ea typeface="ＭＳ Ｐゴシック" charset="-128"/>
                <a:cs typeface="ＭＳ Ｐゴシック" charset="-128"/>
              </a:rPr>
              <a:t>…</a:t>
            </a:r>
            <a:endParaRPr lang="en-US" dirty="0">
              <a:solidFill>
                <a:srgbClr val="3D38B9"/>
              </a:solidFill>
              <a:latin typeface="Times" charset="0"/>
            </a:endParaRPr>
          </a:p>
          <a:p>
            <a:endParaRPr lang="en-US" i="1" dirty="0">
              <a:latin typeface="Times" charset="0"/>
            </a:endParaRPr>
          </a:p>
        </p:txBody>
      </p:sp>
      <p:sp>
        <p:nvSpPr>
          <p:cNvPr id="384112" name="AutoShape 112"/>
          <p:cNvSpPr>
            <a:spLocks noChangeArrowheads="1"/>
          </p:cNvSpPr>
          <p:nvPr/>
        </p:nvSpPr>
        <p:spPr bwMode="auto">
          <a:xfrm>
            <a:off x="2438400" y="4908550"/>
            <a:ext cx="990600" cy="304800"/>
          </a:xfrm>
          <a:prstGeom prst="rightArrow">
            <a:avLst>
              <a:gd name="adj1" fmla="val 50000"/>
              <a:gd name="adj2" fmla="val 81250"/>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384113" name="Rectangle 113"/>
          <p:cNvSpPr>
            <a:spLocks noChangeArrowheads="1"/>
          </p:cNvSpPr>
          <p:nvPr/>
        </p:nvSpPr>
        <p:spPr bwMode="auto">
          <a:xfrm>
            <a:off x="3581400" y="4832350"/>
            <a:ext cx="5105400" cy="646331"/>
          </a:xfrm>
          <a:prstGeom prst="rect">
            <a:avLst/>
          </a:prstGeom>
          <a:noFill/>
          <a:ln w="9525">
            <a:noFill/>
            <a:miter lim="800000"/>
            <a:headEnd/>
            <a:tailEnd/>
          </a:ln>
        </p:spPr>
        <p:txBody>
          <a:bodyPr>
            <a:prstTxWarp prst="textNoShape">
              <a:avLst/>
            </a:prstTxWarp>
            <a:spAutoFit/>
          </a:bodyPr>
          <a:lstStyle/>
          <a:p>
            <a:r>
              <a:rPr lang="en-US" dirty="0" smtClean="0">
                <a:latin typeface="Times" charset="0"/>
              </a:rPr>
              <a:t>structure of the social network</a:t>
            </a:r>
            <a:endParaRPr lang="en-US" dirty="0" smtClean="0">
              <a:solidFill>
                <a:srgbClr val="3D38B9"/>
              </a:solidFill>
              <a:latin typeface="Times" charset="0"/>
            </a:endParaRPr>
          </a:p>
          <a:p>
            <a:endParaRPr lang="en-US" i="1" dirty="0">
              <a:latin typeface="Times" charset="0"/>
            </a:endParaRPr>
          </a:p>
        </p:txBody>
      </p:sp>
      <p:sp>
        <p:nvSpPr>
          <p:cNvPr id="37903" name="Rectangle 114"/>
          <p:cNvSpPr>
            <a:spLocks noChangeArrowheads="1"/>
          </p:cNvSpPr>
          <p:nvPr/>
        </p:nvSpPr>
        <p:spPr bwMode="auto">
          <a:xfrm>
            <a:off x="152400" y="1584325"/>
            <a:ext cx="2057400" cy="549275"/>
          </a:xfrm>
          <a:prstGeom prst="rect">
            <a:avLst/>
          </a:prstGeom>
          <a:noFill/>
          <a:ln w="9525">
            <a:noFill/>
            <a:miter lim="800000"/>
            <a:headEnd/>
            <a:tailEnd/>
          </a:ln>
        </p:spPr>
        <p:txBody>
          <a:bodyPr>
            <a:prstTxWarp prst="textNoShape">
              <a:avLst/>
            </a:prstTxWarp>
            <a:spAutoFit/>
          </a:bodyPr>
          <a:lstStyle/>
          <a:p>
            <a:r>
              <a:rPr lang="en-US" sz="3000" dirty="0" smtClean="0">
                <a:latin typeface="Times" charset="0"/>
              </a:rPr>
              <a:t>game </a:t>
            </a:r>
            <a:r>
              <a:rPr lang="en-US" altLang="ja-JP" sz="3000" dirty="0" smtClean="0">
                <a:latin typeface="Times" charset="0"/>
                <a:ea typeface="ＭＳ Ｐゴシック" charset="-128"/>
                <a:cs typeface="ＭＳ Ｐゴシック" charset="-128"/>
              </a:rPr>
              <a:t>=</a:t>
            </a:r>
            <a:endParaRPr lang="en-US" sz="3000" dirty="0">
              <a:latin typeface="Times" charset="0"/>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40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4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84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841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41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84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84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410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3841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841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41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384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39" grpId="0" autoUpdateAnimBg="0"/>
      <p:bldP spid="384103" grpId="0" animBg="1"/>
      <p:bldP spid="384104" grpId="0" autoUpdateAnimBg="0"/>
      <p:bldP spid="384105" grpId="0" autoUpdateAnimBg="0"/>
      <p:bldP spid="384106" grpId="0" animBg="1"/>
      <p:bldP spid="384107" grpId="0" autoUpdateAnimBg="0"/>
      <p:bldP spid="384108" grpId="0" autoUpdateAnimBg="0"/>
      <p:bldP spid="384109" grpId="0" animBg="1"/>
      <p:bldP spid="384110" grpId="0" autoUpdateAnimBg="0"/>
      <p:bldP spid="384111" grpId="0" autoUpdateAnimBg="0"/>
      <p:bldP spid="384112" grpId="0" animBg="1"/>
      <p:bldP spid="38411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4" name="Rectangle 6"/>
          <p:cNvSpPr>
            <a:spLocks noChangeArrowheads="1"/>
          </p:cNvSpPr>
          <p:nvPr/>
        </p:nvSpPr>
        <p:spPr bwMode="auto">
          <a:xfrm>
            <a:off x="307975" y="5474732"/>
            <a:ext cx="4949825" cy="923330"/>
          </a:xfrm>
          <a:prstGeom prst="rect">
            <a:avLst/>
          </a:prstGeom>
          <a:noFill/>
          <a:ln w="9525">
            <a:noFill/>
            <a:miter lim="800000"/>
            <a:headEnd/>
            <a:tailEnd/>
          </a:ln>
        </p:spPr>
        <p:txBody>
          <a:bodyPr wrap="square">
            <a:prstTxWarp prst="textNoShape">
              <a:avLst/>
            </a:prstTxWarp>
            <a:spAutoFit/>
          </a:bodyPr>
          <a:lstStyle/>
          <a:p>
            <a:r>
              <a:rPr lang="en-US" dirty="0">
                <a:latin typeface="Times" charset="0"/>
              </a:rPr>
              <a:t>John Nash ’51:</a:t>
            </a:r>
            <a:r>
              <a:rPr lang="en-US" i="1" dirty="0">
                <a:latin typeface="Times" charset="0"/>
              </a:rPr>
              <a:t> </a:t>
            </a:r>
          </a:p>
          <a:p>
            <a:r>
              <a:rPr lang="en-US" dirty="0">
                <a:latin typeface="Times" charset="0"/>
              </a:rPr>
              <a:t>  </a:t>
            </a:r>
            <a:r>
              <a:rPr lang="en-US" dirty="0" smtClean="0">
                <a:latin typeface="Times" charset="0"/>
              </a:rPr>
              <a:t> There always exists a Nash equilibrium, regardless of the game’s properties.</a:t>
            </a:r>
            <a:endParaRPr lang="en-US" dirty="0">
              <a:solidFill>
                <a:srgbClr val="3D38B9"/>
              </a:solidFill>
              <a:latin typeface="Times" charset="0"/>
            </a:endParaRPr>
          </a:p>
        </p:txBody>
      </p:sp>
      <p:sp>
        <p:nvSpPr>
          <p:cNvPr id="386084" name="Rectangle 36"/>
          <p:cNvSpPr>
            <a:spLocks noChangeArrowheads="1"/>
          </p:cNvSpPr>
          <p:nvPr/>
        </p:nvSpPr>
        <p:spPr bwMode="auto">
          <a:xfrm>
            <a:off x="5257800" y="3200400"/>
            <a:ext cx="4038600" cy="1323439"/>
          </a:xfrm>
          <a:prstGeom prst="rect">
            <a:avLst/>
          </a:prstGeom>
          <a:noFill/>
          <a:ln w="9525">
            <a:noFill/>
            <a:miter lim="800000"/>
            <a:headEnd/>
            <a:tailEnd/>
          </a:ln>
        </p:spPr>
        <p:txBody>
          <a:bodyPr>
            <a:prstTxWarp prst="textNoShape">
              <a:avLst/>
            </a:prstTxWarp>
            <a:spAutoFit/>
          </a:bodyPr>
          <a:lstStyle/>
          <a:p>
            <a:r>
              <a:rPr lang="en-US" sz="2000" dirty="0">
                <a:latin typeface="Times" charset="0"/>
              </a:rPr>
              <a:t> </a:t>
            </a:r>
            <a:r>
              <a:rPr lang="el-GR" sz="2000" dirty="0" smtClean="0">
                <a:latin typeface="Times" charset="0"/>
              </a:rPr>
              <a:t>[</a:t>
            </a:r>
            <a:r>
              <a:rPr lang="en-US" sz="2000" dirty="0" smtClean="0">
                <a:latin typeface="Times" charset="0"/>
              </a:rPr>
              <a:t>that is a pair of randomized strategies so that no player has incentive to deviate given the other player’s strategy</a:t>
            </a:r>
            <a:r>
              <a:rPr lang="en-US" sz="2000" dirty="0" smtClean="0">
                <a:latin typeface="Times" charset="0"/>
                <a:ea typeface="ＭＳ Ｐゴシック" charset="-128"/>
                <a:cs typeface="ＭＳ Ｐゴシック" charset="-128"/>
              </a:rPr>
              <a:t> ? </a:t>
            </a:r>
            <a:r>
              <a:rPr lang="el-GR" altLang="ja-JP" sz="2000" dirty="0" smtClean="0">
                <a:latin typeface="Times" charset="0"/>
              </a:rPr>
              <a:t>]</a:t>
            </a:r>
            <a:endParaRPr lang="en-US" sz="2000" dirty="0">
              <a:solidFill>
                <a:srgbClr val="3D38B9"/>
              </a:solidFill>
              <a:latin typeface="Times" charset="0"/>
            </a:endParaRPr>
          </a:p>
        </p:txBody>
      </p:sp>
      <p:sp>
        <p:nvSpPr>
          <p:cNvPr id="386085" name="Rectangle 37"/>
          <p:cNvSpPr>
            <a:spLocks noChangeArrowheads="1"/>
          </p:cNvSpPr>
          <p:nvPr/>
        </p:nvSpPr>
        <p:spPr bwMode="auto">
          <a:xfrm>
            <a:off x="5105400" y="2759075"/>
            <a:ext cx="2787279" cy="369332"/>
          </a:xfrm>
          <a:prstGeom prst="rect">
            <a:avLst/>
          </a:prstGeom>
          <a:noFill/>
          <a:ln w="9525">
            <a:noFill/>
            <a:miter lim="800000"/>
            <a:headEnd/>
            <a:tailEnd/>
          </a:ln>
        </p:spPr>
        <p:txBody>
          <a:bodyPr wrap="none">
            <a:prstTxWarp prst="textNoShape">
              <a:avLst/>
            </a:prstTxWarp>
            <a:spAutoFit/>
          </a:bodyPr>
          <a:lstStyle/>
          <a:p>
            <a:r>
              <a:rPr lang="en-US" dirty="0" smtClean="0">
                <a:solidFill>
                  <a:srgbClr val="63BEFF"/>
                </a:solidFill>
                <a:latin typeface="Times" charset="0"/>
              </a:rPr>
              <a:t>Is there still an equilibrium?</a:t>
            </a:r>
            <a:endParaRPr lang="en-US" dirty="0">
              <a:solidFill>
                <a:srgbClr val="63BEFF"/>
              </a:solidFill>
              <a:latin typeface="Times" charset="0"/>
            </a:endParaRPr>
          </a:p>
        </p:txBody>
      </p:sp>
      <p:sp>
        <p:nvSpPr>
          <p:cNvPr id="386086" name="Rectangle 38"/>
          <p:cNvSpPr>
            <a:spLocks noGrp="1" noRot="1" noChangeArrowheads="1"/>
          </p:cNvSpPr>
          <p:nvPr>
            <p:ph type="title"/>
          </p:nvPr>
        </p:nvSpPr>
        <p:spPr/>
        <p:txBody>
          <a:bodyPr/>
          <a:lstStyle/>
          <a:p>
            <a:pPr>
              <a:defRPr/>
            </a:pPr>
            <a:r>
              <a:rPr lang="en-US" sz="4000" dirty="0" smtClean="0">
                <a:effectLst/>
                <a:latin typeface="Times" charset="0"/>
              </a:rPr>
              <a:t>Modified Rock Paper Scissors</a:t>
            </a:r>
            <a:endParaRPr lang="en-US" dirty="0"/>
          </a:p>
        </p:txBody>
      </p:sp>
      <p:sp>
        <p:nvSpPr>
          <p:cNvPr id="386090" name="Line 42"/>
          <p:cNvSpPr>
            <a:spLocks noChangeShapeType="1"/>
          </p:cNvSpPr>
          <p:nvPr/>
        </p:nvSpPr>
        <p:spPr bwMode="auto">
          <a:xfrm flipV="1">
            <a:off x="4800600" y="1828800"/>
            <a:ext cx="1524000" cy="762000"/>
          </a:xfrm>
          <a:prstGeom prst="line">
            <a:avLst/>
          </a:prstGeom>
          <a:noFill/>
          <a:ln w="9525">
            <a:solidFill>
              <a:schemeClr val="tx1"/>
            </a:solidFill>
            <a:round/>
            <a:headEnd type="stealth" w="med" len="med"/>
            <a:tailEnd/>
          </a:ln>
        </p:spPr>
        <p:txBody>
          <a:bodyPr wrap="none" anchor="ctr">
            <a:prstTxWarp prst="textNoShape">
              <a:avLst/>
            </a:prstTxWarp>
          </a:bodyPr>
          <a:lstStyle/>
          <a:p>
            <a:endParaRPr lang="en-US"/>
          </a:p>
        </p:txBody>
      </p:sp>
      <p:sp>
        <p:nvSpPr>
          <p:cNvPr id="386091" name="Text Box 43"/>
          <p:cNvSpPr txBox="1">
            <a:spLocks noChangeArrowheads="1"/>
          </p:cNvSpPr>
          <p:nvPr/>
        </p:nvSpPr>
        <p:spPr bwMode="auto">
          <a:xfrm>
            <a:off x="6080125" y="1355725"/>
            <a:ext cx="2378075" cy="707886"/>
          </a:xfrm>
          <a:prstGeom prst="rect">
            <a:avLst/>
          </a:prstGeom>
          <a:noFill/>
          <a:ln w="9525">
            <a:noFill/>
            <a:miter lim="800000"/>
            <a:headEnd/>
            <a:tailEnd/>
          </a:ln>
        </p:spPr>
        <p:txBody>
          <a:bodyPr>
            <a:prstTxWarp prst="textNoShape">
              <a:avLst/>
            </a:prstTxWarp>
            <a:spAutoFit/>
          </a:bodyPr>
          <a:lstStyle/>
          <a:p>
            <a:pPr algn="ctr"/>
            <a:r>
              <a:rPr lang="en-US" sz="2000" dirty="0" smtClean="0">
                <a:latin typeface="Times New Roman" charset="0"/>
              </a:rPr>
              <a:t>Not zero-sum any more</a:t>
            </a:r>
            <a:endParaRPr lang="en-US" dirty="0"/>
          </a:p>
        </p:txBody>
      </p:sp>
      <p:pic>
        <p:nvPicPr>
          <p:cNvPr id="33800" name="Picture 17" descr="Rock"/>
          <p:cNvPicPr>
            <a:picLocks/>
          </p:cNvPicPr>
          <p:nvPr/>
        </p:nvPicPr>
        <p:blipFill>
          <a:blip r:embed="rId3"/>
          <a:srcRect/>
          <a:stretch>
            <a:fillRect/>
          </a:stretch>
        </p:blipFill>
        <p:spPr bwMode="auto">
          <a:xfrm>
            <a:off x="38100" y="2603500"/>
            <a:ext cx="1035050" cy="455613"/>
          </a:xfrm>
          <a:prstGeom prst="rect">
            <a:avLst/>
          </a:prstGeom>
          <a:noFill/>
          <a:ln w="9525">
            <a:noFill/>
            <a:miter lim="800000"/>
            <a:headEnd/>
            <a:tailEnd/>
          </a:ln>
        </p:spPr>
      </p:pic>
      <p:sp>
        <p:nvSpPr>
          <p:cNvPr id="19" name="Rectangle 31"/>
          <p:cNvSpPr>
            <a:spLocks noChangeArrowheads="1"/>
          </p:cNvSpPr>
          <p:nvPr/>
        </p:nvSpPr>
        <p:spPr bwMode="auto">
          <a:xfrm>
            <a:off x="228600" y="2667000"/>
            <a:ext cx="854075" cy="400050"/>
          </a:xfrm>
          <a:prstGeom prst="rect">
            <a:avLst/>
          </a:prstGeom>
          <a:noFill/>
          <a:ln w="9525">
            <a:noFill/>
            <a:miter lim="800000"/>
            <a:headEnd/>
            <a:tailEnd/>
          </a:ln>
          <a:effectLst/>
        </p:spPr>
        <p:txBody>
          <a:bodyPr>
            <a:prstTxWarp prst="textNoShape">
              <a:avLst/>
            </a:prstTxWarp>
            <a:spAutoFit/>
          </a:bodyPr>
          <a:lstStyle/>
          <a:p>
            <a:pPr>
              <a:defRPr/>
            </a:pPr>
            <a:r>
              <a:rPr lang="el-GR" sz="2000" b="1" dirty="0">
                <a:solidFill>
                  <a:srgbClr val="FF6600"/>
                </a:solidFill>
              </a:rPr>
              <a:t>33</a:t>
            </a:r>
            <a:r>
              <a:rPr lang="en-US" sz="2000" b="1" dirty="0">
                <a:solidFill>
                  <a:srgbClr val="FF6600"/>
                </a:solidFill>
              </a:rPr>
              <a:t>%</a:t>
            </a:r>
            <a:endParaRPr lang="en-US" sz="2000" b="1" dirty="0">
              <a:solidFill>
                <a:srgbClr val="FF6600"/>
              </a:solidFill>
              <a:effectLst>
                <a:outerShdw blurRad="38100" dist="38100" dir="2700000" algn="tl">
                  <a:srgbClr val="000000"/>
                </a:outerShdw>
              </a:effectLst>
            </a:endParaRPr>
          </a:p>
        </p:txBody>
      </p:sp>
      <p:graphicFrame>
        <p:nvGraphicFramePr>
          <p:cNvPr id="20" name="Group 45"/>
          <p:cNvGraphicFramePr>
            <a:graphicFrameLocks noGrp="1"/>
          </p:cNvGraphicFramePr>
          <p:nvPr>
            <p:extLst>
              <p:ext uri="{D42A27DB-BD31-4B8C-83A1-F6EECF244321}">
                <p14:modId xmlns:p14="http://schemas.microsoft.com/office/powerpoint/2010/main" val="2323248127"/>
              </p:ext>
            </p:extLst>
          </p:nvPr>
        </p:nvGraphicFramePr>
        <p:xfrm>
          <a:off x="1295400" y="2490788"/>
          <a:ext cx="3657600" cy="2692400"/>
        </p:xfrm>
        <a:graphic>
          <a:graphicData uri="http://schemas.openxmlformats.org/drawingml/2006/table">
            <a:tbl>
              <a:tblPr/>
              <a:tblGrid>
                <a:gridCol w="1319213"/>
                <a:gridCol w="1231900"/>
                <a:gridCol w="1106487"/>
              </a:tblGrid>
              <a:tr h="8509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a:t>
                      </a:r>
                      <a:r>
                        <a:rPr kumimoji="0" lang="el-GR" sz="2800" b="0" i="0" u="none" strike="noStrike" cap="none" normalizeH="0" baseline="0" dirty="0" smtClean="0">
                          <a:ln>
                            <a:noFill/>
                          </a:ln>
                          <a:solidFill>
                            <a:srgbClr val="63BEFF"/>
                          </a:solidFill>
                          <a:effectLst/>
                          <a:latin typeface="Times New Roman" charset="0"/>
                        </a:rPr>
                        <a:t>1</a:t>
                      </a:r>
                      <a:r>
                        <a:rPr kumimoji="0" lang="en-US" sz="2800" b="0" i="0" u="none" strike="noStrike" cap="none" normalizeH="0" baseline="0" dirty="0" smtClean="0">
                          <a:ln>
                            <a:noFill/>
                          </a:ln>
                          <a:solidFill>
                            <a:srgbClr val="63BEFF"/>
                          </a:solidFill>
                          <a:effectLst/>
                          <a:latin typeface="Times New Roman" charset="0"/>
                        </a:rPr>
                        <a:t>,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a:t>
                      </a:r>
                      <a:r>
                        <a:rPr kumimoji="0" lang="el-GR" sz="2800" b="0" i="0" u="none" strike="noStrike" cap="none" normalizeH="0" baseline="0" dirty="0" smtClean="0">
                          <a:ln>
                            <a:noFill/>
                          </a:ln>
                          <a:solidFill>
                            <a:srgbClr val="63BEFF"/>
                          </a:solidFill>
                          <a:effectLst/>
                          <a:latin typeface="Times New Roman" charset="0"/>
                        </a:rPr>
                        <a:t>2</a:t>
                      </a:r>
                      <a:r>
                        <a:rPr kumimoji="0" lang="en-US" sz="2800" b="0" i="0" u="none" strike="noStrike" cap="none" normalizeH="0" baseline="0" dirty="0" smtClean="0">
                          <a:ln>
                            <a:noFill/>
                          </a:ln>
                          <a:solidFill>
                            <a:srgbClr val="63BEFF"/>
                          </a:solidFill>
                          <a:effectLst/>
                          <a:latin typeface="Times New Roman"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1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2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 </a:t>
                      </a:r>
                      <a:r>
                        <a:rPr kumimoji="0" lang="el-GR" sz="2800" b="0" i="0" u="none" strike="noStrike" cap="none" normalizeH="0" baseline="0" dirty="0" smtClean="0">
                          <a:ln>
                            <a:noFill/>
                          </a:ln>
                          <a:solidFill>
                            <a:srgbClr val="63BEFF"/>
                          </a:solidFill>
                          <a:effectLst/>
                          <a:latin typeface="Times New Roman" charset="0"/>
                        </a:rPr>
                        <a:t>2</a:t>
                      </a:r>
                      <a:r>
                        <a:rPr kumimoji="0" lang="en-US" sz="2800" b="0" i="0" u="none" strike="noStrike" cap="none" normalizeH="0" baseline="0" dirty="0" smtClean="0">
                          <a:ln>
                            <a:noFill/>
                          </a:ln>
                          <a:solidFill>
                            <a:srgbClr val="63BEFF"/>
                          </a:solidFill>
                          <a:effectLst/>
                          <a:latin typeface="Times New Roman" charset="0"/>
                        </a:rPr>
                        <a:t>,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3820" name="Picture 18" descr="scissors"/>
          <p:cNvPicPr>
            <a:picLocks/>
          </p:cNvPicPr>
          <p:nvPr/>
        </p:nvPicPr>
        <p:blipFill>
          <a:blip r:embed="rId4"/>
          <a:srcRect/>
          <a:stretch>
            <a:fillRect/>
          </a:stretch>
        </p:blipFill>
        <p:spPr bwMode="auto">
          <a:xfrm>
            <a:off x="12700" y="4591050"/>
            <a:ext cx="1104900" cy="381000"/>
          </a:xfrm>
          <a:prstGeom prst="rect">
            <a:avLst/>
          </a:prstGeom>
          <a:noFill/>
          <a:ln w="9525">
            <a:noFill/>
            <a:miter lim="800000"/>
            <a:headEnd/>
            <a:tailEnd/>
          </a:ln>
        </p:spPr>
      </p:pic>
      <p:pic>
        <p:nvPicPr>
          <p:cNvPr id="33821" name="Picture 19" descr="paper"/>
          <p:cNvPicPr>
            <a:picLocks/>
          </p:cNvPicPr>
          <p:nvPr/>
        </p:nvPicPr>
        <p:blipFill>
          <a:blip r:embed="rId5"/>
          <a:srcRect/>
          <a:stretch>
            <a:fillRect/>
          </a:stretch>
        </p:blipFill>
        <p:spPr bwMode="auto">
          <a:xfrm>
            <a:off x="19050" y="3590925"/>
            <a:ext cx="1111250" cy="390525"/>
          </a:xfrm>
          <a:prstGeom prst="rect">
            <a:avLst/>
          </a:prstGeom>
          <a:noFill/>
          <a:ln w="9525">
            <a:noFill/>
            <a:miter lim="800000"/>
            <a:headEnd/>
            <a:tailEnd/>
          </a:ln>
        </p:spPr>
      </p:pic>
      <p:pic>
        <p:nvPicPr>
          <p:cNvPr id="33822" name="Picture 20" descr="Rock"/>
          <p:cNvPicPr>
            <a:picLocks noChangeAspect="1"/>
          </p:cNvPicPr>
          <p:nvPr/>
        </p:nvPicPr>
        <p:blipFill>
          <a:blip r:embed="rId3"/>
          <a:srcRect/>
          <a:stretch>
            <a:fillRect/>
          </a:stretch>
        </p:blipFill>
        <p:spPr bwMode="auto">
          <a:xfrm>
            <a:off x="1524000" y="1828800"/>
            <a:ext cx="923925" cy="385763"/>
          </a:xfrm>
          <a:prstGeom prst="rect">
            <a:avLst/>
          </a:prstGeom>
          <a:noFill/>
          <a:ln w="9525">
            <a:noFill/>
            <a:miter lim="800000"/>
            <a:headEnd/>
            <a:tailEnd/>
          </a:ln>
        </p:spPr>
      </p:pic>
      <p:pic>
        <p:nvPicPr>
          <p:cNvPr id="33823" name="Picture 21" descr="paper"/>
          <p:cNvPicPr>
            <a:picLocks noChangeAspect="1"/>
          </p:cNvPicPr>
          <p:nvPr/>
        </p:nvPicPr>
        <p:blipFill>
          <a:blip r:embed="rId5"/>
          <a:srcRect/>
          <a:stretch>
            <a:fillRect/>
          </a:stretch>
        </p:blipFill>
        <p:spPr bwMode="auto">
          <a:xfrm>
            <a:off x="2844800" y="1841500"/>
            <a:ext cx="974725" cy="381000"/>
          </a:xfrm>
          <a:prstGeom prst="rect">
            <a:avLst/>
          </a:prstGeom>
          <a:noFill/>
          <a:ln w="9525">
            <a:noFill/>
            <a:miter lim="800000"/>
            <a:headEnd/>
            <a:tailEnd/>
          </a:ln>
        </p:spPr>
      </p:pic>
      <p:pic>
        <p:nvPicPr>
          <p:cNvPr id="33824" name="Picture 22" descr="scissors"/>
          <p:cNvPicPr>
            <a:picLocks noChangeAspect="1"/>
          </p:cNvPicPr>
          <p:nvPr/>
        </p:nvPicPr>
        <p:blipFill>
          <a:blip r:embed="rId4"/>
          <a:srcRect/>
          <a:stretch>
            <a:fillRect/>
          </a:stretch>
        </p:blipFill>
        <p:spPr bwMode="auto">
          <a:xfrm>
            <a:off x="4038600" y="1816100"/>
            <a:ext cx="990600" cy="398463"/>
          </a:xfrm>
          <a:prstGeom prst="rect">
            <a:avLst/>
          </a:prstGeom>
          <a:noFill/>
          <a:ln w="9525">
            <a:noFill/>
            <a:miter lim="800000"/>
            <a:headEnd/>
            <a:tailEnd/>
          </a:ln>
        </p:spPr>
      </p:pic>
      <p:sp>
        <p:nvSpPr>
          <p:cNvPr id="26" name="Rectangle 31"/>
          <p:cNvSpPr>
            <a:spLocks noChangeArrowheads="1"/>
          </p:cNvSpPr>
          <p:nvPr/>
        </p:nvSpPr>
        <p:spPr bwMode="auto">
          <a:xfrm>
            <a:off x="228600" y="3581400"/>
            <a:ext cx="866775" cy="400050"/>
          </a:xfrm>
          <a:prstGeom prst="rect">
            <a:avLst/>
          </a:prstGeom>
          <a:noFill/>
          <a:ln w="9525">
            <a:noFill/>
            <a:miter lim="800000"/>
            <a:headEnd/>
            <a:tailEnd/>
          </a:ln>
        </p:spPr>
        <p:txBody>
          <a:bodyPr>
            <a:prstTxWarp prst="textNoShape">
              <a:avLst/>
            </a:prstTxWarp>
            <a:spAutoFit/>
          </a:bodyPr>
          <a:lstStyle/>
          <a:p>
            <a:r>
              <a:rPr lang="el-GR" sz="2000" b="1">
                <a:solidFill>
                  <a:srgbClr val="FF6600"/>
                </a:solidFill>
              </a:rPr>
              <a:t>33</a:t>
            </a:r>
            <a:r>
              <a:rPr lang="en-US" sz="2000" b="1">
                <a:solidFill>
                  <a:srgbClr val="FF6600"/>
                </a:solidFill>
              </a:rPr>
              <a:t>%</a:t>
            </a:r>
          </a:p>
        </p:txBody>
      </p:sp>
      <p:sp>
        <p:nvSpPr>
          <p:cNvPr id="27" name="Rectangle 31"/>
          <p:cNvSpPr>
            <a:spLocks noChangeArrowheads="1"/>
          </p:cNvSpPr>
          <p:nvPr/>
        </p:nvSpPr>
        <p:spPr bwMode="auto">
          <a:xfrm>
            <a:off x="228600" y="4572000"/>
            <a:ext cx="838200" cy="400050"/>
          </a:xfrm>
          <a:prstGeom prst="rect">
            <a:avLst/>
          </a:prstGeom>
          <a:noFill/>
          <a:ln w="9525">
            <a:noFill/>
            <a:miter lim="800000"/>
            <a:headEnd/>
            <a:tailEnd/>
          </a:ln>
          <a:effectLst/>
        </p:spPr>
        <p:txBody>
          <a:bodyPr>
            <a:prstTxWarp prst="textNoShape">
              <a:avLst/>
            </a:prstTxWarp>
            <a:spAutoFit/>
          </a:bodyPr>
          <a:lstStyle/>
          <a:p>
            <a:pPr>
              <a:defRPr/>
            </a:pPr>
            <a:r>
              <a:rPr lang="el-GR" sz="2000" b="1" dirty="0">
                <a:solidFill>
                  <a:srgbClr val="FF6600"/>
                </a:solidFill>
              </a:rPr>
              <a:t>33</a:t>
            </a:r>
            <a:r>
              <a:rPr lang="en-US" sz="2000" b="1" dirty="0">
                <a:solidFill>
                  <a:srgbClr val="FF6600"/>
                </a:solidFill>
              </a:rPr>
              <a:t>%</a:t>
            </a:r>
            <a:endParaRPr lang="en-US" sz="2000" b="1" dirty="0">
              <a:solidFill>
                <a:srgbClr val="FF6600"/>
              </a:solidFill>
              <a:effectLst>
                <a:outerShdw blurRad="38100" dist="38100" dir="2700000" algn="tl">
                  <a:srgbClr val="000000"/>
                </a:outerShdw>
              </a:effectLst>
            </a:endParaRPr>
          </a:p>
        </p:txBody>
      </p:sp>
      <p:sp>
        <p:nvSpPr>
          <p:cNvPr id="28" name="Rectangle 31"/>
          <p:cNvSpPr>
            <a:spLocks noChangeArrowheads="1"/>
          </p:cNvSpPr>
          <p:nvPr/>
        </p:nvSpPr>
        <p:spPr bwMode="auto">
          <a:xfrm>
            <a:off x="16764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25</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29" name="Rectangle 31"/>
          <p:cNvSpPr>
            <a:spLocks noChangeArrowheads="1"/>
          </p:cNvSpPr>
          <p:nvPr/>
        </p:nvSpPr>
        <p:spPr bwMode="auto">
          <a:xfrm>
            <a:off x="28956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50</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30" name="Rectangle 31"/>
          <p:cNvSpPr>
            <a:spLocks noChangeArrowheads="1"/>
          </p:cNvSpPr>
          <p:nvPr/>
        </p:nvSpPr>
        <p:spPr bwMode="auto">
          <a:xfrm>
            <a:off x="4038600" y="1839913"/>
            <a:ext cx="809625" cy="369887"/>
          </a:xfrm>
          <a:prstGeom prst="rect">
            <a:avLst/>
          </a:prstGeom>
          <a:noFill/>
          <a:ln w="9525">
            <a:noFill/>
            <a:miter lim="800000"/>
            <a:headEnd/>
            <a:tailEnd/>
          </a:ln>
          <a:effectLst/>
        </p:spPr>
        <p:txBody>
          <a:bodyPr>
            <a:prstTxWarp prst="textNoShape">
              <a:avLst/>
            </a:prstTxWarp>
            <a:spAutoFit/>
          </a:bodyPr>
          <a:lstStyle/>
          <a:p>
            <a:pPr>
              <a:defRPr/>
            </a:pPr>
            <a:r>
              <a:rPr lang="el-GR" sz="1800" b="1" dirty="0">
                <a:solidFill>
                  <a:srgbClr val="FF6600"/>
                </a:solidFill>
              </a:rPr>
              <a:t>25</a:t>
            </a:r>
            <a:r>
              <a:rPr lang="en-US" sz="1800" b="1" dirty="0">
                <a:solidFill>
                  <a:srgbClr val="FF6600"/>
                </a:solidFill>
              </a:rPr>
              <a:t>%</a:t>
            </a:r>
            <a:endParaRPr lang="en-US" sz="1800" b="1" dirty="0">
              <a:solidFill>
                <a:srgbClr val="FF6600"/>
              </a:solidFill>
              <a:effectLst>
                <a:outerShdw blurRad="38100" dist="38100" dir="2700000" algn="tl">
                  <a:srgbClr val="000000"/>
                </a:outerShdw>
              </a:effectLst>
            </a:endParaRPr>
          </a:p>
        </p:txBody>
      </p:sp>
      <p:sp>
        <p:nvSpPr>
          <p:cNvPr id="31" name="Oval 30"/>
          <p:cNvSpPr>
            <a:spLocks noChangeArrowheads="1"/>
          </p:cNvSpPr>
          <p:nvPr/>
        </p:nvSpPr>
        <p:spPr bwMode="auto">
          <a:xfrm>
            <a:off x="1524000" y="4419600"/>
            <a:ext cx="838200" cy="685800"/>
          </a:xfrm>
          <a:prstGeom prst="ellipse">
            <a:avLst/>
          </a:prstGeom>
          <a:solidFill>
            <a:schemeClr val="accent1">
              <a:alpha val="20000"/>
            </a:schemeClr>
          </a:solidFill>
          <a:ln w="9525">
            <a:solidFill>
              <a:schemeClr val="tx1"/>
            </a:solidFill>
            <a:round/>
            <a:headEnd/>
            <a:tailEnd/>
          </a:ln>
        </p:spPr>
        <p:txBody>
          <a:bodyPr>
            <a:prstTxWarp prst="textNoShape">
              <a:avLst/>
            </a:prstTxWarp>
          </a:bodyPr>
          <a:lstStyle/>
          <a:p>
            <a:endParaRPr lang="en-US"/>
          </a:p>
        </p:txBody>
      </p:sp>
      <p:sp>
        <p:nvSpPr>
          <p:cNvPr id="32" name="Oval 31"/>
          <p:cNvSpPr>
            <a:spLocks noChangeArrowheads="1"/>
          </p:cNvSpPr>
          <p:nvPr/>
        </p:nvSpPr>
        <p:spPr bwMode="auto">
          <a:xfrm>
            <a:off x="3962400" y="2603500"/>
            <a:ext cx="838200" cy="685800"/>
          </a:xfrm>
          <a:prstGeom prst="ellipse">
            <a:avLst/>
          </a:prstGeom>
          <a:solidFill>
            <a:schemeClr val="accent1">
              <a:alpha val="20000"/>
            </a:schemeClr>
          </a:solidFill>
          <a:ln w="9525">
            <a:solidFill>
              <a:schemeClr val="tx1"/>
            </a:solidFill>
            <a:round/>
            <a:headEnd/>
            <a:tailEnd/>
          </a:ln>
        </p:spPr>
        <p:txBody>
          <a:bodyPr>
            <a:prstTxWarp prst="textNoShape">
              <a:avLst/>
            </a:prstTxWarp>
          </a:bodyPr>
          <a:lstStyle/>
          <a:p>
            <a:endParaRPr lang="en-US"/>
          </a:p>
        </p:txBody>
      </p:sp>
      <p:sp>
        <p:nvSpPr>
          <p:cNvPr id="33" name="Line 42"/>
          <p:cNvSpPr>
            <a:spLocks noChangeShapeType="1"/>
          </p:cNvSpPr>
          <p:nvPr/>
        </p:nvSpPr>
        <p:spPr bwMode="auto">
          <a:xfrm flipV="1">
            <a:off x="2362200" y="1905000"/>
            <a:ext cx="4038600" cy="2667000"/>
          </a:xfrm>
          <a:prstGeom prst="line">
            <a:avLst/>
          </a:prstGeom>
          <a:noFill/>
          <a:ln w="9525">
            <a:solidFill>
              <a:schemeClr val="tx1"/>
            </a:solidFill>
            <a:round/>
            <a:headEnd type="stealth" w="med" len="med"/>
            <a:tailEnd/>
          </a:ln>
        </p:spPr>
        <p:txBody>
          <a:bodyPr wrap="none" anchor="ctr">
            <a:prstTxWarp prst="textNoShape">
              <a:avLst/>
            </a:prstTxWarp>
          </a:bodyPr>
          <a:lstStyle/>
          <a:p>
            <a:endParaRPr lang="en-US"/>
          </a:p>
        </p:txBody>
      </p:sp>
      <p:sp>
        <p:nvSpPr>
          <p:cNvPr id="34" name="Rectangle 6"/>
          <p:cNvSpPr>
            <a:spLocks noChangeArrowheads="1"/>
          </p:cNvSpPr>
          <p:nvPr/>
        </p:nvSpPr>
        <p:spPr bwMode="auto">
          <a:xfrm>
            <a:off x="4191000" y="6213396"/>
            <a:ext cx="1981200" cy="461665"/>
          </a:xfrm>
          <a:prstGeom prst="rect">
            <a:avLst/>
          </a:prstGeom>
          <a:noFill/>
          <a:ln w="9525">
            <a:noFill/>
            <a:miter lim="800000"/>
            <a:headEnd/>
            <a:tailEnd/>
          </a:ln>
          <a:effectLst>
            <a:outerShdw blurRad="50800" dist="38100" dir="2700000">
              <a:srgbClr val="000000">
                <a:alpha val="43000"/>
              </a:srgbClr>
            </a:outerShdw>
          </a:effectLst>
        </p:spPr>
        <p:txBody>
          <a:bodyPr>
            <a:prstTxWarp prst="textNoShape">
              <a:avLst/>
            </a:prstTxWarp>
            <a:spAutoFit/>
          </a:bodyPr>
          <a:lstStyle/>
          <a:p>
            <a:pPr>
              <a:defRPr/>
            </a:pPr>
            <a:r>
              <a:rPr lang="en-US" sz="2400" dirty="0">
                <a:solidFill>
                  <a:srgbClr val="FF6600"/>
                </a:solidFill>
                <a:latin typeface="Times" charset="0"/>
              </a:rPr>
              <a:t>Nobel 1994</a:t>
            </a:r>
          </a:p>
        </p:txBody>
      </p:sp>
      <p:sp>
        <p:nvSpPr>
          <p:cNvPr id="25" name="Rectangle 40"/>
          <p:cNvSpPr>
            <a:spLocks noChangeArrowheads="1"/>
          </p:cNvSpPr>
          <p:nvPr/>
        </p:nvSpPr>
        <p:spPr bwMode="auto">
          <a:xfrm>
            <a:off x="6781800" y="5410200"/>
            <a:ext cx="1981200" cy="1200150"/>
          </a:xfrm>
          <a:prstGeom prst="rect">
            <a:avLst/>
          </a:prstGeom>
          <a:noFill/>
          <a:ln w="9525">
            <a:noFill/>
            <a:miter lim="800000"/>
            <a:headEnd/>
            <a:tailEnd/>
          </a:ln>
        </p:spPr>
        <p:txBody>
          <a:bodyPr>
            <a:prstTxWarp prst="textNoShape">
              <a:avLst/>
            </a:prstTxWarp>
            <a:spAutoFit/>
          </a:bodyPr>
          <a:lstStyle/>
          <a:p>
            <a:r>
              <a:rPr lang="en-US" b="1" dirty="0" err="1">
                <a:latin typeface="Times" charset="0"/>
              </a:rPr>
              <a:t>Brouwer’s</a:t>
            </a:r>
            <a:r>
              <a:rPr lang="en-US" b="1" dirty="0">
                <a:latin typeface="Times" charset="0"/>
              </a:rPr>
              <a:t> Fixed Point Theorem</a:t>
            </a:r>
            <a:endParaRPr lang="en-US" dirty="0">
              <a:solidFill>
                <a:srgbClr val="3D38B9"/>
              </a:solidFill>
              <a:latin typeface="Times" charset="0"/>
            </a:endParaRPr>
          </a:p>
        </p:txBody>
      </p:sp>
      <p:sp>
        <p:nvSpPr>
          <p:cNvPr id="35" name="AutoShape 41"/>
          <p:cNvSpPr>
            <a:spLocks noChangeArrowheads="1"/>
          </p:cNvSpPr>
          <p:nvPr/>
        </p:nvSpPr>
        <p:spPr bwMode="auto">
          <a:xfrm>
            <a:off x="5195888" y="5715000"/>
            <a:ext cx="976312" cy="304800"/>
          </a:xfrm>
          <a:prstGeom prst="leftArrow">
            <a:avLst>
              <a:gd name="adj1" fmla="val 50000"/>
              <a:gd name="adj2" fmla="val 80078"/>
            </a:avLst>
          </a:prstGeom>
          <a:noFill/>
          <a:ln w="9525">
            <a:solidFill>
              <a:schemeClr val="tx1"/>
            </a:solidFill>
            <a:miter lim="800000"/>
            <a:headEnd/>
            <a:tailEnd/>
          </a:ln>
        </p:spPr>
        <p:txBody>
          <a:bodyPr wrap="none" anchor="ctr">
            <a:prstTxWarp prst="textNoShape">
              <a:avLst/>
            </a:prstTxWarp>
          </a:bodyPr>
          <a:lstStyle/>
          <a:p>
            <a:endParaRPr lang="en-US"/>
          </a:p>
        </p:txBody>
      </p:sp>
      <p:grpSp>
        <p:nvGrpSpPr>
          <p:cNvPr id="2" name="Group 23"/>
          <p:cNvGrpSpPr>
            <a:grpSpLocks/>
          </p:cNvGrpSpPr>
          <p:nvPr/>
        </p:nvGrpSpPr>
        <p:grpSpPr bwMode="auto">
          <a:xfrm>
            <a:off x="5410200" y="2063611"/>
            <a:ext cx="1981199" cy="3346589"/>
            <a:chOff x="5410200" y="2063611"/>
            <a:chExt cx="1981200" cy="3346588"/>
          </a:xfrm>
        </p:grpSpPr>
        <p:sp>
          <p:nvSpPr>
            <p:cNvPr id="37" name="Rectangle 40"/>
            <p:cNvSpPr>
              <a:spLocks noChangeArrowheads="1"/>
            </p:cNvSpPr>
            <p:nvPr/>
          </p:nvSpPr>
          <p:spPr bwMode="auto">
            <a:xfrm>
              <a:off x="5410200" y="2063611"/>
              <a:ext cx="1981200" cy="646331"/>
            </a:xfrm>
            <a:prstGeom prst="rect">
              <a:avLst/>
            </a:prstGeom>
            <a:noFill/>
            <a:ln w="9525">
              <a:noFill/>
              <a:miter lim="800000"/>
              <a:headEnd/>
              <a:tailEnd/>
            </a:ln>
          </p:spPr>
          <p:txBody>
            <a:bodyPr>
              <a:prstTxWarp prst="textNoShape">
                <a:avLst/>
              </a:prstTxWarp>
              <a:spAutoFit/>
            </a:bodyPr>
            <a:lstStyle/>
            <a:p>
              <a:pPr algn="ctr"/>
              <a:r>
                <a:rPr lang="en-US" b="1" dirty="0">
                  <a:solidFill>
                    <a:srgbClr val="FF0000"/>
                  </a:solidFill>
                  <a:latin typeface="Times" charset="0"/>
                </a:rPr>
                <a:t>Highly </a:t>
              </a:r>
              <a:r>
                <a:rPr lang="en-US" b="1" dirty="0" smtClean="0">
                  <a:solidFill>
                    <a:srgbClr val="FF0000"/>
                  </a:solidFill>
                  <a:latin typeface="Times" charset="0"/>
                </a:rPr>
                <a:t>Non- </a:t>
              </a:r>
              <a:r>
                <a:rPr lang="en-US" b="1" dirty="0">
                  <a:solidFill>
                    <a:srgbClr val="FF0000"/>
                  </a:solidFill>
                  <a:latin typeface="Times" charset="0"/>
                </a:rPr>
                <a:t>Constructive</a:t>
              </a:r>
              <a:endParaRPr lang="en-US" dirty="0">
                <a:solidFill>
                  <a:srgbClr val="FF0000"/>
                </a:solidFill>
                <a:latin typeface="Times" charset="0"/>
              </a:endParaRPr>
            </a:p>
          </p:txBody>
        </p:sp>
        <p:cxnSp>
          <p:nvCxnSpPr>
            <p:cNvPr id="38" name="Straight Arrow Connector 22"/>
            <p:cNvCxnSpPr>
              <a:cxnSpLocks noChangeShapeType="1"/>
            </p:cNvCxnSpPr>
            <p:nvPr/>
          </p:nvCxnSpPr>
          <p:spPr bwMode="auto">
            <a:xfrm rot="16200000" flipH="1">
              <a:off x="5486401" y="3581399"/>
              <a:ext cx="2743200" cy="914400"/>
            </a:xfrm>
            <a:prstGeom prst="straightConnector1">
              <a:avLst/>
            </a:prstGeom>
            <a:noFill/>
            <a:ln w="50800">
              <a:solidFill>
                <a:srgbClr val="FF3300"/>
              </a:solidFill>
              <a:round/>
              <a:headEnd/>
              <a:tailEnd type="arrow" w="med" len="med"/>
            </a:ln>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ffectLst/>
                <a:latin typeface="Times New Roman" charset="0"/>
                <a:ea typeface="Times New Roman" charset="0"/>
                <a:cs typeface="Times New Roman" charset="0"/>
              </a:rPr>
              <a:t>How can we compute </a:t>
            </a:r>
            <a:r>
              <a:rPr lang="en-US" dirty="0">
                <a:effectLst/>
                <a:latin typeface="Times New Roman" charset="0"/>
                <a:ea typeface="Times New Roman" charset="0"/>
                <a:cs typeface="Times New Roman" charset="0"/>
              </a:rPr>
              <a:t>a </a:t>
            </a:r>
            <a:br>
              <a:rPr lang="en-US" dirty="0">
                <a:effectLst/>
                <a:latin typeface="Times New Roman" charset="0"/>
                <a:ea typeface="Times New Roman" charset="0"/>
                <a:cs typeface="Times New Roman" charset="0"/>
              </a:rPr>
            </a:br>
            <a:r>
              <a:rPr lang="en-US" dirty="0">
                <a:effectLst/>
                <a:latin typeface="Times New Roman" charset="0"/>
                <a:ea typeface="Times New Roman" charset="0"/>
                <a:cs typeface="Times New Roman" charset="0"/>
              </a:rPr>
              <a:t>Nash equilibrium?</a:t>
            </a:r>
          </a:p>
        </p:txBody>
      </p:sp>
      <p:pic>
        <p:nvPicPr>
          <p:cNvPr id="35843" name="Picture 4" descr="fengshuicures_fruit"/>
          <p:cNvPicPr>
            <a:picLocks noChangeAspect="1" noChangeArrowheads="1"/>
          </p:cNvPicPr>
          <p:nvPr/>
        </p:nvPicPr>
        <p:blipFill>
          <a:blip r:embed="rId3"/>
          <a:srcRect/>
          <a:stretch>
            <a:fillRect/>
          </a:stretch>
        </p:blipFill>
        <p:spPr bwMode="auto">
          <a:xfrm>
            <a:off x="4648200" y="2286000"/>
            <a:ext cx="3632200" cy="3406775"/>
          </a:xfrm>
          <a:prstGeom prst="rect">
            <a:avLst/>
          </a:prstGeom>
          <a:noFill/>
          <a:ln w="9525">
            <a:noFill/>
            <a:miter lim="800000"/>
            <a:headEnd/>
            <a:tailEnd/>
          </a:ln>
        </p:spPr>
      </p:pic>
      <p:sp>
        <p:nvSpPr>
          <p:cNvPr id="35844" name="TextBox 5"/>
          <p:cNvSpPr txBox="1">
            <a:spLocks noChangeArrowheads="1"/>
          </p:cNvSpPr>
          <p:nvPr/>
        </p:nvSpPr>
        <p:spPr bwMode="auto">
          <a:xfrm>
            <a:off x="1143000" y="3048000"/>
            <a:ext cx="184150" cy="823913"/>
          </a:xfrm>
          <a:prstGeom prst="rect">
            <a:avLst/>
          </a:prstGeom>
          <a:noFill/>
          <a:ln w="9525">
            <a:noFill/>
            <a:miter lim="800000"/>
            <a:headEnd/>
            <a:tailEnd/>
          </a:ln>
        </p:spPr>
        <p:txBody>
          <a:bodyPr wrap="none">
            <a:prstTxWarp prst="textNoShape">
              <a:avLst/>
            </a:prstTxWarp>
            <a:spAutoFit/>
          </a:bodyPr>
          <a:lstStyle/>
          <a:p>
            <a:endParaRPr lang="en-US"/>
          </a:p>
        </p:txBody>
      </p:sp>
      <p:sp>
        <p:nvSpPr>
          <p:cNvPr id="14" name="Rectangle 13"/>
          <p:cNvSpPr>
            <a:spLocks noChangeArrowheads="1"/>
          </p:cNvSpPr>
          <p:nvPr/>
        </p:nvSpPr>
        <p:spPr bwMode="auto">
          <a:xfrm>
            <a:off x="152400" y="4126954"/>
            <a:ext cx="4267200" cy="769441"/>
          </a:xfrm>
          <a:prstGeom prst="rect">
            <a:avLst/>
          </a:prstGeom>
          <a:noFill/>
          <a:ln w="9525">
            <a:noFill/>
            <a:miter lim="800000"/>
            <a:headEnd/>
            <a:tailEnd/>
          </a:ln>
        </p:spPr>
        <p:txBody>
          <a:bodyPr>
            <a:prstTxWarp prst="textNoShape">
              <a:avLst/>
            </a:prstTxWarp>
            <a:spAutoFit/>
          </a:bodyPr>
          <a:lstStyle/>
          <a:p>
            <a:r>
              <a:rPr lang="en-US" sz="2200" i="1" dirty="0">
                <a:latin typeface="Times New Roman" charset="0"/>
                <a:ea typeface="Times New Roman" charset="0"/>
                <a:cs typeface="Times New Roman" charset="0"/>
              </a:rPr>
              <a:t>-</a:t>
            </a:r>
            <a:r>
              <a:rPr lang="en-US" sz="2200" i="1" dirty="0" smtClean="0">
                <a:latin typeface="Times New Roman" charset="0"/>
                <a:ea typeface="Times New Roman" charset="0"/>
                <a:cs typeface="Times New Roman" charset="0"/>
              </a:rPr>
              <a:t> in this case, we can easily compute the equilibrium, thanks to gravity!</a:t>
            </a:r>
            <a:endParaRPr lang="en-US" sz="2200" dirty="0">
              <a:latin typeface="Times New Roman" charset="0"/>
              <a:ea typeface="Times New Roman" charset="0"/>
              <a:cs typeface="Times New Roman" charset="0"/>
            </a:endParaRPr>
          </a:p>
        </p:txBody>
      </p:sp>
      <p:sp>
        <p:nvSpPr>
          <p:cNvPr id="16" name="Rectangle 15"/>
          <p:cNvSpPr>
            <a:spLocks noChangeArrowheads="1"/>
          </p:cNvSpPr>
          <p:nvPr/>
        </p:nvSpPr>
        <p:spPr bwMode="auto">
          <a:xfrm>
            <a:off x="152400" y="2209800"/>
            <a:ext cx="4648200" cy="1446550"/>
          </a:xfrm>
          <a:prstGeom prst="rect">
            <a:avLst/>
          </a:prstGeom>
          <a:noFill/>
          <a:ln w="9525">
            <a:noFill/>
            <a:miter lim="800000"/>
            <a:headEnd/>
            <a:tailEnd/>
          </a:ln>
        </p:spPr>
        <p:txBody>
          <a:bodyPr>
            <a:prstTxWarp prst="textNoShape">
              <a:avLst/>
            </a:prstTxWarp>
            <a:spAutoFit/>
          </a:bodyPr>
          <a:lstStyle/>
          <a:p>
            <a:r>
              <a:rPr lang="en-US" sz="2200" i="1" dirty="0">
                <a:latin typeface="Times" charset="0"/>
              </a:rPr>
              <a:t>-</a:t>
            </a:r>
            <a:r>
              <a:rPr lang="en-US" sz="2200" i="1" dirty="0" smtClean="0">
                <a:latin typeface="Times" charset="0"/>
              </a:rPr>
              <a:t> if we had an</a:t>
            </a:r>
            <a:r>
              <a:rPr lang="el-GR" sz="2200" i="1" dirty="0" smtClean="0">
                <a:latin typeface="Times" charset="0"/>
              </a:rPr>
              <a:t> </a:t>
            </a:r>
            <a:r>
              <a:rPr lang="en-US" sz="2200" i="1" dirty="0" smtClean="0">
                <a:solidFill>
                  <a:srgbClr val="63BEFF"/>
                </a:solidFill>
                <a:latin typeface="Times" charset="0"/>
              </a:rPr>
              <a:t>algorithm</a:t>
            </a:r>
            <a:r>
              <a:rPr lang="el-GR" sz="2200" i="1" dirty="0" smtClean="0">
                <a:solidFill>
                  <a:srgbClr val="63BEFF"/>
                </a:solidFill>
                <a:latin typeface="Times" charset="0"/>
              </a:rPr>
              <a:t> </a:t>
            </a:r>
            <a:r>
              <a:rPr lang="en-US" sz="2200" i="1" dirty="0" smtClean="0">
                <a:latin typeface="Times" charset="0"/>
              </a:rPr>
              <a:t>for </a:t>
            </a:r>
            <a:r>
              <a:rPr lang="en-US" sz="2200" i="1" dirty="0" err="1" smtClean="0">
                <a:latin typeface="Times" charset="0"/>
              </a:rPr>
              <a:t>equilibria</a:t>
            </a:r>
            <a:r>
              <a:rPr lang="en-US" sz="2200" i="1" dirty="0" smtClean="0">
                <a:latin typeface="Times" charset="0"/>
              </a:rPr>
              <a:t> we could predict what behavior will arise in a system, before the systems is launched</a:t>
            </a:r>
            <a:endParaRPr lang="en-US" sz="2200" dirty="0">
              <a:solidFill>
                <a:srgbClr val="0099FF"/>
              </a:solidFill>
            </a:endParaRP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FFFFFF"/>
                </a:solidFill>
                <a:latin typeface="Times New Roman"/>
                <a:cs typeface="Times New Roman"/>
              </a:rPr>
              <a:t>Equilibrium Computation</a:t>
            </a:r>
            <a:endParaRPr lang="en-US" i="1" dirty="0">
              <a:solidFill>
                <a:srgbClr val="FFFFFF"/>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ChangeArrowheads="1"/>
          </p:cNvSpPr>
          <p:nvPr/>
        </p:nvSpPr>
        <p:spPr bwMode="auto">
          <a:xfrm>
            <a:off x="0" y="1295400"/>
            <a:ext cx="2209800" cy="37465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b="1">
                <a:latin typeface="Times New Roman" charset="0"/>
              </a:rPr>
              <a:t>1928 Neumann</a:t>
            </a:r>
            <a:r>
              <a:rPr lang="en-US" sz="2000">
                <a:latin typeface="Times New Roman" charset="0"/>
              </a:rPr>
              <a:t>:</a:t>
            </a:r>
          </a:p>
        </p:txBody>
      </p:sp>
      <p:sp>
        <p:nvSpPr>
          <p:cNvPr id="17411" name="Rectangle 13"/>
          <p:cNvSpPr>
            <a:spLocks noGrp="1" noRot="1" noChangeArrowheads="1"/>
          </p:cNvSpPr>
          <p:nvPr>
            <p:ph type="title"/>
          </p:nvPr>
        </p:nvSpPr>
        <p:spPr>
          <a:xfrm>
            <a:off x="76200" y="152400"/>
            <a:ext cx="8083550" cy="1143000"/>
          </a:xfrm>
        </p:spPr>
        <p:txBody>
          <a:bodyPr/>
          <a:lstStyle/>
          <a:p>
            <a:pPr eaLnBrk="1" hangingPunct="1">
              <a:defRPr/>
            </a:pPr>
            <a:r>
              <a:rPr lang="en-US" sz="3600" dirty="0" smtClean="0">
                <a:solidFill>
                  <a:srgbClr val="FFFFCC"/>
                </a:solidFill>
                <a:latin typeface="Times New Roman" charset="0"/>
                <a:ea typeface="ＭＳ Ｐゴシック" charset="-128"/>
                <a:cs typeface="ＭＳ Ｐゴシック" charset="-128"/>
              </a:rPr>
              <a:t>2-player zero-sum   </a:t>
            </a:r>
            <a:r>
              <a:rPr lang="en-US" sz="3600" dirty="0" err="1" smtClean="0">
                <a:solidFill>
                  <a:srgbClr val="FFFFCC"/>
                </a:solidFill>
                <a:latin typeface="Times New Roman" charset="0"/>
                <a:ea typeface="ＭＳ Ｐゴシック" charset="-128"/>
                <a:cs typeface="ＭＳ Ｐゴシック" charset="-128"/>
              </a:rPr>
              <a:t>vs</a:t>
            </a:r>
            <a:r>
              <a:rPr lang="en-US" sz="3600" dirty="0" smtClean="0">
                <a:solidFill>
                  <a:srgbClr val="FFFFCC"/>
                </a:solidFill>
                <a:latin typeface="Times New Roman" charset="0"/>
                <a:ea typeface="ＭＳ Ｐゴシック" charset="-128"/>
                <a:cs typeface="ＭＳ Ｐゴシック" charset="-128"/>
              </a:rPr>
              <a:t>   General Games</a:t>
            </a:r>
            <a:endParaRPr lang="en-US" sz="3000" dirty="0" smtClean="0">
              <a:solidFill>
                <a:srgbClr val="FF3300"/>
              </a:solidFill>
              <a:ea typeface="ＭＳ Ｐゴシック" charset="-128"/>
              <a:cs typeface="ＭＳ Ｐゴシック" charset="-128"/>
            </a:endParaRPr>
          </a:p>
        </p:txBody>
      </p:sp>
      <p:sp>
        <p:nvSpPr>
          <p:cNvPr id="21510" name="Rectangle 11"/>
          <p:cNvSpPr>
            <a:spLocks noChangeArrowheads="1"/>
          </p:cNvSpPr>
          <p:nvPr/>
        </p:nvSpPr>
        <p:spPr bwMode="auto">
          <a:xfrm>
            <a:off x="0" y="2362200"/>
            <a:ext cx="3440113" cy="374461"/>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dirty="0">
                <a:solidFill>
                  <a:srgbClr val="FFFFFF"/>
                </a:solidFill>
                <a:latin typeface="Times New Roman" charset="0"/>
              </a:rPr>
              <a:t>- proof uses </a:t>
            </a:r>
            <a:r>
              <a:rPr lang="en-US" sz="2000" dirty="0" smtClean="0">
                <a:solidFill>
                  <a:srgbClr val="FFFFFF"/>
                </a:solidFill>
                <a:latin typeface="Times New Roman" charset="0"/>
              </a:rPr>
              <a:t>analysis;</a:t>
            </a:r>
            <a:endParaRPr lang="en-US" sz="2000" dirty="0">
              <a:solidFill>
                <a:srgbClr val="FFFFFF"/>
              </a:solidFill>
              <a:latin typeface="Times New Roman" charset="0"/>
            </a:endParaRPr>
          </a:p>
        </p:txBody>
      </p:sp>
      <p:sp>
        <p:nvSpPr>
          <p:cNvPr id="21511" name="Rectangle 11"/>
          <p:cNvSpPr>
            <a:spLocks noChangeArrowheads="1"/>
          </p:cNvSpPr>
          <p:nvPr/>
        </p:nvSpPr>
        <p:spPr bwMode="auto">
          <a:xfrm>
            <a:off x="0" y="2794000"/>
            <a:ext cx="4002088"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dirty="0">
                <a:solidFill>
                  <a:srgbClr val="FFFFFF"/>
                </a:solidFill>
                <a:latin typeface="Times New Roman" charset="0"/>
              </a:rPr>
              <a:t>+ Danzig </a:t>
            </a:r>
            <a:r>
              <a:rPr lang="en-US" sz="2000" dirty="0" smtClean="0">
                <a:solidFill>
                  <a:srgbClr val="FFFFFF"/>
                </a:solidFill>
                <a:latin typeface="Times New Roman" charset="0"/>
              </a:rPr>
              <a:t>’47</a:t>
            </a:r>
            <a:r>
              <a:rPr lang="en-US" sz="2000" dirty="0">
                <a:solidFill>
                  <a:srgbClr val="FFFFFF"/>
                </a:solidFill>
                <a:latin typeface="Times New Roman" charset="0"/>
              </a:rPr>
              <a:t>: equivalent to LP duality;</a:t>
            </a:r>
          </a:p>
        </p:txBody>
      </p:sp>
      <p:sp>
        <p:nvSpPr>
          <p:cNvPr id="21513" name="Rectangle 11"/>
          <p:cNvSpPr>
            <a:spLocks noChangeArrowheads="1"/>
          </p:cNvSpPr>
          <p:nvPr/>
        </p:nvSpPr>
        <p:spPr bwMode="auto">
          <a:xfrm>
            <a:off x="0" y="3479800"/>
            <a:ext cx="4419600" cy="37465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a:solidFill>
                  <a:srgbClr val="FFFFFF"/>
                </a:solidFill>
                <a:latin typeface="Times New Roman" charset="0"/>
              </a:rPr>
              <a:t>+ Khachiyan’79: poly-time solvable;</a:t>
            </a:r>
          </a:p>
        </p:txBody>
      </p:sp>
      <p:sp>
        <p:nvSpPr>
          <p:cNvPr id="17416" name="Rectangle 19"/>
          <p:cNvSpPr>
            <a:spLocks noChangeArrowheads="1"/>
          </p:cNvSpPr>
          <p:nvPr/>
        </p:nvSpPr>
        <p:spPr bwMode="auto">
          <a:xfrm>
            <a:off x="0" y="1676400"/>
            <a:ext cx="4038600"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a:latin typeface="Times New Roman" charset="0"/>
              </a:rPr>
              <a:t>- existence of  min-max equilibrium in </a:t>
            </a:r>
            <a:r>
              <a:rPr lang="en-US" sz="2000" i="1">
                <a:latin typeface="Times New Roman" charset="0"/>
              </a:rPr>
              <a:t>2-player</a:t>
            </a:r>
            <a:r>
              <a:rPr lang="en-US" sz="2000">
                <a:latin typeface="Times New Roman" charset="0"/>
              </a:rPr>
              <a:t>, </a:t>
            </a:r>
            <a:r>
              <a:rPr lang="en-US" sz="2000" i="1">
                <a:latin typeface="Times New Roman" charset="0"/>
              </a:rPr>
              <a:t>zero-sum</a:t>
            </a:r>
            <a:r>
              <a:rPr lang="en-US" sz="2000">
                <a:latin typeface="Times New Roman" charset="0"/>
              </a:rPr>
              <a:t> games;</a:t>
            </a:r>
          </a:p>
        </p:txBody>
      </p:sp>
      <p:sp>
        <p:nvSpPr>
          <p:cNvPr id="11" name="Rectangle 11"/>
          <p:cNvSpPr>
            <a:spLocks noChangeArrowheads="1"/>
          </p:cNvSpPr>
          <p:nvPr/>
        </p:nvSpPr>
        <p:spPr bwMode="auto">
          <a:xfrm>
            <a:off x="0" y="3937000"/>
            <a:ext cx="4564063"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a:solidFill>
                  <a:srgbClr val="FFFFFF"/>
                </a:solidFill>
                <a:latin typeface="Times New Roman" charset="0"/>
              </a:rPr>
              <a:t>+ a multitude of distributed algorithms converge to equilibria.</a:t>
            </a:r>
          </a:p>
        </p:txBody>
      </p:sp>
      <p:cxnSp>
        <p:nvCxnSpPr>
          <p:cNvPr id="13" name="Straight Connector 12"/>
          <p:cNvCxnSpPr>
            <a:cxnSpLocks noChangeShapeType="1"/>
          </p:cNvCxnSpPr>
          <p:nvPr/>
        </p:nvCxnSpPr>
        <p:spPr bwMode="auto">
          <a:xfrm rot="5400000">
            <a:off x="1410494" y="4075906"/>
            <a:ext cx="5562600" cy="1588"/>
          </a:xfrm>
          <a:prstGeom prst="line">
            <a:avLst/>
          </a:prstGeom>
          <a:noFill/>
          <a:ln w="9525">
            <a:solidFill>
              <a:schemeClr val="tx1"/>
            </a:solidFill>
            <a:round/>
            <a:headEnd/>
            <a:tailEnd/>
          </a:ln>
        </p:spPr>
      </p:cxnSp>
      <p:sp>
        <p:nvSpPr>
          <p:cNvPr id="14" name="Rectangle 11"/>
          <p:cNvSpPr>
            <a:spLocks noChangeArrowheads="1"/>
          </p:cNvSpPr>
          <p:nvPr/>
        </p:nvSpPr>
        <p:spPr bwMode="auto">
          <a:xfrm>
            <a:off x="4267200" y="1295400"/>
            <a:ext cx="2209800" cy="37465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b="1">
                <a:solidFill>
                  <a:srgbClr val="FFFFFF"/>
                </a:solidFill>
                <a:latin typeface="Times New Roman" charset="0"/>
              </a:rPr>
              <a:t>1950 Nash</a:t>
            </a:r>
            <a:r>
              <a:rPr lang="en-US" sz="2000">
                <a:solidFill>
                  <a:srgbClr val="FFFFFF"/>
                </a:solidFill>
                <a:latin typeface="Times New Roman" charset="0"/>
              </a:rPr>
              <a:t>:</a:t>
            </a:r>
          </a:p>
        </p:txBody>
      </p:sp>
      <p:sp>
        <p:nvSpPr>
          <p:cNvPr id="15" name="Rectangle 11"/>
          <p:cNvSpPr>
            <a:spLocks noChangeArrowheads="1"/>
          </p:cNvSpPr>
          <p:nvPr/>
        </p:nvSpPr>
        <p:spPr bwMode="auto">
          <a:xfrm>
            <a:off x="4495800" y="2362200"/>
            <a:ext cx="4114800"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000" dirty="0">
                <a:solidFill>
                  <a:srgbClr val="FFFFFF"/>
                </a:solidFill>
                <a:latin typeface="Times New Roman" charset="0"/>
              </a:rPr>
              <a:t>- </a:t>
            </a:r>
            <a:r>
              <a:rPr lang="en-US" sz="2000" dirty="0" smtClean="0">
                <a:solidFill>
                  <a:srgbClr val="FFFFFF"/>
                </a:solidFill>
                <a:latin typeface="Times New Roman" charset="0"/>
              </a:rPr>
              <a:t>Proof uses </a:t>
            </a:r>
            <a:r>
              <a:rPr lang="en-US" sz="2000" dirty="0" err="1">
                <a:solidFill>
                  <a:srgbClr val="FFFFFF"/>
                </a:solidFill>
                <a:latin typeface="Times New Roman" charset="0"/>
              </a:rPr>
              <a:t>Brouwer’s</a:t>
            </a:r>
            <a:r>
              <a:rPr lang="en-US" sz="2000" dirty="0">
                <a:solidFill>
                  <a:srgbClr val="FFFFFF"/>
                </a:solidFill>
                <a:latin typeface="Times New Roman" charset="0"/>
              </a:rPr>
              <a:t> fixed point theorem;</a:t>
            </a:r>
          </a:p>
        </p:txBody>
      </p:sp>
      <p:sp>
        <p:nvSpPr>
          <p:cNvPr id="16" name="Rectangle 11"/>
          <p:cNvSpPr>
            <a:spLocks noChangeArrowheads="1"/>
          </p:cNvSpPr>
          <p:nvPr/>
        </p:nvSpPr>
        <p:spPr bwMode="auto">
          <a:xfrm>
            <a:off x="4487863" y="3025775"/>
            <a:ext cx="4351337" cy="708025"/>
          </a:xfrm>
          <a:prstGeom prst="rect">
            <a:avLst/>
          </a:prstGeom>
          <a:noFill/>
          <a:ln w="9525">
            <a:noFill/>
            <a:miter lim="800000"/>
            <a:headEnd/>
            <a:tailEnd/>
          </a:ln>
        </p:spPr>
        <p:txBody>
          <a:bodyPr>
            <a:prstTxWarp prst="textNoShape">
              <a:avLst/>
            </a:prstTxWarp>
            <a:spAutoFit/>
          </a:bodyPr>
          <a:lstStyle/>
          <a:p>
            <a:pPr eaLnBrk="1" hangingPunct="1">
              <a:spcBef>
                <a:spcPct val="20000"/>
              </a:spcBef>
              <a:buClr>
                <a:schemeClr val="hlink"/>
              </a:buClr>
              <a:buSzPct val="80000"/>
            </a:pPr>
            <a:r>
              <a:rPr lang="en-US" sz="2000">
                <a:latin typeface="Times New Roman" charset="0"/>
              </a:rPr>
              <a:t>- intense effort for equilibrium computation algorithms:</a:t>
            </a:r>
          </a:p>
        </p:txBody>
      </p:sp>
      <p:sp>
        <p:nvSpPr>
          <p:cNvPr id="17" name="Rectangle 11"/>
          <p:cNvSpPr>
            <a:spLocks noChangeArrowheads="1"/>
          </p:cNvSpPr>
          <p:nvPr/>
        </p:nvSpPr>
        <p:spPr bwMode="auto">
          <a:xfrm>
            <a:off x="4800600" y="3733800"/>
            <a:ext cx="4419600" cy="923925"/>
          </a:xfrm>
          <a:prstGeom prst="rect">
            <a:avLst/>
          </a:prstGeom>
          <a:noFill/>
          <a:ln w="9525">
            <a:noFill/>
            <a:miter lim="800000"/>
            <a:headEnd/>
            <a:tailEnd/>
          </a:ln>
        </p:spPr>
        <p:txBody>
          <a:bodyPr>
            <a:prstTxWarp prst="textNoShape">
              <a:avLst/>
            </a:prstTxWarp>
            <a:spAutoFit/>
          </a:bodyPr>
          <a:lstStyle/>
          <a:p>
            <a:pPr eaLnBrk="1" hangingPunct="1">
              <a:spcBef>
                <a:spcPct val="20000"/>
              </a:spcBef>
              <a:buClr>
                <a:schemeClr val="hlink"/>
              </a:buClr>
              <a:buSzPct val="80000"/>
            </a:pPr>
            <a:r>
              <a:rPr lang="en-US" sz="1800">
                <a:latin typeface="Times New Roman" charset="0"/>
              </a:rPr>
              <a:t>Kuhn ’61, Mangasarian ’64, </a:t>
            </a:r>
            <a:r>
              <a:rPr lang="en-US" sz="1800">
                <a:solidFill>
                  <a:srgbClr val="FFFFFF"/>
                </a:solidFill>
                <a:latin typeface="Times New Roman" charset="0"/>
              </a:rPr>
              <a:t>Lemke-Howson ’64, </a:t>
            </a:r>
            <a:r>
              <a:rPr lang="en-US" sz="1800">
                <a:latin typeface="Times New Roman" charset="0"/>
              </a:rPr>
              <a:t>Rosenmüller ’71, Wilson ’71, Scarf ’67, Eaves ’72, Laan-Talman ’79, etc.</a:t>
            </a:r>
          </a:p>
        </p:txBody>
      </p:sp>
      <p:sp>
        <p:nvSpPr>
          <p:cNvPr id="18" name="Rectangle 19"/>
          <p:cNvSpPr>
            <a:spLocks noChangeArrowheads="1"/>
          </p:cNvSpPr>
          <p:nvPr/>
        </p:nvSpPr>
        <p:spPr bwMode="auto">
          <a:xfrm>
            <a:off x="4495800" y="1676400"/>
            <a:ext cx="4343400" cy="65087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pPr>
            <a:r>
              <a:rPr lang="en-US" sz="2000">
                <a:latin typeface="Times New Roman" charset="0"/>
              </a:rPr>
              <a:t>- </a:t>
            </a:r>
            <a:r>
              <a:rPr lang="en-US" sz="2000">
                <a:solidFill>
                  <a:srgbClr val="FFFFFF"/>
                </a:solidFill>
                <a:latin typeface="Times New Roman" charset="0"/>
              </a:rPr>
              <a:t>existence of an equilibrium in </a:t>
            </a:r>
            <a:r>
              <a:rPr lang="en-US" sz="2000" i="1">
                <a:solidFill>
                  <a:srgbClr val="FFFFFF"/>
                </a:solidFill>
                <a:latin typeface="Times New Roman" charset="0"/>
              </a:rPr>
              <a:t>multiplayer</a:t>
            </a:r>
            <a:r>
              <a:rPr lang="en-US" sz="2000">
                <a:solidFill>
                  <a:srgbClr val="FFFFFF"/>
                </a:solidFill>
                <a:latin typeface="Times New Roman" charset="0"/>
              </a:rPr>
              <a:t>, </a:t>
            </a:r>
            <a:r>
              <a:rPr lang="en-US" sz="2000" i="1">
                <a:solidFill>
                  <a:srgbClr val="FFFFFF"/>
                </a:solidFill>
                <a:latin typeface="Times New Roman" charset="0"/>
              </a:rPr>
              <a:t>general-sum</a:t>
            </a:r>
            <a:r>
              <a:rPr lang="en-US" sz="2000">
                <a:solidFill>
                  <a:srgbClr val="FFFFFF"/>
                </a:solidFill>
                <a:latin typeface="Times New Roman" charset="0"/>
              </a:rPr>
              <a:t> games</a:t>
            </a:r>
            <a:r>
              <a:rPr lang="en-US" sz="2000">
                <a:latin typeface="Times New Roman" charset="0"/>
              </a:rPr>
              <a:t>;</a:t>
            </a:r>
          </a:p>
        </p:txBody>
      </p:sp>
      <p:sp>
        <p:nvSpPr>
          <p:cNvPr id="20" name="Rectangle 3"/>
          <p:cNvSpPr txBox="1">
            <a:spLocks noRot="1" noChangeArrowheads="1"/>
          </p:cNvSpPr>
          <p:nvPr/>
        </p:nvSpPr>
        <p:spPr bwMode="auto">
          <a:xfrm>
            <a:off x="4495800" y="5534025"/>
            <a:ext cx="4495800" cy="790575"/>
          </a:xfrm>
          <a:prstGeom prst="rect">
            <a:avLst/>
          </a:prstGeom>
          <a:noFill/>
          <a:ln w="9525">
            <a:noFill/>
            <a:miter lim="800000"/>
            <a:headEnd/>
            <a:tailEnd/>
          </a:ln>
          <a:effectLst/>
        </p:spPr>
        <p:txBody>
          <a:bodyPr>
            <a:prstTxWarp prst="textNoShape">
              <a:avLst/>
            </a:prstTxWarp>
          </a:bodyPr>
          <a:lstStyle/>
          <a:p>
            <a:pPr marL="609600" indent="-609600" eaLnBrk="1" hangingPunct="1">
              <a:spcBef>
                <a:spcPct val="20000"/>
              </a:spcBef>
              <a:buClr>
                <a:schemeClr val="hlink"/>
              </a:buClr>
              <a:buSzPct val="80000"/>
              <a:buFont typeface="Arial" charset="0"/>
              <a:buNone/>
              <a:defRPr/>
            </a:pPr>
            <a:r>
              <a:rPr lang="en-US" sz="2000" kern="0" dirty="0">
                <a:latin typeface="Times New Roman" charset="0"/>
                <a:ea typeface="ＭＳ Ｐゴシック" charset="-128"/>
                <a:cs typeface="ＭＳ Ｐゴシック" charset="-128"/>
              </a:rPr>
              <a:t>no efficient algorithm is known after 50+ years of research.</a:t>
            </a:r>
          </a:p>
        </p:txBody>
      </p:sp>
      <p:sp>
        <p:nvSpPr>
          <p:cNvPr id="21" name="Rectangle 13"/>
          <p:cNvSpPr>
            <a:spLocks noChangeArrowheads="1"/>
          </p:cNvSpPr>
          <p:nvPr/>
        </p:nvSpPr>
        <p:spPr bwMode="auto">
          <a:xfrm>
            <a:off x="4495800" y="4724400"/>
            <a:ext cx="4648200" cy="708025"/>
          </a:xfrm>
          <a:prstGeom prst="rect">
            <a:avLst/>
          </a:prstGeom>
          <a:noFill/>
          <a:ln w="9525">
            <a:noFill/>
            <a:miter lim="800000"/>
            <a:headEnd/>
            <a:tailEnd/>
          </a:ln>
        </p:spPr>
        <p:txBody>
          <a:bodyPr>
            <a:prstTxWarp prst="textNoShape">
              <a:avLst/>
            </a:prstTxWarp>
            <a:spAutoFit/>
          </a:bodyPr>
          <a:lstStyle/>
          <a:p>
            <a:r>
              <a:rPr lang="en-US" sz="2000">
                <a:solidFill>
                  <a:srgbClr val="FFFFFF"/>
                </a:solidFill>
                <a:latin typeface="Times New Roman" charset="0"/>
              </a:rPr>
              <a:t>- Lemke-Howson: simplex-like, works with LCP formulation;  </a:t>
            </a:r>
            <a:endParaRPr lang="en-US" sz="2000"/>
          </a:p>
        </p:txBody>
      </p:sp>
      <p:sp>
        <p:nvSpPr>
          <p:cNvPr id="22" name="Rectangle 3"/>
          <p:cNvSpPr txBox="1">
            <a:spLocks noRot="1" noChangeArrowheads="1"/>
          </p:cNvSpPr>
          <p:nvPr/>
        </p:nvSpPr>
        <p:spPr bwMode="auto">
          <a:xfrm>
            <a:off x="4495800" y="6400800"/>
            <a:ext cx="7699375" cy="457200"/>
          </a:xfrm>
          <a:prstGeom prst="rect">
            <a:avLst/>
          </a:prstGeom>
          <a:noFill/>
          <a:ln w="9525">
            <a:noFill/>
            <a:miter lim="800000"/>
            <a:headEnd/>
            <a:tailEnd/>
          </a:ln>
        </p:spPr>
        <p:txBody>
          <a:bodyPr>
            <a:prstTxWarp prst="textNoShape">
              <a:avLst/>
            </a:prstTxWarp>
          </a:bodyPr>
          <a:lstStyle/>
          <a:p>
            <a:pPr marL="609600" indent="-609600" eaLnBrk="1" hangingPunct="1">
              <a:spcBef>
                <a:spcPct val="20000"/>
              </a:spcBef>
              <a:buClr>
                <a:schemeClr val="hlink"/>
              </a:buClr>
              <a:buSzPct val="80000"/>
              <a:buFont typeface="Arial" charset="0"/>
              <a:buNone/>
            </a:pPr>
            <a:r>
              <a:rPr lang="en-US" sz="2000">
                <a:latin typeface="Times New Roman" charset="0"/>
                <a:ea typeface="ＭＳ Ｐゴシック" charset="-128"/>
                <a:cs typeface="ＭＳ Ｐゴシック" charset="-128"/>
              </a:rPr>
              <a:t>hence, also no efficient dynamics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4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5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5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15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21510" grpId="0"/>
      <p:bldP spid="21511" grpId="0"/>
      <p:bldP spid="21513" grpId="0"/>
      <p:bldP spid="17416" grpId="0"/>
      <p:bldP spid="11" grpId="0"/>
      <p:bldP spid="14" grpId="0"/>
      <p:bldP spid="15" grpId="0"/>
      <p:bldP spid="16" grpId="0"/>
      <p:bldP spid="17" grpId="0"/>
      <p:bldP spid="18" grpId="0"/>
      <p:bldP spid="20" grpId="0" build="p"/>
      <p:bldP spid="21" grpId="0"/>
      <p:bldP spid="2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28600" y="1447800"/>
            <a:ext cx="7848600" cy="1066800"/>
          </a:xfrm>
        </p:spPr>
        <p:txBody>
          <a:bodyPr/>
          <a:lstStyle/>
          <a:p>
            <a:pPr eaLnBrk="1" hangingPunct="1">
              <a:defRPr/>
            </a:pPr>
            <a:r>
              <a:rPr lang="en-US" sz="3000" smtClean="0">
                <a:solidFill>
                  <a:srgbClr val="FFFFFF"/>
                </a:solidFill>
                <a:latin typeface="Times New Roman" charset="0"/>
                <a:ea typeface="ＭＳ Ｐゴシック" charset="-128"/>
                <a:cs typeface="ＭＳ Ｐゴシック" charset="-128"/>
              </a:rPr>
              <a:t>“Is it NP-complete to find a Nash equilibrium?”</a:t>
            </a:r>
          </a:p>
        </p:txBody>
      </p:sp>
      <p:sp>
        <p:nvSpPr>
          <p:cNvPr id="54275" name="Rectangle 13"/>
          <p:cNvSpPr txBox="1">
            <a:spLocks noRot="1" noChangeArrowheads="1"/>
          </p:cNvSpPr>
          <p:nvPr/>
        </p:nvSpPr>
        <p:spPr bwMode="auto">
          <a:xfrm>
            <a:off x="609600" y="152400"/>
            <a:ext cx="7086600" cy="1143000"/>
          </a:xfrm>
          <a:prstGeom prst="rect">
            <a:avLst/>
          </a:prstGeom>
          <a:noFill/>
          <a:ln w="9525">
            <a:noFill/>
            <a:miter lim="800000"/>
            <a:headEnd/>
            <a:tailEnd/>
          </a:ln>
        </p:spPr>
        <p:txBody>
          <a:bodyPr anchor="ctr">
            <a:prstTxWarp prst="textNoShape">
              <a:avLst/>
            </a:prstTxWarp>
          </a:bodyPr>
          <a:lstStyle/>
          <a:p>
            <a:pPr algn="ctr" eaLnBrk="1" hangingPunct="1"/>
            <a:r>
              <a:rPr lang="en-US" sz="3600">
                <a:solidFill>
                  <a:srgbClr val="FFFFCC"/>
                </a:solidFill>
                <a:latin typeface="Times New Roman" charset="0"/>
              </a:rPr>
              <a:t>the Pavlovian reaction</a:t>
            </a:r>
            <a:endParaRPr lang="en-US" sz="3600">
              <a:solidFill>
                <a:srgbClr val="FF33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152400" y="168275"/>
            <a:ext cx="9448800" cy="554038"/>
          </a:xfrm>
          <a:prstGeom prst="rect">
            <a:avLst/>
          </a:prstGeom>
          <a:noFill/>
          <a:ln w="9525">
            <a:noFill/>
            <a:miter lim="800000"/>
            <a:headEnd/>
            <a:tailEnd/>
          </a:ln>
        </p:spPr>
        <p:txBody>
          <a:bodyPr>
            <a:prstTxWarp prst="textNoShape">
              <a:avLst/>
            </a:prstTxWarp>
            <a:spAutoFit/>
          </a:bodyPr>
          <a:lstStyle/>
          <a:p>
            <a:pPr algn="ctr"/>
            <a:r>
              <a:rPr lang="en-US" sz="3000" b="1" i="1">
                <a:solidFill>
                  <a:schemeClr val="tx2"/>
                </a:solidFill>
                <a:latin typeface="Times New Roman" charset="0"/>
              </a:rPr>
              <a:t>Why should we care about the complexity of equilibria</a:t>
            </a:r>
            <a:r>
              <a:rPr lang="en-US" sz="3000" b="1">
                <a:solidFill>
                  <a:schemeClr val="tx2"/>
                </a:solidFill>
                <a:latin typeface="Times New Roman" charset="0"/>
              </a:rPr>
              <a:t>?</a:t>
            </a:r>
          </a:p>
        </p:txBody>
      </p:sp>
      <p:sp>
        <p:nvSpPr>
          <p:cNvPr id="39939" name="Rectangle 5"/>
          <p:cNvSpPr>
            <a:spLocks noChangeArrowheads="1"/>
          </p:cNvSpPr>
          <p:nvPr/>
        </p:nvSpPr>
        <p:spPr bwMode="auto">
          <a:xfrm>
            <a:off x="90488" y="3962400"/>
            <a:ext cx="9220200" cy="769938"/>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200">
                <a:latin typeface="Times New Roman" charset="0"/>
              </a:rPr>
              <a:t> More importantly: If equilibria are supposed to model behavior, computa-tional tractability is an important modeling </a:t>
            </a:r>
            <a:r>
              <a:rPr lang="en-US" sz="2200" i="1">
                <a:latin typeface="Times New Roman" charset="0"/>
              </a:rPr>
              <a:t>prerequisite</a:t>
            </a:r>
            <a:r>
              <a:rPr lang="en-US" sz="2200">
                <a:latin typeface="Times New Roman" charset="0"/>
              </a:rPr>
              <a:t>. </a:t>
            </a:r>
          </a:p>
        </p:txBody>
      </p:sp>
      <p:sp>
        <p:nvSpPr>
          <p:cNvPr id="582662" name="Rectangle 6"/>
          <p:cNvSpPr>
            <a:spLocks noChangeArrowheads="1"/>
          </p:cNvSpPr>
          <p:nvPr/>
        </p:nvSpPr>
        <p:spPr bwMode="auto">
          <a:xfrm>
            <a:off x="457200" y="4800600"/>
            <a:ext cx="8139113" cy="430213"/>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2200" i="1">
                <a:latin typeface="Times New Roman" charset="0"/>
              </a:rPr>
              <a:t>“If your laptop can’t find the equilibrium, then how can the market?”</a:t>
            </a:r>
            <a:endParaRPr lang="en-US" sz="2200">
              <a:latin typeface="Times New Roman" charset="0"/>
            </a:endParaRPr>
          </a:p>
        </p:txBody>
      </p:sp>
      <p:sp>
        <p:nvSpPr>
          <p:cNvPr id="23558" name="Rectangle 2"/>
          <p:cNvSpPr>
            <a:spLocks noChangeArrowheads="1"/>
          </p:cNvSpPr>
          <p:nvPr/>
        </p:nvSpPr>
        <p:spPr bwMode="auto">
          <a:xfrm>
            <a:off x="685800" y="2119313"/>
            <a:ext cx="8153400" cy="1317625"/>
          </a:xfrm>
          <a:prstGeom prst="rect">
            <a:avLst/>
          </a:prstGeom>
          <a:noFill/>
          <a:ln w="9525">
            <a:noFill/>
            <a:miter lim="800000"/>
            <a:headEnd/>
            <a:tailEnd/>
          </a:ln>
        </p:spPr>
        <p:txBody>
          <a:bodyPr>
            <a:prstTxWarp prst="textNoShape">
              <a:avLst/>
            </a:prstTxWarp>
            <a:spAutoFit/>
          </a:bodyPr>
          <a:lstStyle/>
          <a:p>
            <a:pPr algn="just" eaLnBrk="1" hangingPunct="1">
              <a:lnSpc>
                <a:spcPct val="90000"/>
              </a:lnSpc>
              <a:spcBef>
                <a:spcPct val="20000"/>
              </a:spcBef>
              <a:buClr>
                <a:schemeClr val="hlink"/>
              </a:buClr>
              <a:buSzPct val="80000"/>
              <a:buFont typeface="Arial" charset="0"/>
              <a:buNone/>
            </a:pPr>
            <a:r>
              <a:rPr lang="en-US" sz="2200" i="1">
                <a:latin typeface="Times New Roman" charset="0"/>
              </a:rPr>
              <a:t>‘‘[Due to the non-existence of efficient algorithms for computing equilibria], general equilibrium analysis has remained at a level of abstraction and mathematical theoretizing far removed from its ultimate purpose as a method for the evaluation of economic policy.’’</a:t>
            </a:r>
          </a:p>
        </p:txBody>
      </p:sp>
      <p:sp>
        <p:nvSpPr>
          <p:cNvPr id="23559" name="Rectangle 3"/>
          <p:cNvSpPr>
            <a:spLocks noChangeArrowheads="1"/>
          </p:cNvSpPr>
          <p:nvPr/>
        </p:nvSpPr>
        <p:spPr bwMode="auto">
          <a:xfrm>
            <a:off x="457200" y="1717675"/>
            <a:ext cx="3886200" cy="401638"/>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buClr>
                <a:schemeClr val="hlink"/>
              </a:buClr>
              <a:buSzPct val="80000"/>
              <a:buFont typeface="Arial" charset="0"/>
              <a:buNone/>
            </a:pPr>
            <a:r>
              <a:rPr lang="en-US" sz="2200">
                <a:latin typeface="Times New Roman" charset="0"/>
              </a:rPr>
              <a:t>Herbert Scarf writes…</a:t>
            </a:r>
          </a:p>
        </p:txBody>
      </p:sp>
      <p:sp>
        <p:nvSpPr>
          <p:cNvPr id="9" name="Rectangle 10"/>
          <p:cNvSpPr>
            <a:spLocks noChangeArrowheads="1"/>
          </p:cNvSpPr>
          <p:nvPr/>
        </p:nvSpPr>
        <p:spPr bwMode="auto">
          <a:xfrm>
            <a:off x="76200" y="914400"/>
            <a:ext cx="8610600" cy="769938"/>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sz="2200">
                <a:latin typeface="Times New Roman" charset="0"/>
              </a:rPr>
              <a:t> First, if we believe our equilibrium theory, efficient algorithms would enable us to make predictions:</a:t>
            </a:r>
          </a:p>
        </p:txBody>
      </p:sp>
      <p:sp>
        <p:nvSpPr>
          <p:cNvPr id="23561" name="Rectangle 9"/>
          <p:cNvSpPr>
            <a:spLocks noChangeArrowheads="1"/>
          </p:cNvSpPr>
          <p:nvPr/>
        </p:nvSpPr>
        <p:spPr bwMode="auto">
          <a:xfrm>
            <a:off x="4176713" y="5181600"/>
            <a:ext cx="4724400" cy="430213"/>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2200" dirty="0">
                <a:latin typeface="Times New Roman" charset="0"/>
              </a:rPr>
              <a:t>Kamal Jain, </a:t>
            </a:r>
            <a:r>
              <a:rPr lang="en-US" sz="2200" dirty="0" smtClean="0">
                <a:latin typeface="Times New Roman" charset="0"/>
              </a:rPr>
              <a:t>EBay</a:t>
            </a:r>
            <a:endParaRPr lang="en-US" sz="2200" dirty="0">
              <a:latin typeface="Times New Roman" charset="0"/>
            </a:endParaRPr>
          </a:p>
        </p:txBody>
      </p:sp>
      <p:sp>
        <p:nvSpPr>
          <p:cNvPr id="11" name="Rectangle 5"/>
          <p:cNvSpPr>
            <a:spLocks noChangeArrowheads="1"/>
          </p:cNvSpPr>
          <p:nvPr/>
        </p:nvSpPr>
        <p:spPr bwMode="auto">
          <a:xfrm>
            <a:off x="90488" y="5776913"/>
            <a:ext cx="9067800" cy="1108075"/>
          </a:xfrm>
          <a:prstGeom prst="rect">
            <a:avLst/>
          </a:prstGeom>
          <a:noFill/>
          <a:ln w="9525">
            <a:noFill/>
            <a:miter lim="800000"/>
            <a:headEnd/>
            <a:tailEnd/>
          </a:ln>
        </p:spPr>
        <p:txBody>
          <a:bodyPr>
            <a:prstTxWarp prst="textNoShape">
              <a:avLst/>
            </a:prstTxWarp>
            <a:spAutoFit/>
          </a:bodyPr>
          <a:lstStyle/>
          <a:p>
            <a:pPr eaLnBrk="1" hangingPunct="1">
              <a:spcBef>
                <a:spcPct val="20000"/>
              </a:spcBef>
            </a:pPr>
            <a:r>
              <a:rPr lang="en-US" sz="2200">
                <a:latin typeface="Times New Roman" charset="0"/>
              </a:rPr>
              <a:t>N.B. computational intractability implies the non-existence of efficient dynamics converging to equilibria; how can equilibria be universal, if such dynamics don’t exist?</a:t>
            </a:r>
          </a:p>
        </p:txBody>
      </p:sp>
      <p:sp>
        <p:nvSpPr>
          <p:cNvPr id="12" name="Rectangle 11"/>
          <p:cNvSpPr>
            <a:spLocks noChangeArrowheads="1"/>
          </p:cNvSpPr>
          <p:nvPr/>
        </p:nvSpPr>
        <p:spPr bwMode="auto">
          <a:xfrm>
            <a:off x="3352800" y="3379788"/>
            <a:ext cx="5943600" cy="430212"/>
          </a:xfrm>
          <a:prstGeom prst="rect">
            <a:avLst/>
          </a:prstGeom>
          <a:noFill/>
          <a:ln w="9525">
            <a:noFill/>
            <a:miter lim="800000"/>
            <a:headEnd/>
            <a:tailEnd/>
          </a:ln>
        </p:spPr>
        <p:txBody>
          <a:bodyPr>
            <a:prstTxWarp prst="textNoShape">
              <a:avLst/>
            </a:prstTxWarp>
            <a:spAutoFit/>
          </a:bodyPr>
          <a:lstStyle/>
          <a:p>
            <a:r>
              <a:rPr lang="en-US" sz="2200">
                <a:latin typeface="Times New Roman" charset="0"/>
                <a:ea typeface="Times New Roman" charset="0"/>
                <a:cs typeface="Times New Roman" charset="0"/>
              </a:rPr>
              <a:t>The Computation of Economic Equilibria, 1973</a:t>
            </a:r>
          </a:p>
        </p:txBody>
      </p:sp>
      <p:sp>
        <p:nvSpPr>
          <p:cNvPr id="56331" name="Left Bracket 12"/>
          <p:cNvSpPr>
            <a:spLocks/>
          </p:cNvSpPr>
          <p:nvPr/>
        </p:nvSpPr>
        <p:spPr bwMode="auto">
          <a:xfrm>
            <a:off x="138113" y="0"/>
            <a:ext cx="152400" cy="914400"/>
          </a:xfrm>
          <a:prstGeom prst="leftBracket">
            <a:avLst>
              <a:gd name="adj" fmla="val 8333"/>
            </a:avLst>
          </a:prstGeom>
          <a:noFill/>
          <a:ln w="38100">
            <a:solidFill>
              <a:srgbClr val="FFFBB4"/>
            </a:solidFill>
            <a:round/>
            <a:headEnd/>
            <a:tailEnd/>
          </a:ln>
        </p:spPr>
        <p:txBody>
          <a:bodyPr>
            <a:prstTxWarp prst="textNoShape">
              <a:avLst/>
            </a:prstTxWarp>
          </a:bodyPr>
          <a:lstStyle/>
          <a:p>
            <a:endParaRPr lang="en-US"/>
          </a:p>
        </p:txBody>
      </p:sp>
      <p:sp>
        <p:nvSpPr>
          <p:cNvPr id="56332" name="Left Bracket 13"/>
          <p:cNvSpPr>
            <a:spLocks/>
          </p:cNvSpPr>
          <p:nvPr/>
        </p:nvSpPr>
        <p:spPr bwMode="auto">
          <a:xfrm flipH="1">
            <a:off x="8763000" y="5943600"/>
            <a:ext cx="152400" cy="914400"/>
          </a:xfrm>
          <a:prstGeom prst="leftBracket">
            <a:avLst>
              <a:gd name="adj" fmla="val 8333"/>
            </a:avLst>
          </a:prstGeom>
          <a:noFill/>
          <a:ln w="38100">
            <a:solidFill>
              <a:srgbClr val="FFFBB4"/>
            </a:solidFill>
            <a:round/>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582662" grpId="0"/>
      <p:bldP spid="23558" grpId="0"/>
      <p:bldP spid="23559" grpId="0"/>
      <p:bldP spid="9" grpId="0"/>
      <p:bldP spid="23561"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38100" y="1447800"/>
            <a:ext cx="7848600" cy="1066800"/>
          </a:xfrm>
        </p:spPr>
        <p:txBody>
          <a:bodyPr/>
          <a:lstStyle/>
          <a:p>
            <a:pPr eaLnBrk="1" hangingPunct="1">
              <a:defRPr/>
            </a:pPr>
            <a:r>
              <a:rPr lang="en-US" sz="3000" dirty="0" smtClean="0">
                <a:solidFill>
                  <a:srgbClr val="FFFFFF"/>
                </a:solidFill>
                <a:latin typeface="Times New Roman" charset="0"/>
                <a:ea typeface="ＭＳ Ｐゴシック" charset="-128"/>
                <a:cs typeface="ＭＳ Ｐゴシック" charset="-128"/>
              </a:rPr>
              <a:t>“Is it NP-complete to find a Nash equilibrium?”</a:t>
            </a:r>
          </a:p>
        </p:txBody>
      </p:sp>
      <p:sp>
        <p:nvSpPr>
          <p:cNvPr id="58371" name="Rectangle 13"/>
          <p:cNvSpPr txBox="1">
            <a:spLocks noRot="1" noChangeArrowheads="1"/>
          </p:cNvSpPr>
          <p:nvPr/>
        </p:nvSpPr>
        <p:spPr bwMode="auto">
          <a:xfrm>
            <a:off x="609600" y="152400"/>
            <a:ext cx="7086600" cy="1143000"/>
          </a:xfrm>
          <a:prstGeom prst="rect">
            <a:avLst/>
          </a:prstGeom>
          <a:noFill/>
          <a:ln w="9525">
            <a:noFill/>
            <a:miter lim="800000"/>
            <a:headEnd/>
            <a:tailEnd/>
          </a:ln>
        </p:spPr>
        <p:txBody>
          <a:bodyPr anchor="ctr">
            <a:prstTxWarp prst="textNoShape">
              <a:avLst/>
            </a:prstTxWarp>
          </a:bodyPr>
          <a:lstStyle/>
          <a:p>
            <a:pPr algn="ctr" eaLnBrk="1" hangingPunct="1"/>
            <a:r>
              <a:rPr lang="en-US" sz="3600">
                <a:solidFill>
                  <a:srgbClr val="FFFFCC"/>
                </a:solidFill>
                <a:latin typeface="Times New Roman" charset="0"/>
              </a:rPr>
              <a:t>the Pavlovian reaction</a:t>
            </a:r>
            <a:endParaRPr lang="en-US" sz="3600">
              <a:solidFill>
                <a:srgbClr val="FF3300"/>
              </a:solidFill>
            </a:endParaRPr>
          </a:p>
        </p:txBody>
      </p:sp>
      <p:sp>
        <p:nvSpPr>
          <p:cNvPr id="12" name="Rectangle 2"/>
          <p:cNvSpPr txBox="1">
            <a:spLocks noRot="1" noChangeArrowheads="1"/>
          </p:cNvSpPr>
          <p:nvPr/>
        </p:nvSpPr>
        <p:spPr bwMode="auto">
          <a:xfrm>
            <a:off x="355600" y="2197100"/>
            <a:ext cx="62484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a:lstStyle>
          <a:p>
            <a:pPr algn="l" eaLnBrk="1" hangingPunct="1">
              <a:defRPr/>
            </a:pPr>
            <a:r>
              <a:rPr lang="en-US" sz="2200" smtClean="0">
                <a:solidFill>
                  <a:srgbClr val="FFFFFF"/>
                </a:solidFill>
                <a:effectLst/>
                <a:latin typeface="Times New Roman" charset="0"/>
                <a:ea typeface="ＭＳ Ｐゴシック" charset="-128"/>
                <a:cs typeface="ＭＳ Ｐゴシック" charset="-128"/>
              </a:rPr>
              <a:t>- the theory of NP-completeness does not seem </a:t>
            </a:r>
            <a:br>
              <a:rPr lang="en-US" sz="2200" smtClean="0">
                <a:solidFill>
                  <a:srgbClr val="FFFFFF"/>
                </a:solidFill>
                <a:effectLst/>
                <a:latin typeface="Times New Roman" charset="0"/>
                <a:ea typeface="ＭＳ Ｐゴシック" charset="-128"/>
                <a:cs typeface="ＭＳ Ｐゴシック" charset="-128"/>
              </a:rPr>
            </a:br>
            <a:r>
              <a:rPr lang="en-US" sz="2200" smtClean="0">
                <a:solidFill>
                  <a:srgbClr val="FFFFFF"/>
                </a:solidFill>
                <a:effectLst/>
                <a:latin typeface="Times New Roman" charset="0"/>
                <a:ea typeface="ＭＳ Ｐゴシック" charset="-128"/>
                <a:cs typeface="ＭＳ Ｐゴシック" charset="-128"/>
              </a:rPr>
              <a:t>  appropriate;</a:t>
            </a:r>
            <a:endParaRPr lang="en-US" sz="2200" dirty="0" smtClean="0">
              <a:solidFill>
                <a:srgbClr val="FFFFFF"/>
              </a:solidFill>
              <a:effectLst/>
              <a:latin typeface="Times New Roman" charset="0"/>
              <a:ea typeface="ＭＳ Ｐゴシック" charset="-128"/>
              <a:cs typeface="ＭＳ Ｐゴシック" charset="-128"/>
            </a:endParaRPr>
          </a:p>
        </p:txBody>
      </p:sp>
      <p:sp>
        <p:nvSpPr>
          <p:cNvPr id="13" name="Rectangle 2"/>
          <p:cNvSpPr txBox="1">
            <a:spLocks noRot="1" noChangeArrowheads="1"/>
          </p:cNvSpPr>
          <p:nvPr/>
        </p:nvSpPr>
        <p:spPr bwMode="auto">
          <a:xfrm>
            <a:off x="431800" y="3263900"/>
            <a:ext cx="6248400" cy="1066800"/>
          </a:xfrm>
          <a:prstGeom prst="rect">
            <a:avLst/>
          </a:prstGeom>
          <a:noFill/>
          <a:ln w="9525">
            <a:noFill/>
            <a:miter lim="800000"/>
            <a:headEnd/>
            <a:tailEnd/>
          </a:ln>
        </p:spPr>
        <p:txBody>
          <a:bodyPr anchor="ctr">
            <a:prstTxWarp prst="textNoShape">
              <a:avLst/>
            </a:prstTxWarp>
          </a:bodyPr>
          <a:lstStyle/>
          <a:p>
            <a:pPr eaLnBrk="1" hangingPunct="1"/>
            <a:r>
              <a:rPr lang="en-US" sz="2200" dirty="0">
                <a:solidFill>
                  <a:srgbClr val="FFFFFF"/>
                </a:solidFill>
                <a:latin typeface="Times New Roman" charset="0"/>
                <a:ea typeface="ＭＳ Ｐゴシック" charset="-128"/>
                <a:cs typeface="ＭＳ Ｐゴシック" charset="-128"/>
              </a:rPr>
              <a:t>- in fact, NASH seems to lie below </a:t>
            </a:r>
            <a:r>
              <a:rPr lang="en-US" sz="2200" dirty="0" smtClean="0">
                <a:solidFill>
                  <a:srgbClr val="FFFFFF"/>
                </a:solidFill>
                <a:latin typeface="Times New Roman" charset="0"/>
                <a:ea typeface="ＭＳ Ｐゴシック" charset="-128"/>
                <a:cs typeface="ＭＳ Ｐゴシック" charset="-128"/>
              </a:rPr>
              <a:t>NP-complete;</a:t>
            </a:r>
            <a:endParaRPr lang="en-US" sz="2200" dirty="0">
              <a:solidFill>
                <a:srgbClr val="FFFFFF"/>
              </a:solidFill>
              <a:latin typeface="Times New Roman" charset="0"/>
              <a:ea typeface="ＭＳ Ｐゴシック" charset="-128"/>
              <a:cs typeface="ＭＳ Ｐゴシック" charset="-128"/>
            </a:endParaRPr>
          </a:p>
        </p:txBody>
      </p:sp>
      <p:sp>
        <p:nvSpPr>
          <p:cNvPr id="14" name="Rectangle 2"/>
          <p:cNvSpPr txBox="1">
            <a:spLocks noRot="1" noChangeArrowheads="1"/>
          </p:cNvSpPr>
          <p:nvPr/>
        </p:nvSpPr>
        <p:spPr bwMode="auto">
          <a:xfrm>
            <a:off x="431800" y="3949700"/>
            <a:ext cx="5257800" cy="1066800"/>
          </a:xfrm>
          <a:prstGeom prst="rect">
            <a:avLst/>
          </a:prstGeom>
          <a:noFill/>
          <a:ln w="9525">
            <a:noFill/>
            <a:miter lim="800000"/>
            <a:headEnd/>
            <a:tailEnd/>
          </a:ln>
        </p:spPr>
        <p:txBody>
          <a:bodyPr anchor="ctr">
            <a:prstTxWarp prst="textNoShape">
              <a:avLst/>
            </a:prstTxWarp>
          </a:bodyPr>
          <a:lstStyle/>
          <a:p>
            <a:pPr eaLnBrk="1" hangingPunct="1"/>
            <a:r>
              <a:rPr lang="en-US" sz="2200" dirty="0" smtClean="0">
                <a:solidFill>
                  <a:srgbClr val="FFFFFF"/>
                </a:solidFill>
                <a:latin typeface="Times New Roman" charset="0"/>
                <a:ea typeface="ＭＳ Ｐゴシック" charset="-128"/>
                <a:cs typeface="ＭＳ Ｐゴシック" charset="-128"/>
              </a:rPr>
              <a:t>- </a:t>
            </a:r>
            <a:r>
              <a:rPr lang="en-US" sz="2200" dirty="0" smtClean="0">
                <a:solidFill>
                  <a:srgbClr val="63BEFF"/>
                </a:solidFill>
                <a:latin typeface="Times New Roman" charset="0"/>
                <a:ea typeface="ＭＳ Ｐゴシック" charset="-128"/>
                <a:cs typeface="ＭＳ Ｐゴシック" charset="-128"/>
              </a:rPr>
              <a:t>Stay tuned! </a:t>
            </a:r>
            <a:r>
              <a:rPr lang="en-US" sz="2200" dirty="0" smtClean="0">
                <a:solidFill>
                  <a:srgbClr val="FFFFFF"/>
                </a:solidFill>
                <a:latin typeface="Times New Roman" charset="0"/>
                <a:ea typeface="ＭＳ Ｐゴシック" charset="-128"/>
                <a:cs typeface="ＭＳ Ｐゴシック" charset="-128"/>
              </a:rPr>
              <a:t>we are going to answer this question later this semester</a:t>
            </a:r>
            <a:endParaRPr lang="en-US" sz="2200" dirty="0">
              <a:solidFill>
                <a:srgbClr val="FFFFFF"/>
              </a:solidFill>
              <a:latin typeface="Times New Roman" charset="0"/>
              <a:ea typeface="ＭＳ Ｐゴシック" charset="-128"/>
              <a:cs typeface="ＭＳ Ｐゴシック" charset="-128"/>
            </a:endParaRPr>
          </a:p>
        </p:txBody>
      </p:sp>
      <p:grpSp>
        <p:nvGrpSpPr>
          <p:cNvPr id="15" name="Group 14"/>
          <p:cNvGrpSpPr>
            <a:grpSpLocks/>
          </p:cNvGrpSpPr>
          <p:nvPr/>
        </p:nvGrpSpPr>
        <p:grpSpPr bwMode="auto">
          <a:xfrm>
            <a:off x="6184900" y="2509838"/>
            <a:ext cx="3048000" cy="3116262"/>
            <a:chOff x="6096000" y="1455738"/>
            <a:chExt cx="3048000" cy="3116262"/>
          </a:xfrm>
        </p:grpSpPr>
        <p:grpSp>
          <p:nvGrpSpPr>
            <p:cNvPr id="16" name="Group 22"/>
            <p:cNvGrpSpPr>
              <a:grpSpLocks/>
            </p:cNvGrpSpPr>
            <p:nvPr/>
          </p:nvGrpSpPr>
          <p:grpSpPr bwMode="auto">
            <a:xfrm>
              <a:off x="6096000" y="1455738"/>
              <a:ext cx="3048000" cy="3116262"/>
              <a:chOff x="685800" y="2217738"/>
              <a:chExt cx="4114800" cy="4183062"/>
            </a:xfrm>
          </p:grpSpPr>
          <p:sp>
            <p:nvSpPr>
              <p:cNvPr id="20" name="Rectangle 22"/>
              <p:cNvSpPr>
                <a:spLocks noChangeArrowheads="1"/>
              </p:cNvSpPr>
              <p:nvPr/>
            </p:nvSpPr>
            <p:spPr bwMode="auto">
              <a:xfrm>
                <a:off x="685800" y="3429000"/>
                <a:ext cx="4114800" cy="2971800"/>
              </a:xfrm>
              <a:prstGeom prst="rect">
                <a:avLst/>
              </a:prstGeom>
              <a:solidFill>
                <a:srgbClr val="FF6600"/>
              </a:solidFill>
              <a:ln w="9525">
                <a:noFill/>
                <a:round/>
                <a:headEnd/>
                <a:tailEnd/>
              </a:ln>
            </p:spPr>
            <p:txBody>
              <a:bodyPr>
                <a:prstTxWarp prst="textNoShape">
                  <a:avLst/>
                </a:prstTxWarp>
              </a:bodyPr>
              <a:lstStyle/>
              <a:p>
                <a:endParaRPr lang="en-US"/>
              </a:p>
            </p:txBody>
          </p:sp>
          <p:sp>
            <p:nvSpPr>
              <p:cNvPr id="21" name="AutoShape 27"/>
              <p:cNvSpPr>
                <a:spLocks noChangeArrowheads="1"/>
              </p:cNvSpPr>
              <p:nvPr/>
            </p:nvSpPr>
            <p:spPr bwMode="auto">
              <a:xfrm rot="-5400000">
                <a:off x="1905000" y="4191000"/>
                <a:ext cx="1524000" cy="2895600"/>
              </a:xfrm>
              <a:prstGeom prst="flowChartDelay">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22" name="AutoShape 28"/>
              <p:cNvSpPr>
                <a:spLocks noChangeArrowheads="1"/>
              </p:cNvSpPr>
              <p:nvPr/>
            </p:nvSpPr>
            <p:spPr bwMode="auto">
              <a:xfrm rot="16200000">
                <a:off x="2128419" y="775119"/>
                <a:ext cx="1229560" cy="4114800"/>
              </a:xfrm>
              <a:prstGeom prst="flowChartDelay">
                <a:avLst/>
              </a:prstGeom>
              <a:solidFill>
                <a:schemeClr val="bg2">
                  <a:lumMod val="75000"/>
                </a:schemeClr>
              </a:solidFill>
              <a:ln w="9525">
                <a:noFill/>
                <a:miter lim="800000"/>
                <a:headEnd/>
                <a:tailEnd/>
              </a:ln>
              <a:effectLst/>
            </p:spPr>
            <p:txBody>
              <a:bodyPr wrap="none" anchor="ctr">
                <a:prstTxWarp prst="textNoShape">
                  <a:avLst/>
                </a:prstTxWarp>
              </a:bodyPr>
              <a:lstStyle/>
              <a:p>
                <a:pPr>
                  <a:defRPr/>
                </a:pPr>
                <a:endParaRPr lang="en-US"/>
              </a:p>
            </p:txBody>
          </p:sp>
        </p:grpSp>
        <p:sp>
          <p:nvSpPr>
            <p:cNvPr id="17" name="Text Box 9"/>
            <p:cNvSpPr txBox="1">
              <a:spLocks noChangeArrowheads="1"/>
            </p:cNvSpPr>
            <p:nvPr/>
          </p:nvSpPr>
          <p:spPr bwMode="auto">
            <a:xfrm>
              <a:off x="8229600" y="2608263"/>
              <a:ext cx="762000" cy="523875"/>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charset="0"/>
                </a:rPr>
                <a:t>NP</a:t>
              </a:r>
            </a:p>
          </p:txBody>
        </p:sp>
        <p:sp>
          <p:nvSpPr>
            <p:cNvPr id="18" name="Text Box 9"/>
            <p:cNvSpPr txBox="1">
              <a:spLocks noChangeArrowheads="1"/>
            </p:cNvSpPr>
            <p:nvPr/>
          </p:nvSpPr>
          <p:spPr bwMode="auto">
            <a:xfrm>
              <a:off x="6629400" y="1684338"/>
              <a:ext cx="2057400" cy="522287"/>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charset="0"/>
                </a:rPr>
                <a:t>NP-complete</a:t>
              </a:r>
            </a:p>
          </p:txBody>
        </p:sp>
        <p:sp>
          <p:nvSpPr>
            <p:cNvPr id="19" name="Text Box 15"/>
            <p:cNvSpPr txBox="1">
              <a:spLocks noChangeArrowheads="1"/>
            </p:cNvSpPr>
            <p:nvPr/>
          </p:nvSpPr>
          <p:spPr bwMode="auto">
            <a:xfrm>
              <a:off x="8001000" y="3894138"/>
              <a:ext cx="457200" cy="519112"/>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Times New Roman" charset="0"/>
                </a:rPr>
                <a:t>P</a:t>
              </a:r>
            </a:p>
          </p:txBody>
        </p:sp>
      </p:grpSp>
      <p:cxnSp>
        <p:nvCxnSpPr>
          <p:cNvPr id="23" name="Straight Arrow Connector 24"/>
          <p:cNvCxnSpPr>
            <a:cxnSpLocks noChangeShapeType="1"/>
          </p:cNvCxnSpPr>
          <p:nvPr/>
        </p:nvCxnSpPr>
        <p:spPr bwMode="auto">
          <a:xfrm rot="5400000">
            <a:off x="7131844" y="4414044"/>
            <a:ext cx="1066800" cy="1588"/>
          </a:xfrm>
          <a:prstGeom prst="straightConnector1">
            <a:avLst/>
          </a:prstGeom>
          <a:noFill/>
          <a:ln w="41275">
            <a:solidFill>
              <a:schemeClr val="tx1"/>
            </a:solidFill>
            <a:round/>
            <a:headEnd type="arrow" w="med" len="med"/>
            <a:tailEnd type="arrow" w="med" len="med"/>
          </a:ln>
        </p:spPr>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3670300" cy="369332"/>
          </a:xfrm>
          <a:prstGeom prst="rect">
            <a:avLst/>
          </a:prstGeom>
          <a:noFill/>
        </p:spPr>
        <p:txBody>
          <a:bodyPr wrap="squar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FFFFFF"/>
                </a:solidFill>
                <a:latin typeface="Times New Roman"/>
                <a:cs typeface="Times New Roman"/>
              </a:rPr>
              <a:t>Price of Anarchy</a:t>
            </a:r>
            <a:endParaRPr lang="en-US" i="1" dirty="0">
              <a:solidFill>
                <a:srgbClr val="FFFFFF"/>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solidFill>
                  <a:srgbClr val="777777"/>
                </a:solidFill>
                <a:latin typeface="Times New Roman"/>
                <a:cs typeface="Times New Roman"/>
              </a:rPr>
              <a:t>Mechanism Design</a:t>
            </a:r>
            <a:endParaRPr lang="en-US" i="1" dirty="0">
              <a:solidFill>
                <a:srgbClr val="777777"/>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2832100" y="3492500"/>
            <a:ext cx="2727204" cy="369332"/>
          </a:xfrm>
          <a:prstGeom prst="rect">
            <a:avLst/>
          </a:prstGeom>
          <a:noFill/>
        </p:spPr>
        <p:txBody>
          <a:bodyPr wrap="none" rtlCol="0">
            <a:spAutoFit/>
          </a:bodyPr>
          <a:lstStyle/>
          <a:p>
            <a:r>
              <a:rPr lang="en-US" dirty="0" smtClean="0"/>
              <a:t>game theory society sign</a:t>
            </a:r>
            <a:endParaRPr lang="en-US" dirty="0"/>
          </a:p>
        </p:txBody>
      </p:sp>
      <p:sp>
        <p:nvSpPr>
          <p:cNvPr id="3" name="TextBox 2"/>
          <p:cNvSpPr txBox="1"/>
          <p:nvPr/>
        </p:nvSpPr>
        <p:spPr>
          <a:xfrm>
            <a:off x="3632200" y="3492500"/>
            <a:ext cx="4372561"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what we </a:t>
            </a:r>
            <a:r>
              <a:rPr lang="en-US" sz="2400" i="1" dirty="0" smtClean="0">
                <a:solidFill>
                  <a:srgbClr val="FCFF7B"/>
                </a:solidFill>
                <a:latin typeface="Times New Roman"/>
                <a:cs typeface="Times New Roman"/>
              </a:rPr>
              <a:t>will </a:t>
            </a:r>
            <a:r>
              <a:rPr lang="en-US" sz="2400" i="1" dirty="0" smtClean="0">
                <a:solidFill>
                  <a:srgbClr val="FFFFFF"/>
                </a:solidFill>
                <a:latin typeface="Times New Roman"/>
                <a:cs typeface="Times New Roman"/>
              </a:rPr>
              <a:t>study in this class…</a:t>
            </a:r>
            <a:endParaRPr lang="en-US" sz="2400" i="1" dirty="0">
              <a:solidFill>
                <a:srgbClr val="FFFFFF"/>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smtClean="0">
                <a:effectLst/>
                <a:latin typeface="Times New Roman" charset="0"/>
                <a:ea typeface="Times New Roman" charset="0"/>
                <a:cs typeface="Times New Roman" charset="0"/>
              </a:rPr>
              <a:t>Traffic Routing</a:t>
            </a:r>
            <a:endParaRPr lang="en-US" sz="4000" dirty="0">
              <a:effectLst/>
              <a:latin typeface="Times New Roman" charset="0"/>
              <a:ea typeface="Times New Roman" charset="0"/>
              <a:cs typeface="Times New Roman" charset="0"/>
            </a:endParaRPr>
          </a:p>
        </p:txBody>
      </p:sp>
      <p:sp>
        <p:nvSpPr>
          <p:cNvPr id="9"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0"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1"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3" name="AutoShape 8"/>
          <p:cNvCxnSpPr>
            <a:cxnSpLocks noChangeShapeType="1"/>
            <a:stCxn id="9" idx="7"/>
            <a:endCxn id="10"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14" name="AutoShape 9"/>
          <p:cNvCxnSpPr>
            <a:cxnSpLocks noChangeShapeType="1"/>
            <a:stCxn id="10" idx="6"/>
            <a:endCxn id="12"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15" name="AutoShape 10"/>
          <p:cNvCxnSpPr>
            <a:cxnSpLocks noChangeShapeType="1"/>
            <a:stCxn id="9" idx="5"/>
            <a:endCxn id="11"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16" name="AutoShape 11"/>
          <p:cNvCxnSpPr>
            <a:cxnSpLocks noChangeShapeType="1"/>
            <a:stCxn id="11" idx="6"/>
            <a:endCxn id="12"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18"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19" name="TextBox 18"/>
          <p:cNvSpPr txBox="1"/>
          <p:nvPr/>
        </p:nvSpPr>
        <p:spPr>
          <a:xfrm>
            <a:off x="1384300" y="2464595"/>
            <a:ext cx="1082348" cy="430887"/>
          </a:xfrm>
          <a:prstGeom prst="rect">
            <a:avLst/>
          </a:prstGeom>
          <a:noFill/>
        </p:spPr>
        <p:txBody>
          <a:bodyPr wrap="none" rtlCol="0">
            <a:spAutoFit/>
          </a:bodyPr>
          <a:lstStyle/>
          <a:p>
            <a:r>
              <a:rPr lang="en-US" sz="2200" dirty="0" smtClean="0">
                <a:latin typeface="Times New Roman"/>
                <a:cs typeface="Times New Roman"/>
              </a:rPr>
              <a:t>Town A</a:t>
            </a:r>
            <a:endParaRPr lang="en-US" sz="2200" dirty="0">
              <a:latin typeface="Times New Roman"/>
              <a:cs typeface="Times New Roman"/>
            </a:endParaRPr>
          </a:p>
        </p:txBody>
      </p:sp>
      <p:sp>
        <p:nvSpPr>
          <p:cNvPr id="20" name="TextBox 19"/>
          <p:cNvSpPr txBox="1"/>
          <p:nvPr/>
        </p:nvSpPr>
        <p:spPr>
          <a:xfrm>
            <a:off x="5741062" y="2413794"/>
            <a:ext cx="1081884" cy="430887"/>
          </a:xfrm>
          <a:prstGeom prst="rect">
            <a:avLst/>
          </a:prstGeom>
          <a:noFill/>
        </p:spPr>
        <p:txBody>
          <a:bodyPr wrap="none" rtlCol="0">
            <a:spAutoFit/>
          </a:bodyPr>
          <a:lstStyle/>
          <a:p>
            <a:r>
              <a:rPr lang="en-US" sz="2200" dirty="0" smtClean="0">
                <a:latin typeface="Times New Roman"/>
                <a:cs typeface="Times New Roman"/>
              </a:rPr>
              <a:t>Town B</a:t>
            </a:r>
            <a:endParaRPr lang="en-US" sz="2200" dirty="0">
              <a:latin typeface="Times New Roman"/>
              <a:cs typeface="Times New Roman"/>
            </a:endParaRPr>
          </a:p>
        </p:txBody>
      </p:sp>
      <p:pic>
        <p:nvPicPr>
          <p:cNvPr id="22" name="Picture 21" descr="latex-image-1.pdf"/>
          <p:cNvPicPr>
            <a:picLocks noChangeAspect="1"/>
          </p:cNvPicPr>
          <p:nvPr/>
        </p:nvPicPr>
        <p:blipFill>
          <a:blip r:embed="rId3"/>
          <a:stretch>
            <a:fillRect/>
          </a:stretch>
        </p:blipFill>
        <p:spPr>
          <a:xfrm>
            <a:off x="2019300" y="1574800"/>
            <a:ext cx="1879600" cy="787400"/>
          </a:xfrm>
          <a:prstGeom prst="rect">
            <a:avLst/>
          </a:prstGeom>
        </p:spPr>
      </p:pic>
      <p:pic>
        <p:nvPicPr>
          <p:cNvPr id="23" name="Picture 22" descr="latex-image-1.pdf"/>
          <p:cNvPicPr>
            <a:picLocks noChangeAspect="1"/>
          </p:cNvPicPr>
          <p:nvPr/>
        </p:nvPicPr>
        <p:blipFill>
          <a:blip r:embed="rId3"/>
          <a:stretch>
            <a:fillRect/>
          </a:stretch>
        </p:blipFill>
        <p:spPr>
          <a:xfrm>
            <a:off x="4258453" y="2858294"/>
            <a:ext cx="1879600" cy="787400"/>
          </a:xfrm>
          <a:prstGeom prst="rect">
            <a:avLst/>
          </a:prstGeom>
        </p:spPr>
      </p:pic>
      <p:pic>
        <p:nvPicPr>
          <p:cNvPr id="24" name="Picture 23" descr="latex-image-1.pdf"/>
          <p:cNvPicPr>
            <a:picLocks noChangeAspect="1"/>
          </p:cNvPicPr>
          <p:nvPr/>
        </p:nvPicPr>
        <p:blipFill>
          <a:blip r:embed="rId4"/>
          <a:stretch>
            <a:fillRect/>
          </a:stretch>
        </p:blipFill>
        <p:spPr>
          <a:xfrm>
            <a:off x="4229100" y="1638300"/>
            <a:ext cx="1244600" cy="736600"/>
          </a:xfrm>
          <a:prstGeom prst="rect">
            <a:avLst/>
          </a:prstGeom>
        </p:spPr>
      </p:pic>
      <p:pic>
        <p:nvPicPr>
          <p:cNvPr id="25" name="Picture 24" descr="latex-image-1.pdf"/>
          <p:cNvPicPr>
            <a:picLocks noChangeAspect="1"/>
          </p:cNvPicPr>
          <p:nvPr/>
        </p:nvPicPr>
        <p:blipFill>
          <a:blip r:embed="rId5"/>
          <a:stretch>
            <a:fillRect/>
          </a:stretch>
        </p:blipFill>
        <p:spPr>
          <a:xfrm>
            <a:off x="2451100" y="2870200"/>
            <a:ext cx="1244600" cy="736600"/>
          </a:xfrm>
          <a:prstGeom prst="rect">
            <a:avLst/>
          </a:prstGeom>
        </p:spPr>
      </p:pic>
      <p:sp>
        <p:nvSpPr>
          <p:cNvPr id="26" name="TextBox 25"/>
          <p:cNvSpPr txBox="1"/>
          <p:nvPr/>
        </p:nvSpPr>
        <p:spPr>
          <a:xfrm>
            <a:off x="774700" y="4000500"/>
            <a:ext cx="5997555" cy="400110"/>
          </a:xfrm>
          <a:prstGeom prst="rect">
            <a:avLst/>
          </a:prstGeom>
          <a:noFill/>
        </p:spPr>
        <p:txBody>
          <a:bodyPr wrap="none" rtlCol="0">
            <a:spAutoFit/>
          </a:bodyPr>
          <a:lstStyle/>
          <a:p>
            <a:r>
              <a:rPr lang="en-US" sz="2000" dirty="0" smtClean="0">
                <a:latin typeface="Times New Roman"/>
                <a:cs typeface="Times New Roman"/>
              </a:rPr>
              <a:t>Suppose 100 drivers leave from town A towards town B.</a:t>
            </a:r>
            <a:endParaRPr lang="en-US" sz="2000" dirty="0">
              <a:latin typeface="Times New Roman"/>
              <a:cs typeface="Times New Roman"/>
            </a:endParaRPr>
          </a:p>
        </p:txBody>
      </p:sp>
      <p:sp>
        <p:nvSpPr>
          <p:cNvPr id="27" name="TextBox 26"/>
          <p:cNvSpPr txBox="1"/>
          <p:nvPr/>
        </p:nvSpPr>
        <p:spPr>
          <a:xfrm>
            <a:off x="774700" y="4833442"/>
            <a:ext cx="3755105" cy="400110"/>
          </a:xfrm>
          <a:prstGeom prst="rect">
            <a:avLst/>
          </a:prstGeom>
          <a:noFill/>
        </p:spPr>
        <p:txBody>
          <a:bodyPr wrap="none" rtlCol="0">
            <a:spAutoFit/>
          </a:bodyPr>
          <a:lstStyle/>
          <a:p>
            <a:r>
              <a:rPr lang="en-US" sz="2000" dirty="0" smtClean="0">
                <a:latin typeface="Times New Roman"/>
                <a:cs typeface="Times New Roman"/>
              </a:rPr>
              <a:t>What is the traffic on the network?</a:t>
            </a:r>
            <a:endParaRPr lang="en-US" sz="2000" dirty="0">
              <a:latin typeface="Times New Roman"/>
              <a:cs typeface="Times New Roman"/>
            </a:endParaRPr>
          </a:p>
        </p:txBody>
      </p:sp>
      <p:sp>
        <p:nvSpPr>
          <p:cNvPr id="28" name="Rectangle 27"/>
          <p:cNvSpPr/>
          <p:nvPr/>
        </p:nvSpPr>
        <p:spPr>
          <a:xfrm>
            <a:off x="2019300" y="4400610"/>
            <a:ext cx="5561990" cy="400110"/>
          </a:xfrm>
          <a:prstGeom prst="rect">
            <a:avLst/>
          </a:prstGeom>
        </p:spPr>
        <p:txBody>
          <a:bodyPr wrap="none">
            <a:spAutoFit/>
          </a:bodyPr>
          <a:lstStyle/>
          <a:p>
            <a:r>
              <a:rPr lang="en-US" sz="2000" dirty="0" smtClean="0">
                <a:latin typeface="Times New Roman"/>
                <a:cs typeface="Times New Roman"/>
              </a:rPr>
              <a:t>Every driver wants to minimize her own travel time.</a:t>
            </a:r>
            <a:endParaRPr lang="en-US" sz="2000" dirty="0"/>
          </a:p>
        </p:txBody>
      </p:sp>
      <p:grpSp>
        <p:nvGrpSpPr>
          <p:cNvPr id="38" name="Group 37"/>
          <p:cNvGrpSpPr/>
          <p:nvPr/>
        </p:nvGrpSpPr>
        <p:grpSpPr>
          <a:xfrm>
            <a:off x="2552700" y="1219200"/>
            <a:ext cx="2768600" cy="1028700"/>
            <a:chOff x="2552700" y="1219200"/>
            <a:chExt cx="2768600" cy="1028700"/>
          </a:xfrm>
        </p:grpSpPr>
        <p:sp>
          <p:nvSpPr>
            <p:cNvPr id="31" name="Freeform 30"/>
            <p:cNvSpPr/>
            <p:nvPr/>
          </p:nvSpPr>
          <p:spPr bwMode="auto">
            <a:xfrm>
              <a:off x="2552700" y="1515533"/>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33" name="TextBox 32"/>
            <p:cNvSpPr txBox="1"/>
            <p:nvPr/>
          </p:nvSpPr>
          <p:spPr>
            <a:xfrm>
              <a:off x="4040109" y="1219200"/>
              <a:ext cx="436688" cy="369332"/>
            </a:xfrm>
            <a:prstGeom prst="rect">
              <a:avLst/>
            </a:prstGeom>
            <a:noFill/>
          </p:spPr>
          <p:txBody>
            <a:bodyPr wrap="none" rtlCol="0">
              <a:spAutoFit/>
            </a:bodyPr>
            <a:lstStyle/>
            <a:p>
              <a:r>
                <a:rPr lang="en-US" dirty="0" smtClean="0">
                  <a:solidFill>
                    <a:srgbClr val="63BEFF"/>
                  </a:solidFill>
                </a:rPr>
                <a:t>50</a:t>
              </a:r>
              <a:endParaRPr lang="en-US" dirty="0">
                <a:solidFill>
                  <a:srgbClr val="63BEFF"/>
                </a:solidFill>
              </a:endParaRPr>
            </a:p>
          </p:txBody>
        </p:sp>
      </p:grpSp>
      <p:grpSp>
        <p:nvGrpSpPr>
          <p:cNvPr id="39" name="Group 38"/>
          <p:cNvGrpSpPr/>
          <p:nvPr/>
        </p:nvGrpSpPr>
        <p:grpSpPr>
          <a:xfrm>
            <a:off x="2705100" y="3010694"/>
            <a:ext cx="2768600" cy="965438"/>
            <a:chOff x="2705100" y="3010694"/>
            <a:chExt cx="2768600" cy="965438"/>
          </a:xfrm>
        </p:grpSpPr>
        <p:sp>
          <p:nvSpPr>
            <p:cNvPr id="32" name="Freeform 31"/>
            <p:cNvSpPr/>
            <p:nvPr/>
          </p:nvSpPr>
          <p:spPr bwMode="auto">
            <a:xfrm flipV="1">
              <a:off x="2705100" y="3010694"/>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34" name="TextBox 33"/>
            <p:cNvSpPr txBox="1"/>
            <p:nvPr/>
          </p:nvSpPr>
          <p:spPr>
            <a:xfrm>
              <a:off x="4258453" y="3606800"/>
              <a:ext cx="436688" cy="369332"/>
            </a:xfrm>
            <a:prstGeom prst="rect">
              <a:avLst/>
            </a:prstGeom>
            <a:noFill/>
          </p:spPr>
          <p:txBody>
            <a:bodyPr wrap="none" rtlCol="0">
              <a:spAutoFit/>
            </a:bodyPr>
            <a:lstStyle/>
            <a:p>
              <a:r>
                <a:rPr lang="en-US" dirty="0" smtClean="0">
                  <a:solidFill>
                    <a:srgbClr val="63BEFF"/>
                  </a:solidFill>
                </a:rPr>
                <a:t>50</a:t>
              </a:r>
              <a:endParaRPr lang="en-US" dirty="0">
                <a:solidFill>
                  <a:srgbClr val="63BEFF"/>
                </a:solidFill>
              </a:endParaRPr>
            </a:p>
          </p:txBody>
        </p:sp>
      </p:grpSp>
      <p:sp>
        <p:nvSpPr>
          <p:cNvPr id="35" name="TextBox 34"/>
          <p:cNvSpPr txBox="1"/>
          <p:nvPr/>
        </p:nvSpPr>
        <p:spPr>
          <a:xfrm>
            <a:off x="2019300" y="5332968"/>
            <a:ext cx="6823075" cy="707886"/>
          </a:xfrm>
          <a:prstGeom prst="rect">
            <a:avLst/>
          </a:prstGeom>
          <a:noFill/>
        </p:spPr>
        <p:txBody>
          <a:bodyPr wrap="square" rtlCol="0">
            <a:spAutoFit/>
          </a:bodyPr>
          <a:lstStyle/>
          <a:p>
            <a:r>
              <a:rPr lang="en-US" sz="2000" dirty="0" smtClean="0">
                <a:latin typeface="Times New Roman"/>
                <a:cs typeface="Times New Roman"/>
              </a:rPr>
              <a:t>In any unbalanced traffic pattern, all drivers on the most loaded path have incentive to switch their path.</a:t>
            </a:r>
            <a:endParaRPr lang="en-US" sz="2000" dirty="0">
              <a:latin typeface="Times New Roman"/>
              <a:cs typeface="Times New Roman"/>
            </a:endParaRPr>
          </a:p>
        </p:txBody>
      </p:sp>
      <p:sp>
        <p:nvSpPr>
          <p:cNvPr id="36" name="TextBox 35"/>
          <p:cNvSpPr txBox="1"/>
          <p:nvPr/>
        </p:nvSpPr>
        <p:spPr>
          <a:xfrm>
            <a:off x="6521320" y="1038761"/>
            <a:ext cx="2622679" cy="1015663"/>
          </a:xfrm>
          <a:prstGeom prst="rect">
            <a:avLst/>
          </a:prstGeom>
          <a:noFill/>
        </p:spPr>
        <p:txBody>
          <a:bodyPr wrap="square" rtlCol="0">
            <a:spAutoFit/>
          </a:bodyPr>
          <a:lstStyle/>
          <a:p>
            <a:r>
              <a:rPr lang="en-US" sz="2000" i="1" dirty="0" smtClean="0">
                <a:solidFill>
                  <a:srgbClr val="63BEFF"/>
                </a:solidFill>
                <a:latin typeface="Times New Roman"/>
                <a:cs typeface="Times New Roman"/>
              </a:rPr>
              <a:t>Delay is 1.5 hours for everybody at the unique Nash equilibrium</a:t>
            </a:r>
            <a:endParaRPr lang="en-US" sz="2000" i="1" dirty="0">
              <a:solidFill>
                <a:srgbClr val="63BEFF"/>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5" grpId="0"/>
      <p:bldP spid="3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smtClean="0">
                <a:effectLst/>
                <a:latin typeface="Times New Roman" charset="0"/>
                <a:ea typeface="Times New Roman" charset="0"/>
                <a:cs typeface="Times New Roman" charset="0"/>
              </a:rPr>
              <a:t>Traffic Routing</a:t>
            </a:r>
            <a:endParaRPr lang="en-US" sz="4000" dirty="0">
              <a:effectLst/>
              <a:latin typeface="Times New Roman" charset="0"/>
              <a:ea typeface="Times New Roman" charset="0"/>
              <a:cs typeface="Times New Roman" charset="0"/>
            </a:endParaRPr>
          </a:p>
        </p:txBody>
      </p:sp>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1384300" y="2464595"/>
            <a:ext cx="1082348" cy="430887"/>
          </a:xfrm>
          <a:prstGeom prst="rect">
            <a:avLst/>
          </a:prstGeom>
          <a:noFill/>
        </p:spPr>
        <p:txBody>
          <a:bodyPr wrap="none" rtlCol="0">
            <a:spAutoFit/>
          </a:bodyPr>
          <a:lstStyle/>
          <a:p>
            <a:r>
              <a:rPr lang="en-US" sz="2200" dirty="0" smtClean="0">
                <a:latin typeface="Times New Roman"/>
                <a:cs typeface="Times New Roman"/>
              </a:rPr>
              <a:t>Town A</a:t>
            </a:r>
            <a:endParaRPr lang="en-US" sz="2200" dirty="0">
              <a:latin typeface="Times New Roman"/>
              <a:cs typeface="Times New Roman"/>
            </a:endParaRPr>
          </a:p>
        </p:txBody>
      </p:sp>
      <p:sp>
        <p:nvSpPr>
          <p:cNvPr id="32" name="TextBox 31"/>
          <p:cNvSpPr txBox="1"/>
          <p:nvPr/>
        </p:nvSpPr>
        <p:spPr>
          <a:xfrm>
            <a:off x="5741062" y="2413794"/>
            <a:ext cx="1081884" cy="430887"/>
          </a:xfrm>
          <a:prstGeom prst="rect">
            <a:avLst/>
          </a:prstGeom>
          <a:noFill/>
        </p:spPr>
        <p:txBody>
          <a:bodyPr wrap="none" rtlCol="0">
            <a:spAutoFit/>
          </a:bodyPr>
          <a:lstStyle/>
          <a:p>
            <a:r>
              <a:rPr lang="en-US" sz="2200" dirty="0" smtClean="0">
                <a:latin typeface="Times New Roman"/>
                <a:cs typeface="Times New Roman"/>
              </a:rPr>
              <a:t>Town B</a:t>
            </a:r>
            <a:endParaRPr lang="en-US" sz="2200" dirty="0">
              <a:latin typeface="Times New Roman"/>
              <a:cs typeface="Times New Roman"/>
            </a:endParaRPr>
          </a:p>
        </p:txBody>
      </p:sp>
      <p:pic>
        <p:nvPicPr>
          <p:cNvPr id="33" name="Picture 32" descr="latex-image-1.pdf"/>
          <p:cNvPicPr>
            <a:picLocks noChangeAspect="1"/>
          </p:cNvPicPr>
          <p:nvPr/>
        </p:nvPicPr>
        <p:blipFill>
          <a:blip r:embed="rId3"/>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2" name="TextBox 41"/>
          <p:cNvSpPr txBox="1"/>
          <p:nvPr/>
        </p:nvSpPr>
        <p:spPr>
          <a:xfrm>
            <a:off x="812371" y="3800444"/>
            <a:ext cx="7249083" cy="707886"/>
          </a:xfrm>
          <a:prstGeom prst="rect">
            <a:avLst/>
          </a:prstGeom>
          <a:noFill/>
        </p:spPr>
        <p:txBody>
          <a:bodyPr wrap="square" rtlCol="0">
            <a:spAutoFit/>
          </a:bodyPr>
          <a:lstStyle/>
          <a:p>
            <a:r>
              <a:rPr lang="en-US" sz="2000" dirty="0" smtClean="0">
                <a:latin typeface="Times New Roman"/>
                <a:cs typeface="Times New Roman"/>
              </a:rPr>
              <a:t>A benevolent mayor builds a superhighway connecting the fast highways of the network. </a:t>
            </a:r>
            <a:endParaRPr lang="en-US" sz="2000" dirty="0">
              <a:latin typeface="Times New Roman"/>
              <a:cs typeface="Times New Roman"/>
            </a:endParaRPr>
          </a:p>
        </p:txBody>
      </p:sp>
      <p:sp>
        <p:nvSpPr>
          <p:cNvPr id="43" name="TextBox 42"/>
          <p:cNvSpPr txBox="1"/>
          <p:nvPr/>
        </p:nvSpPr>
        <p:spPr>
          <a:xfrm>
            <a:off x="881693" y="4557187"/>
            <a:ext cx="4260927" cy="400110"/>
          </a:xfrm>
          <a:prstGeom prst="rect">
            <a:avLst/>
          </a:prstGeom>
          <a:noFill/>
        </p:spPr>
        <p:txBody>
          <a:bodyPr wrap="none" rtlCol="0">
            <a:spAutoFit/>
          </a:bodyPr>
          <a:lstStyle/>
          <a:p>
            <a:r>
              <a:rPr lang="en-US" sz="2000" dirty="0" smtClean="0">
                <a:latin typeface="Times New Roman"/>
                <a:cs typeface="Times New Roman"/>
              </a:rPr>
              <a:t>What is now the traffic on the network?</a:t>
            </a:r>
            <a:endParaRPr lang="en-US" sz="2000" dirty="0">
              <a:latin typeface="Times New Roman"/>
              <a:cs typeface="Times New Roman"/>
            </a:endParaRPr>
          </a:p>
        </p:txBody>
      </p:sp>
      <p:grpSp>
        <p:nvGrpSpPr>
          <p:cNvPr id="50" name="Group 49"/>
          <p:cNvGrpSpPr/>
          <p:nvPr/>
        </p:nvGrpSpPr>
        <p:grpSpPr>
          <a:xfrm>
            <a:off x="2705100" y="1268968"/>
            <a:ext cx="2413000" cy="1863699"/>
            <a:chOff x="2705100" y="1268968"/>
            <a:chExt cx="2413000" cy="1863699"/>
          </a:xfrm>
        </p:grpSpPr>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3BEFF"/>
                </a:solidFill>
                <a:effectLst/>
                <a:latin typeface="Tahoma" pitchFamily="-112" charset="0"/>
              </a:endParaRPr>
            </a:p>
          </p:txBody>
        </p:sp>
        <p:sp>
          <p:nvSpPr>
            <p:cNvPr id="45" name="TextBox 44"/>
            <p:cNvSpPr txBox="1"/>
            <p:nvPr/>
          </p:nvSpPr>
          <p:spPr>
            <a:xfrm>
              <a:off x="4104103" y="1268968"/>
              <a:ext cx="562699" cy="369332"/>
            </a:xfrm>
            <a:prstGeom prst="rect">
              <a:avLst/>
            </a:prstGeom>
            <a:noFill/>
          </p:spPr>
          <p:txBody>
            <a:bodyPr wrap="none" rtlCol="0">
              <a:spAutoFit/>
            </a:bodyPr>
            <a:lstStyle/>
            <a:p>
              <a:r>
                <a:rPr lang="en-US" dirty="0" smtClean="0">
                  <a:solidFill>
                    <a:srgbClr val="63BEFF"/>
                  </a:solidFill>
                </a:rPr>
                <a:t>100</a:t>
              </a:r>
              <a:endParaRPr lang="en-US" dirty="0">
                <a:solidFill>
                  <a:srgbClr val="63BEFF"/>
                </a:solidFill>
              </a:endParaRPr>
            </a:p>
          </p:txBody>
        </p:sp>
      </p:grpSp>
      <p:sp>
        <p:nvSpPr>
          <p:cNvPr id="47" name="TextBox 46"/>
          <p:cNvSpPr txBox="1"/>
          <p:nvPr/>
        </p:nvSpPr>
        <p:spPr>
          <a:xfrm>
            <a:off x="1831258" y="4957297"/>
            <a:ext cx="6823075" cy="707886"/>
          </a:xfrm>
          <a:prstGeom prst="rect">
            <a:avLst/>
          </a:prstGeom>
          <a:noFill/>
        </p:spPr>
        <p:txBody>
          <a:bodyPr wrap="square" rtlCol="0">
            <a:spAutoFit/>
          </a:bodyPr>
          <a:lstStyle/>
          <a:p>
            <a:r>
              <a:rPr lang="en-US" sz="2000" dirty="0" smtClean="0">
                <a:latin typeface="Times New Roman"/>
                <a:cs typeface="Times New Roman"/>
              </a:rPr>
              <a:t>No matter what the other drivers are doing it is always better for me to follow the </a:t>
            </a:r>
            <a:r>
              <a:rPr lang="en-US" sz="2000" dirty="0" err="1" smtClean="0">
                <a:latin typeface="Times New Roman"/>
                <a:cs typeface="Times New Roman"/>
              </a:rPr>
              <a:t>zig-zag</a:t>
            </a:r>
            <a:r>
              <a:rPr lang="en-US" sz="2000" dirty="0" smtClean="0">
                <a:latin typeface="Times New Roman"/>
                <a:cs typeface="Times New Roman"/>
              </a:rPr>
              <a:t> path.</a:t>
            </a:r>
            <a:endParaRPr lang="en-US" sz="2000" dirty="0">
              <a:latin typeface="Times New Roman"/>
              <a:cs typeface="Times New Roman"/>
            </a:endParaRPr>
          </a:p>
        </p:txBody>
      </p:sp>
      <p:sp>
        <p:nvSpPr>
          <p:cNvPr id="48" name="TextBox 47"/>
          <p:cNvSpPr txBox="1"/>
          <p:nvPr/>
        </p:nvSpPr>
        <p:spPr>
          <a:xfrm>
            <a:off x="6521320" y="1038761"/>
            <a:ext cx="2622679" cy="1015663"/>
          </a:xfrm>
          <a:prstGeom prst="rect">
            <a:avLst/>
          </a:prstGeom>
          <a:noFill/>
        </p:spPr>
        <p:txBody>
          <a:bodyPr wrap="square" rtlCol="0">
            <a:spAutoFit/>
          </a:bodyPr>
          <a:lstStyle/>
          <a:p>
            <a:r>
              <a:rPr lang="en-US" sz="2000" i="1" dirty="0" smtClean="0">
                <a:solidFill>
                  <a:srgbClr val="63BEFF"/>
                </a:solidFill>
                <a:latin typeface="Times New Roman"/>
                <a:cs typeface="Times New Roman"/>
              </a:rPr>
              <a:t>Delay is 2 hours for everybody at the unique Nash equilibrium</a:t>
            </a:r>
            <a:endParaRPr lang="en-US" sz="2000" i="1" dirty="0">
              <a:solidFill>
                <a:srgbClr val="63BEFF"/>
              </a:solidFill>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43" grpId="0"/>
      <p:bldP spid="47" grpId="0"/>
      <p:bldP spid="48"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smtClean="0">
                <a:effectLst/>
                <a:latin typeface="Times New Roman" charset="0"/>
                <a:ea typeface="Times New Roman" charset="0"/>
                <a:cs typeface="Times New Roman" charset="0"/>
              </a:rPr>
              <a:t>Traffic Routing</a:t>
            </a:r>
            <a:endParaRPr lang="en-US" sz="4000" dirty="0">
              <a:effectLst/>
              <a:latin typeface="Times New Roman" charset="0"/>
              <a:ea typeface="Times New Roman" charset="0"/>
              <a:cs typeface="Times New Roman" charset="0"/>
            </a:endParaRPr>
          </a:p>
        </p:txBody>
      </p:sp>
      <p:grpSp>
        <p:nvGrpSpPr>
          <p:cNvPr id="37" name="Group 36"/>
          <p:cNvGrpSpPr>
            <a:grpSpLocks noChangeAspect="1"/>
          </p:cNvGrpSpPr>
          <p:nvPr/>
        </p:nvGrpSpPr>
        <p:grpSpPr>
          <a:xfrm>
            <a:off x="5057108" y="1068609"/>
            <a:ext cx="3295004" cy="1901381"/>
            <a:chOff x="2019300" y="1268968"/>
            <a:chExt cx="4118753" cy="2376726"/>
          </a:xfrm>
        </p:grpSpPr>
        <p:sp>
          <p:nvSpPr>
            <p:cNvPr id="22" name="Oval 4"/>
            <p:cNvSpPr>
              <a:spLocks noChangeArrowheads="1"/>
            </p:cNvSpPr>
            <p:nvPr/>
          </p:nvSpPr>
          <p:spPr bwMode="auto">
            <a:xfrm>
              <a:off x="2413918" y="24772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3" name="Oval 5"/>
            <p:cNvSpPr>
              <a:spLocks noChangeArrowheads="1"/>
            </p:cNvSpPr>
            <p:nvPr/>
          </p:nvSpPr>
          <p:spPr bwMode="auto">
            <a:xfrm>
              <a:off x="3832791" y="1867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4" name="Oval 6"/>
            <p:cNvSpPr>
              <a:spLocks noChangeArrowheads="1"/>
            </p:cNvSpPr>
            <p:nvPr/>
          </p:nvSpPr>
          <p:spPr bwMode="auto">
            <a:xfrm>
              <a:off x="3832791" y="30106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25" name="Oval 7"/>
            <p:cNvSpPr>
              <a:spLocks noChangeArrowheads="1"/>
            </p:cNvSpPr>
            <p:nvPr/>
          </p:nvSpPr>
          <p:spPr bwMode="auto">
            <a:xfrm>
              <a:off x="5180720" y="2401094"/>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26" name="AutoShape 8"/>
            <p:cNvCxnSpPr>
              <a:cxnSpLocks noChangeShapeType="1"/>
              <a:stCxn id="22" idx="7"/>
              <a:endCxn id="23" idx="2"/>
            </p:cNvCxnSpPr>
            <p:nvPr/>
          </p:nvCxnSpPr>
          <p:spPr bwMode="auto">
            <a:xfrm flipV="1">
              <a:off x="2777504" y="2096294"/>
              <a:ext cx="1055287" cy="447675"/>
            </a:xfrm>
            <a:prstGeom prst="straightConnector1">
              <a:avLst/>
            </a:prstGeom>
            <a:noFill/>
            <a:ln w="38100">
              <a:solidFill>
                <a:schemeClr val="tx1"/>
              </a:solidFill>
              <a:round/>
              <a:headEnd/>
              <a:tailEnd type="triangle" w="med" len="med"/>
            </a:ln>
          </p:spPr>
        </p:cxnSp>
        <p:cxnSp>
          <p:nvCxnSpPr>
            <p:cNvPr id="27" name="AutoShape 9"/>
            <p:cNvCxnSpPr>
              <a:cxnSpLocks noChangeShapeType="1"/>
              <a:stCxn id="23" idx="6"/>
              <a:endCxn id="25" idx="1"/>
            </p:cNvCxnSpPr>
            <p:nvPr/>
          </p:nvCxnSpPr>
          <p:spPr bwMode="auto">
            <a:xfrm>
              <a:off x="4258453" y="2096294"/>
              <a:ext cx="984343" cy="371475"/>
            </a:xfrm>
            <a:prstGeom prst="straightConnector1">
              <a:avLst/>
            </a:prstGeom>
            <a:noFill/>
            <a:ln w="9525">
              <a:solidFill>
                <a:schemeClr val="tx1"/>
              </a:solidFill>
              <a:round/>
              <a:headEnd/>
              <a:tailEnd type="triangle" w="med" len="med"/>
            </a:ln>
          </p:spPr>
        </p:cxnSp>
        <p:cxnSp>
          <p:nvCxnSpPr>
            <p:cNvPr id="28" name="AutoShape 10"/>
            <p:cNvCxnSpPr>
              <a:cxnSpLocks noChangeShapeType="1"/>
              <a:stCxn id="22" idx="5"/>
              <a:endCxn id="24" idx="2"/>
            </p:cNvCxnSpPr>
            <p:nvPr/>
          </p:nvCxnSpPr>
          <p:spPr bwMode="auto">
            <a:xfrm>
              <a:off x="2777504" y="2867819"/>
              <a:ext cx="1055287" cy="371475"/>
            </a:xfrm>
            <a:prstGeom prst="straightConnector1">
              <a:avLst/>
            </a:prstGeom>
            <a:noFill/>
            <a:ln w="9525">
              <a:solidFill>
                <a:schemeClr val="tx1"/>
              </a:solidFill>
              <a:round/>
              <a:headEnd/>
              <a:tailEnd type="triangle" w="med" len="med"/>
            </a:ln>
          </p:spPr>
        </p:cxnSp>
        <p:cxnSp>
          <p:nvCxnSpPr>
            <p:cNvPr id="29" name="AutoShape 11"/>
            <p:cNvCxnSpPr>
              <a:cxnSpLocks noChangeShapeType="1"/>
              <a:stCxn id="24" idx="6"/>
              <a:endCxn id="25" idx="3"/>
            </p:cNvCxnSpPr>
            <p:nvPr/>
          </p:nvCxnSpPr>
          <p:spPr bwMode="auto">
            <a:xfrm flipV="1">
              <a:off x="4258453" y="2791619"/>
              <a:ext cx="984343" cy="447675"/>
            </a:xfrm>
            <a:prstGeom prst="straightConnector1">
              <a:avLst/>
            </a:prstGeom>
            <a:noFill/>
            <a:ln w="38100">
              <a:solidFill>
                <a:schemeClr val="tx1"/>
              </a:solidFill>
              <a:round/>
              <a:headEnd/>
              <a:tailEnd type="triangle" w="med" len="med"/>
            </a:ln>
          </p:spPr>
        </p:cxnSp>
        <p:sp>
          <p:nvSpPr>
            <p:cNvPr id="30" name="Text Box 13"/>
            <p:cNvSpPr txBox="1">
              <a:spLocks noChangeArrowheads="1"/>
            </p:cNvSpPr>
            <p:nvPr/>
          </p:nvSpPr>
          <p:spPr bwMode="auto">
            <a:xfrm>
              <a:off x="2968165" y="1920082"/>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31" name="TextBox 30"/>
            <p:cNvSpPr txBox="1"/>
            <p:nvPr/>
          </p:nvSpPr>
          <p:spPr>
            <a:xfrm>
              <a:off x="2417719" y="2450434"/>
              <a:ext cx="423286" cy="807914"/>
            </a:xfrm>
            <a:prstGeom prst="rect">
              <a:avLst/>
            </a:prstGeom>
            <a:noFill/>
          </p:spPr>
          <p:txBody>
            <a:bodyPr wrap="square" rtlCol="0">
              <a:spAutoFit/>
            </a:bodyPr>
            <a:lstStyle/>
            <a:p>
              <a:r>
                <a:rPr lang="en-US" b="1" dirty="0" smtClean="0">
                  <a:latin typeface="Times New Roman"/>
                  <a:cs typeface="Times New Roman"/>
                </a:rPr>
                <a:t>A</a:t>
              </a:r>
              <a:endParaRPr lang="en-US" b="1" dirty="0">
                <a:latin typeface="Times New Roman"/>
                <a:cs typeface="Times New Roman"/>
              </a:endParaRPr>
            </a:p>
          </p:txBody>
        </p:sp>
        <p:sp>
          <p:nvSpPr>
            <p:cNvPr id="32" name="TextBox 31"/>
            <p:cNvSpPr txBox="1"/>
            <p:nvPr/>
          </p:nvSpPr>
          <p:spPr>
            <a:xfrm>
              <a:off x="5185437" y="2326609"/>
              <a:ext cx="466054" cy="538609"/>
            </a:xfrm>
            <a:prstGeom prst="rect">
              <a:avLst/>
            </a:prstGeom>
            <a:noFill/>
          </p:spPr>
          <p:txBody>
            <a:bodyPr wrap="square" rtlCol="0">
              <a:spAutoFit/>
            </a:bodyPr>
            <a:lstStyle/>
            <a:p>
              <a:r>
                <a:rPr lang="en-US" sz="2200" dirty="0" smtClean="0">
                  <a:latin typeface="Times New Roman"/>
                  <a:cs typeface="Times New Roman"/>
                </a:rPr>
                <a:t>B</a:t>
              </a:r>
              <a:endParaRPr lang="en-US" sz="2200" dirty="0">
                <a:latin typeface="Times New Roman"/>
                <a:cs typeface="Times New Roman"/>
              </a:endParaRPr>
            </a:p>
          </p:txBody>
        </p:sp>
        <p:pic>
          <p:nvPicPr>
            <p:cNvPr id="33" name="Picture 32" descr="latex-image-1.pdf"/>
            <p:cNvPicPr>
              <a:picLocks noChangeAspect="1"/>
            </p:cNvPicPr>
            <p:nvPr/>
          </p:nvPicPr>
          <p:blipFill>
            <a:blip r:embed="rId3"/>
            <a:stretch>
              <a:fillRect/>
            </a:stretch>
          </p:blipFill>
          <p:spPr>
            <a:xfrm>
              <a:off x="2019300" y="1574800"/>
              <a:ext cx="1879600" cy="787400"/>
            </a:xfrm>
            <a:prstGeom prst="rect">
              <a:avLst/>
            </a:prstGeom>
          </p:spPr>
        </p:pic>
        <p:pic>
          <p:nvPicPr>
            <p:cNvPr id="34" name="Picture 33" descr="latex-image-1.pdf"/>
            <p:cNvPicPr>
              <a:picLocks noChangeAspect="1"/>
            </p:cNvPicPr>
            <p:nvPr/>
          </p:nvPicPr>
          <p:blipFill>
            <a:blip r:embed="rId3"/>
            <a:stretch>
              <a:fillRect/>
            </a:stretch>
          </p:blipFill>
          <p:spPr>
            <a:xfrm>
              <a:off x="4258453" y="2858294"/>
              <a:ext cx="1879600" cy="787400"/>
            </a:xfrm>
            <a:prstGeom prst="rect">
              <a:avLst/>
            </a:prstGeom>
          </p:spPr>
        </p:pic>
        <p:pic>
          <p:nvPicPr>
            <p:cNvPr id="35" name="Picture 34" descr="latex-image-1.pdf"/>
            <p:cNvPicPr>
              <a:picLocks noChangeAspect="1"/>
            </p:cNvPicPr>
            <p:nvPr/>
          </p:nvPicPr>
          <p:blipFill>
            <a:blip r:embed="rId4"/>
            <a:stretch>
              <a:fillRect/>
            </a:stretch>
          </p:blipFill>
          <p:spPr>
            <a:xfrm>
              <a:off x="4229100" y="1638300"/>
              <a:ext cx="1244600" cy="736600"/>
            </a:xfrm>
            <a:prstGeom prst="rect">
              <a:avLst/>
            </a:prstGeom>
          </p:spPr>
        </p:pic>
        <p:pic>
          <p:nvPicPr>
            <p:cNvPr id="36" name="Picture 35" descr="latex-image-1.pdf"/>
            <p:cNvPicPr>
              <a:picLocks noChangeAspect="1"/>
            </p:cNvPicPr>
            <p:nvPr/>
          </p:nvPicPr>
          <p:blipFill>
            <a:blip r:embed="rId5"/>
            <a:stretch>
              <a:fillRect/>
            </a:stretch>
          </p:blipFill>
          <p:spPr>
            <a:xfrm>
              <a:off x="2451100" y="2870200"/>
              <a:ext cx="1244600" cy="736600"/>
            </a:xfrm>
            <a:prstGeom prst="rect">
              <a:avLst/>
            </a:prstGeom>
          </p:spPr>
        </p:pic>
        <p:sp>
          <p:nvSpPr>
            <p:cNvPr id="41" name="Down Arrow 40"/>
            <p:cNvSpPr/>
            <p:nvPr/>
          </p:nvSpPr>
          <p:spPr bwMode="auto">
            <a:xfrm>
              <a:off x="3924300" y="2337594"/>
              <a:ext cx="24384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4" name="Freeform 43"/>
            <p:cNvSpPr/>
            <p:nvPr/>
          </p:nvSpPr>
          <p:spPr bwMode="auto">
            <a:xfrm>
              <a:off x="2705100" y="1566333"/>
              <a:ext cx="2413000" cy="1566334"/>
            </a:xfrm>
            <a:custGeom>
              <a:avLst/>
              <a:gdLst>
                <a:gd name="connsiteX0" fmla="*/ 0 w 2413000"/>
                <a:gd name="connsiteY0" fmla="*/ 732367 h 1566334"/>
                <a:gd name="connsiteX1" fmla="*/ 1485900 w 2413000"/>
                <a:gd name="connsiteY1" fmla="*/ 110067 h 1566334"/>
                <a:gd name="connsiteX2" fmla="*/ 1574800 w 2413000"/>
                <a:gd name="connsiteY2" fmla="*/ 1392767 h 1566334"/>
                <a:gd name="connsiteX3" fmla="*/ 2413000 w 2413000"/>
                <a:gd name="connsiteY3" fmla="*/ 1151467 h 1566334"/>
              </a:gdLst>
              <a:ahLst/>
              <a:cxnLst>
                <a:cxn ang="0">
                  <a:pos x="connsiteX0" y="connsiteY0"/>
                </a:cxn>
                <a:cxn ang="0">
                  <a:pos x="connsiteX1" y="connsiteY1"/>
                </a:cxn>
                <a:cxn ang="0">
                  <a:pos x="connsiteX2" y="connsiteY2"/>
                </a:cxn>
                <a:cxn ang="0">
                  <a:pos x="connsiteX3" y="connsiteY3"/>
                </a:cxn>
              </a:cxnLst>
              <a:rect l="l" t="t" r="r" b="b"/>
              <a:pathLst>
                <a:path w="2413000" h="1566334">
                  <a:moveTo>
                    <a:pt x="0" y="732367"/>
                  </a:moveTo>
                  <a:cubicBezTo>
                    <a:pt x="611716" y="366183"/>
                    <a:pt x="1223433" y="0"/>
                    <a:pt x="1485900" y="110067"/>
                  </a:cubicBezTo>
                  <a:cubicBezTo>
                    <a:pt x="1748367" y="220134"/>
                    <a:pt x="1420283" y="1219200"/>
                    <a:pt x="1574800" y="1392767"/>
                  </a:cubicBezTo>
                  <a:cubicBezTo>
                    <a:pt x="1729317" y="1566334"/>
                    <a:pt x="2413000" y="1151467"/>
                    <a:pt x="2413000" y="1151467"/>
                  </a:cubicBezTo>
                </a:path>
              </a:pathLst>
            </a:custGeom>
            <a:noFill/>
            <a:ln w="41275"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45" name="TextBox 44"/>
            <p:cNvSpPr txBox="1"/>
            <p:nvPr/>
          </p:nvSpPr>
          <p:spPr>
            <a:xfrm>
              <a:off x="4104104" y="1268968"/>
              <a:ext cx="703373" cy="461665"/>
            </a:xfrm>
            <a:prstGeom prst="rect">
              <a:avLst/>
            </a:prstGeom>
            <a:noFill/>
          </p:spPr>
          <p:txBody>
            <a:bodyPr wrap="none" rtlCol="0">
              <a:spAutoFit/>
            </a:bodyPr>
            <a:lstStyle/>
            <a:p>
              <a:r>
                <a:rPr lang="en-US" dirty="0" smtClean="0">
                  <a:solidFill>
                    <a:srgbClr val="63BEFF"/>
                  </a:solidFill>
                </a:rPr>
                <a:t>100</a:t>
              </a:r>
              <a:endParaRPr lang="en-US" dirty="0">
                <a:solidFill>
                  <a:srgbClr val="63BEFF"/>
                </a:solidFill>
              </a:endParaRPr>
            </a:p>
          </p:txBody>
        </p:sp>
      </p:grpSp>
      <p:grpSp>
        <p:nvGrpSpPr>
          <p:cNvPr id="65" name="Group 64"/>
          <p:cNvGrpSpPr>
            <a:grpSpLocks noChangeAspect="1"/>
          </p:cNvGrpSpPr>
          <p:nvPr/>
        </p:nvGrpSpPr>
        <p:grpSpPr>
          <a:xfrm>
            <a:off x="350631" y="1092200"/>
            <a:ext cx="3295003" cy="2279412"/>
            <a:chOff x="834795" y="2845595"/>
            <a:chExt cx="4118753" cy="2849265"/>
          </a:xfrm>
        </p:grpSpPr>
        <p:sp>
          <p:nvSpPr>
            <p:cNvPr id="38" name="Oval 4"/>
            <p:cNvSpPr>
              <a:spLocks noChangeArrowheads="1"/>
            </p:cNvSpPr>
            <p:nvPr/>
          </p:nvSpPr>
          <p:spPr bwMode="auto">
            <a:xfrm>
              <a:off x="1229413" y="41036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39" name="Oval 5"/>
            <p:cNvSpPr>
              <a:spLocks noChangeArrowheads="1"/>
            </p:cNvSpPr>
            <p:nvPr/>
          </p:nvSpPr>
          <p:spPr bwMode="auto">
            <a:xfrm>
              <a:off x="2648286" y="3494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0" name="Oval 6"/>
            <p:cNvSpPr>
              <a:spLocks noChangeArrowheads="1"/>
            </p:cNvSpPr>
            <p:nvPr/>
          </p:nvSpPr>
          <p:spPr bwMode="auto">
            <a:xfrm>
              <a:off x="2648286" y="46370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46" name="Oval 7"/>
            <p:cNvSpPr>
              <a:spLocks noChangeArrowheads="1"/>
            </p:cNvSpPr>
            <p:nvPr/>
          </p:nvSpPr>
          <p:spPr bwMode="auto">
            <a:xfrm>
              <a:off x="3996215" y="4027489"/>
              <a:ext cx="425662" cy="45720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50" name="AutoShape 8"/>
            <p:cNvCxnSpPr>
              <a:cxnSpLocks noChangeShapeType="1"/>
              <a:stCxn id="38" idx="7"/>
              <a:endCxn id="39" idx="2"/>
            </p:cNvCxnSpPr>
            <p:nvPr/>
          </p:nvCxnSpPr>
          <p:spPr bwMode="auto">
            <a:xfrm flipV="1">
              <a:off x="1592999" y="3722689"/>
              <a:ext cx="1055287" cy="447675"/>
            </a:xfrm>
            <a:prstGeom prst="straightConnector1">
              <a:avLst/>
            </a:prstGeom>
            <a:noFill/>
            <a:ln w="38100">
              <a:solidFill>
                <a:schemeClr val="tx1"/>
              </a:solidFill>
              <a:round/>
              <a:headEnd/>
              <a:tailEnd type="triangle" w="med" len="med"/>
            </a:ln>
          </p:spPr>
        </p:cxnSp>
        <p:cxnSp>
          <p:nvCxnSpPr>
            <p:cNvPr id="51" name="AutoShape 9"/>
            <p:cNvCxnSpPr>
              <a:cxnSpLocks noChangeShapeType="1"/>
              <a:stCxn id="39" idx="6"/>
              <a:endCxn id="46" idx="1"/>
            </p:cNvCxnSpPr>
            <p:nvPr/>
          </p:nvCxnSpPr>
          <p:spPr bwMode="auto">
            <a:xfrm>
              <a:off x="3073948" y="3722689"/>
              <a:ext cx="984343" cy="371475"/>
            </a:xfrm>
            <a:prstGeom prst="straightConnector1">
              <a:avLst/>
            </a:prstGeom>
            <a:noFill/>
            <a:ln w="9525">
              <a:solidFill>
                <a:schemeClr val="tx1"/>
              </a:solidFill>
              <a:round/>
              <a:headEnd/>
              <a:tailEnd type="triangle" w="med" len="med"/>
            </a:ln>
          </p:spPr>
        </p:cxnSp>
        <p:cxnSp>
          <p:nvCxnSpPr>
            <p:cNvPr id="52" name="AutoShape 10"/>
            <p:cNvCxnSpPr>
              <a:cxnSpLocks noChangeShapeType="1"/>
              <a:stCxn id="38" idx="5"/>
              <a:endCxn id="40" idx="2"/>
            </p:cNvCxnSpPr>
            <p:nvPr/>
          </p:nvCxnSpPr>
          <p:spPr bwMode="auto">
            <a:xfrm>
              <a:off x="1592999" y="4494214"/>
              <a:ext cx="1055287" cy="371475"/>
            </a:xfrm>
            <a:prstGeom prst="straightConnector1">
              <a:avLst/>
            </a:prstGeom>
            <a:noFill/>
            <a:ln w="9525">
              <a:solidFill>
                <a:schemeClr val="tx1"/>
              </a:solidFill>
              <a:round/>
              <a:headEnd/>
              <a:tailEnd type="triangle" w="med" len="med"/>
            </a:ln>
          </p:spPr>
        </p:cxnSp>
        <p:cxnSp>
          <p:nvCxnSpPr>
            <p:cNvPr id="53" name="AutoShape 11"/>
            <p:cNvCxnSpPr>
              <a:cxnSpLocks noChangeShapeType="1"/>
              <a:stCxn id="40" idx="6"/>
              <a:endCxn id="46" idx="3"/>
            </p:cNvCxnSpPr>
            <p:nvPr/>
          </p:nvCxnSpPr>
          <p:spPr bwMode="auto">
            <a:xfrm flipV="1">
              <a:off x="3073948" y="4418014"/>
              <a:ext cx="984343" cy="447675"/>
            </a:xfrm>
            <a:prstGeom prst="straightConnector1">
              <a:avLst/>
            </a:prstGeom>
            <a:noFill/>
            <a:ln w="38100">
              <a:solidFill>
                <a:schemeClr val="tx1"/>
              </a:solidFill>
              <a:round/>
              <a:headEnd/>
              <a:tailEnd type="triangle" w="med" len="med"/>
            </a:ln>
          </p:spPr>
        </p:cxnSp>
        <p:sp>
          <p:nvSpPr>
            <p:cNvPr id="54" name="Text Box 13"/>
            <p:cNvSpPr txBox="1">
              <a:spLocks noChangeArrowheads="1"/>
            </p:cNvSpPr>
            <p:nvPr/>
          </p:nvSpPr>
          <p:spPr bwMode="auto">
            <a:xfrm>
              <a:off x="1783660" y="3546477"/>
              <a:ext cx="183271" cy="82391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sp>
          <p:nvSpPr>
            <p:cNvPr id="55" name="TextBox 54"/>
            <p:cNvSpPr txBox="1"/>
            <p:nvPr/>
          </p:nvSpPr>
          <p:spPr>
            <a:xfrm>
              <a:off x="1199920" y="4027490"/>
              <a:ext cx="487312" cy="538609"/>
            </a:xfrm>
            <a:prstGeom prst="rect">
              <a:avLst/>
            </a:prstGeom>
            <a:noFill/>
          </p:spPr>
          <p:txBody>
            <a:bodyPr wrap="none" rtlCol="0">
              <a:spAutoFit/>
            </a:bodyPr>
            <a:lstStyle/>
            <a:p>
              <a:r>
                <a:rPr lang="en-US" sz="2200" dirty="0" smtClean="0">
                  <a:latin typeface="Times New Roman"/>
                  <a:cs typeface="Times New Roman"/>
                </a:rPr>
                <a:t>A</a:t>
              </a:r>
              <a:endParaRPr lang="en-US" sz="2200" dirty="0">
                <a:latin typeface="Times New Roman"/>
                <a:cs typeface="Times New Roman"/>
              </a:endParaRPr>
            </a:p>
          </p:txBody>
        </p:sp>
        <p:sp>
          <p:nvSpPr>
            <p:cNvPr id="56" name="TextBox 55"/>
            <p:cNvSpPr txBox="1"/>
            <p:nvPr/>
          </p:nvSpPr>
          <p:spPr>
            <a:xfrm>
              <a:off x="3985057" y="3960814"/>
              <a:ext cx="466054" cy="538609"/>
            </a:xfrm>
            <a:prstGeom prst="rect">
              <a:avLst/>
            </a:prstGeom>
            <a:noFill/>
          </p:spPr>
          <p:txBody>
            <a:bodyPr wrap="none" rtlCol="0">
              <a:spAutoFit/>
            </a:bodyPr>
            <a:lstStyle/>
            <a:p>
              <a:r>
                <a:rPr lang="en-US" sz="2200" dirty="0" smtClean="0">
                  <a:latin typeface="Times New Roman"/>
                  <a:cs typeface="Times New Roman"/>
                </a:rPr>
                <a:t>B</a:t>
              </a:r>
              <a:endParaRPr lang="en-US" sz="2200" dirty="0">
                <a:latin typeface="Times New Roman"/>
                <a:cs typeface="Times New Roman"/>
              </a:endParaRPr>
            </a:p>
          </p:txBody>
        </p:sp>
        <p:pic>
          <p:nvPicPr>
            <p:cNvPr id="57" name="Picture 56" descr="latex-image-1.pdf"/>
            <p:cNvPicPr>
              <a:picLocks noChangeAspect="1"/>
            </p:cNvPicPr>
            <p:nvPr/>
          </p:nvPicPr>
          <p:blipFill>
            <a:blip r:embed="rId3"/>
            <a:stretch>
              <a:fillRect/>
            </a:stretch>
          </p:blipFill>
          <p:spPr>
            <a:xfrm>
              <a:off x="834795" y="3201195"/>
              <a:ext cx="1879600" cy="787400"/>
            </a:xfrm>
            <a:prstGeom prst="rect">
              <a:avLst/>
            </a:prstGeom>
          </p:spPr>
        </p:pic>
        <p:pic>
          <p:nvPicPr>
            <p:cNvPr id="58" name="Picture 57" descr="latex-image-1.pdf"/>
            <p:cNvPicPr>
              <a:picLocks noChangeAspect="1"/>
            </p:cNvPicPr>
            <p:nvPr/>
          </p:nvPicPr>
          <p:blipFill>
            <a:blip r:embed="rId3"/>
            <a:stretch>
              <a:fillRect/>
            </a:stretch>
          </p:blipFill>
          <p:spPr>
            <a:xfrm>
              <a:off x="3073948" y="4484689"/>
              <a:ext cx="1879600" cy="787400"/>
            </a:xfrm>
            <a:prstGeom prst="rect">
              <a:avLst/>
            </a:prstGeom>
          </p:spPr>
        </p:pic>
        <p:pic>
          <p:nvPicPr>
            <p:cNvPr id="59" name="Picture 58" descr="latex-image-1.pdf"/>
            <p:cNvPicPr>
              <a:picLocks noChangeAspect="1"/>
            </p:cNvPicPr>
            <p:nvPr/>
          </p:nvPicPr>
          <p:blipFill>
            <a:blip r:embed="rId4"/>
            <a:stretch>
              <a:fillRect/>
            </a:stretch>
          </p:blipFill>
          <p:spPr>
            <a:xfrm>
              <a:off x="3044595" y="3264695"/>
              <a:ext cx="1244600" cy="736600"/>
            </a:xfrm>
            <a:prstGeom prst="rect">
              <a:avLst/>
            </a:prstGeom>
          </p:spPr>
        </p:pic>
        <p:pic>
          <p:nvPicPr>
            <p:cNvPr id="60" name="Picture 59" descr="latex-image-1.pdf"/>
            <p:cNvPicPr>
              <a:picLocks noChangeAspect="1"/>
            </p:cNvPicPr>
            <p:nvPr/>
          </p:nvPicPr>
          <p:blipFill>
            <a:blip r:embed="rId5"/>
            <a:stretch>
              <a:fillRect/>
            </a:stretch>
          </p:blipFill>
          <p:spPr>
            <a:xfrm>
              <a:off x="1266595" y="4496595"/>
              <a:ext cx="1244600" cy="736600"/>
            </a:xfrm>
            <a:prstGeom prst="rect">
              <a:avLst/>
            </a:prstGeom>
          </p:spPr>
        </p:pic>
        <p:sp>
          <p:nvSpPr>
            <p:cNvPr id="61" name="Freeform 60"/>
            <p:cNvSpPr/>
            <p:nvPr/>
          </p:nvSpPr>
          <p:spPr bwMode="auto">
            <a:xfrm>
              <a:off x="1368195" y="3141928"/>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2" name="Freeform 61"/>
            <p:cNvSpPr/>
            <p:nvPr/>
          </p:nvSpPr>
          <p:spPr bwMode="auto">
            <a:xfrm flipV="1">
              <a:off x="1520595" y="4637089"/>
              <a:ext cx="2768600" cy="732367"/>
            </a:xfrm>
            <a:custGeom>
              <a:avLst/>
              <a:gdLst>
                <a:gd name="connsiteX0" fmla="*/ 0 w 2768600"/>
                <a:gd name="connsiteY0" fmla="*/ 732367 h 732367"/>
                <a:gd name="connsiteX1" fmla="*/ 1333500 w 2768600"/>
                <a:gd name="connsiteY1" fmla="*/ 21167 h 732367"/>
                <a:gd name="connsiteX2" fmla="*/ 2768600 w 2768600"/>
                <a:gd name="connsiteY2" fmla="*/ 605367 h 732367"/>
              </a:gdLst>
              <a:ahLst/>
              <a:cxnLst>
                <a:cxn ang="0">
                  <a:pos x="connsiteX0" y="connsiteY0"/>
                </a:cxn>
                <a:cxn ang="0">
                  <a:pos x="connsiteX1" y="connsiteY1"/>
                </a:cxn>
                <a:cxn ang="0">
                  <a:pos x="connsiteX2" y="connsiteY2"/>
                </a:cxn>
              </a:cxnLst>
              <a:rect l="l" t="t" r="r" b="b"/>
              <a:pathLst>
                <a:path w="2768600" h="732367">
                  <a:moveTo>
                    <a:pt x="0" y="732367"/>
                  </a:moveTo>
                  <a:cubicBezTo>
                    <a:pt x="436033" y="387350"/>
                    <a:pt x="872067" y="42334"/>
                    <a:pt x="1333500" y="21167"/>
                  </a:cubicBezTo>
                  <a:cubicBezTo>
                    <a:pt x="1794933" y="0"/>
                    <a:pt x="2768600" y="605367"/>
                    <a:pt x="2768600" y="605367"/>
                  </a:cubicBezTo>
                </a:path>
              </a:pathLst>
            </a:custGeom>
            <a:noFill/>
            <a:ln w="44450" cap="flat" cmpd="sng" algn="ctr">
              <a:solidFill>
                <a:srgbClr val="63BE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63" name="TextBox 62"/>
            <p:cNvSpPr txBox="1"/>
            <p:nvPr/>
          </p:nvSpPr>
          <p:spPr>
            <a:xfrm>
              <a:off x="2855603" y="2845595"/>
              <a:ext cx="545860" cy="461665"/>
            </a:xfrm>
            <a:prstGeom prst="rect">
              <a:avLst/>
            </a:prstGeom>
            <a:noFill/>
          </p:spPr>
          <p:txBody>
            <a:bodyPr wrap="none" rtlCol="0">
              <a:spAutoFit/>
            </a:bodyPr>
            <a:lstStyle/>
            <a:p>
              <a:r>
                <a:rPr lang="en-US" dirty="0" smtClean="0">
                  <a:solidFill>
                    <a:srgbClr val="63BEFF"/>
                  </a:solidFill>
                </a:rPr>
                <a:t>50</a:t>
              </a:r>
              <a:endParaRPr lang="en-US" dirty="0">
                <a:solidFill>
                  <a:srgbClr val="63BEFF"/>
                </a:solidFill>
              </a:endParaRPr>
            </a:p>
          </p:txBody>
        </p:sp>
        <p:sp>
          <p:nvSpPr>
            <p:cNvPr id="64" name="TextBox 63"/>
            <p:cNvSpPr txBox="1"/>
            <p:nvPr/>
          </p:nvSpPr>
          <p:spPr>
            <a:xfrm>
              <a:off x="3073948" y="5233195"/>
              <a:ext cx="545860" cy="461665"/>
            </a:xfrm>
            <a:prstGeom prst="rect">
              <a:avLst/>
            </a:prstGeom>
            <a:noFill/>
          </p:spPr>
          <p:txBody>
            <a:bodyPr wrap="none" rtlCol="0">
              <a:spAutoFit/>
            </a:bodyPr>
            <a:lstStyle/>
            <a:p>
              <a:r>
                <a:rPr lang="en-US" dirty="0" smtClean="0">
                  <a:solidFill>
                    <a:srgbClr val="63BEFF"/>
                  </a:solidFill>
                </a:rPr>
                <a:t>50</a:t>
              </a:r>
              <a:endParaRPr lang="en-US" dirty="0">
                <a:solidFill>
                  <a:srgbClr val="63BEFF"/>
                </a:solidFill>
              </a:endParaRPr>
            </a:p>
          </p:txBody>
        </p:sp>
      </p:grpSp>
      <p:sp>
        <p:nvSpPr>
          <p:cNvPr id="66" name="TextBox 65"/>
          <p:cNvSpPr txBox="1"/>
          <p:nvPr/>
        </p:nvSpPr>
        <p:spPr>
          <a:xfrm>
            <a:off x="4064000" y="2020030"/>
            <a:ext cx="402649" cy="369332"/>
          </a:xfrm>
          <a:prstGeom prst="rect">
            <a:avLst/>
          </a:prstGeom>
          <a:noFill/>
        </p:spPr>
        <p:txBody>
          <a:bodyPr wrap="none" rtlCol="0">
            <a:spAutoFit/>
          </a:bodyPr>
          <a:lstStyle/>
          <a:p>
            <a:r>
              <a:rPr lang="en-US" dirty="0" err="1" smtClean="0"/>
              <a:t>vs</a:t>
            </a:r>
            <a:endParaRPr lang="en-US" dirty="0"/>
          </a:p>
        </p:txBody>
      </p:sp>
      <p:sp>
        <p:nvSpPr>
          <p:cNvPr id="67" name="TextBox 66"/>
          <p:cNvSpPr txBox="1"/>
          <p:nvPr/>
        </p:nvSpPr>
        <p:spPr>
          <a:xfrm>
            <a:off x="301625" y="3492500"/>
            <a:ext cx="7960682" cy="400110"/>
          </a:xfrm>
          <a:prstGeom prst="rect">
            <a:avLst/>
          </a:prstGeom>
          <a:noFill/>
        </p:spPr>
        <p:txBody>
          <a:bodyPr wrap="square" rtlCol="0">
            <a:spAutoFit/>
          </a:bodyPr>
          <a:lstStyle/>
          <a:p>
            <a:r>
              <a:rPr lang="en-US" sz="2000" dirty="0" smtClean="0">
                <a:solidFill>
                  <a:schemeClr val="tx2"/>
                </a:solidFill>
                <a:latin typeface="Times New Roman"/>
                <a:cs typeface="Times New Roman"/>
              </a:rPr>
              <a:t>Adding  a fast road on a road-network is not always a good idea!</a:t>
            </a:r>
            <a:endParaRPr lang="en-US" sz="2000" dirty="0">
              <a:solidFill>
                <a:schemeClr val="tx2"/>
              </a:solidFill>
              <a:latin typeface="Times New Roman"/>
              <a:cs typeface="Times New Roman"/>
            </a:endParaRPr>
          </a:p>
        </p:txBody>
      </p:sp>
      <p:sp>
        <p:nvSpPr>
          <p:cNvPr id="68" name="TextBox 67"/>
          <p:cNvSpPr txBox="1"/>
          <p:nvPr/>
        </p:nvSpPr>
        <p:spPr>
          <a:xfrm>
            <a:off x="5616266" y="3854510"/>
            <a:ext cx="1929685" cy="400110"/>
          </a:xfrm>
          <a:prstGeom prst="rect">
            <a:avLst/>
          </a:prstGeom>
          <a:noFill/>
        </p:spPr>
        <p:txBody>
          <a:bodyPr wrap="none" rtlCol="0">
            <a:spAutoFit/>
          </a:bodyPr>
          <a:lstStyle/>
          <a:p>
            <a:r>
              <a:rPr lang="en-US" sz="2000" dirty="0" err="1" smtClean="0">
                <a:solidFill>
                  <a:srgbClr val="FF6600"/>
                </a:solidFill>
                <a:latin typeface="Times New Roman"/>
                <a:cs typeface="Times New Roman"/>
              </a:rPr>
              <a:t>Braess’s</a:t>
            </a:r>
            <a:r>
              <a:rPr lang="en-US" sz="2000" dirty="0" smtClean="0">
                <a:solidFill>
                  <a:srgbClr val="FF6600"/>
                </a:solidFill>
                <a:latin typeface="Times New Roman"/>
                <a:cs typeface="Times New Roman"/>
              </a:rPr>
              <a:t> paradox</a:t>
            </a:r>
            <a:endParaRPr lang="en-US" sz="2000" dirty="0">
              <a:solidFill>
                <a:srgbClr val="FF6600"/>
              </a:solidFill>
              <a:latin typeface="Times New Roman"/>
              <a:cs typeface="Times New Roman"/>
            </a:endParaRPr>
          </a:p>
        </p:txBody>
      </p:sp>
      <p:sp>
        <p:nvSpPr>
          <p:cNvPr id="69" name="TextBox 68"/>
          <p:cNvSpPr txBox="1"/>
          <p:nvPr/>
        </p:nvSpPr>
        <p:spPr>
          <a:xfrm>
            <a:off x="350631" y="4475778"/>
            <a:ext cx="7960682" cy="707886"/>
          </a:xfrm>
          <a:prstGeom prst="rect">
            <a:avLst/>
          </a:prstGeom>
          <a:noFill/>
        </p:spPr>
        <p:txBody>
          <a:bodyPr wrap="square" rtlCol="0">
            <a:spAutoFit/>
          </a:bodyPr>
          <a:lstStyle/>
          <a:p>
            <a:r>
              <a:rPr lang="en-US" sz="2000" dirty="0" smtClean="0">
                <a:solidFill>
                  <a:schemeClr val="tx2"/>
                </a:solidFill>
                <a:latin typeface="Times New Roman"/>
                <a:cs typeface="Times New Roman"/>
              </a:rPr>
              <a:t>In the RHS network there exists a traffic pattern where all players have delay 1.5 hours.</a:t>
            </a:r>
            <a:endParaRPr lang="en-US" sz="2000" dirty="0">
              <a:solidFill>
                <a:schemeClr val="tx2"/>
              </a:solidFill>
              <a:latin typeface="Times New Roman"/>
              <a:cs typeface="Times New Roman"/>
            </a:endParaRPr>
          </a:p>
        </p:txBody>
      </p:sp>
      <p:pic>
        <p:nvPicPr>
          <p:cNvPr id="71" name="Picture 70" descr="latex-image-1.pdf"/>
          <p:cNvPicPr>
            <a:picLocks noChangeAspect="1"/>
          </p:cNvPicPr>
          <p:nvPr/>
        </p:nvPicPr>
        <p:blipFill>
          <a:blip r:embed="rId6"/>
          <a:stretch>
            <a:fillRect/>
          </a:stretch>
        </p:blipFill>
        <p:spPr>
          <a:xfrm>
            <a:off x="774700" y="5118100"/>
            <a:ext cx="7874000" cy="1117600"/>
          </a:xfrm>
          <a:prstGeom prst="rect">
            <a:avLst/>
          </a:prstGeom>
        </p:spPr>
      </p:pic>
      <p:sp>
        <p:nvSpPr>
          <p:cNvPr id="72" name="Freeform 71"/>
          <p:cNvSpPr/>
          <p:nvPr/>
        </p:nvSpPr>
        <p:spPr bwMode="auto">
          <a:xfrm>
            <a:off x="7823200" y="2984500"/>
            <a:ext cx="804333" cy="2247900"/>
          </a:xfrm>
          <a:custGeom>
            <a:avLst/>
            <a:gdLst>
              <a:gd name="connsiteX0" fmla="*/ 254000 w 804333"/>
              <a:gd name="connsiteY0" fmla="*/ 2247900 h 2247900"/>
              <a:gd name="connsiteX1" fmla="*/ 762000 w 804333"/>
              <a:gd name="connsiteY1" fmla="*/ 1498600 h 2247900"/>
              <a:gd name="connsiteX2" fmla="*/ 0 w 804333"/>
              <a:gd name="connsiteY2" fmla="*/ 0 h 2247900"/>
            </a:gdLst>
            <a:ahLst/>
            <a:cxnLst>
              <a:cxn ang="0">
                <a:pos x="connsiteX0" y="connsiteY0"/>
              </a:cxn>
              <a:cxn ang="0">
                <a:pos x="connsiteX1" y="connsiteY1"/>
              </a:cxn>
              <a:cxn ang="0">
                <a:pos x="connsiteX2" y="connsiteY2"/>
              </a:cxn>
            </a:cxnLst>
            <a:rect l="l" t="t" r="r" b="b"/>
            <a:pathLst>
              <a:path w="804333" h="2247900">
                <a:moveTo>
                  <a:pt x="254000" y="2247900"/>
                </a:moveTo>
                <a:cubicBezTo>
                  <a:pt x="529166" y="2060575"/>
                  <a:pt x="804333" y="1873250"/>
                  <a:pt x="762000" y="1498600"/>
                </a:cubicBezTo>
                <a:cubicBezTo>
                  <a:pt x="719667" y="1123950"/>
                  <a:pt x="359833" y="561975"/>
                  <a:pt x="0" y="0"/>
                </a:cubicBezTo>
              </a:path>
            </a:pathLst>
          </a:custGeom>
          <a:noFill/>
          <a:ln w="9525"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pic>
        <p:nvPicPr>
          <p:cNvPr id="73" name="Picture 72" descr="latex-image-1.pdf"/>
          <p:cNvPicPr>
            <a:picLocks noChangeAspect="1"/>
          </p:cNvPicPr>
          <p:nvPr/>
        </p:nvPicPr>
        <p:blipFill>
          <a:blip r:embed="rId7"/>
          <a:stretch>
            <a:fillRect/>
          </a:stretch>
        </p:blipFill>
        <p:spPr>
          <a:xfrm>
            <a:off x="8216900" y="3441700"/>
            <a:ext cx="914400" cy="787400"/>
          </a:xfrm>
          <a:prstGeom prst="rect">
            <a:avLst/>
          </a:prstGeom>
        </p:spPr>
      </p:pic>
      <p:sp>
        <p:nvSpPr>
          <p:cNvPr id="76" name="Freeform 75"/>
          <p:cNvSpPr/>
          <p:nvPr/>
        </p:nvSpPr>
        <p:spPr bwMode="auto">
          <a:xfrm>
            <a:off x="948267" y="5829300"/>
            <a:ext cx="702733" cy="482600"/>
          </a:xfrm>
          <a:custGeom>
            <a:avLst/>
            <a:gdLst>
              <a:gd name="connsiteX0" fmla="*/ 220133 w 702733"/>
              <a:gd name="connsiteY0" fmla="*/ 0 h 482600"/>
              <a:gd name="connsiteX1" fmla="*/ 80433 w 702733"/>
              <a:gd name="connsiteY1" fmla="*/ 228600 h 482600"/>
              <a:gd name="connsiteX2" fmla="*/ 702733 w 702733"/>
              <a:gd name="connsiteY2" fmla="*/ 482600 h 482600"/>
            </a:gdLst>
            <a:ahLst/>
            <a:cxnLst>
              <a:cxn ang="0">
                <a:pos x="connsiteX0" y="connsiteY0"/>
              </a:cxn>
              <a:cxn ang="0">
                <a:pos x="connsiteX1" y="connsiteY1"/>
              </a:cxn>
              <a:cxn ang="0">
                <a:pos x="connsiteX2" y="connsiteY2"/>
              </a:cxn>
            </a:cxnLst>
            <a:rect l="l" t="t" r="r" b="b"/>
            <a:pathLst>
              <a:path w="702733" h="482600">
                <a:moveTo>
                  <a:pt x="220133" y="0"/>
                </a:moveTo>
                <a:cubicBezTo>
                  <a:pt x="110066" y="74083"/>
                  <a:pt x="0" y="148167"/>
                  <a:pt x="80433" y="228600"/>
                </a:cubicBezTo>
                <a:cubicBezTo>
                  <a:pt x="160866" y="309033"/>
                  <a:pt x="702733" y="482600"/>
                  <a:pt x="702733" y="482600"/>
                </a:cubicBezTo>
              </a:path>
            </a:pathLst>
          </a:custGeom>
          <a:noFill/>
          <a:ln w="9525" cap="flat" cmpd="sng" algn="ctr">
            <a:solidFill>
              <a:schemeClr val="tx1"/>
            </a:solidFill>
            <a:prstDash val="solid"/>
            <a:round/>
            <a:headEnd type="stealth" w="lg" len="lg"/>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112" charset="0"/>
            </a:endParaRPr>
          </a:p>
        </p:txBody>
      </p:sp>
      <p:sp>
        <p:nvSpPr>
          <p:cNvPr id="77" name="TextBox 76"/>
          <p:cNvSpPr txBox="1"/>
          <p:nvPr/>
        </p:nvSpPr>
        <p:spPr>
          <a:xfrm>
            <a:off x="1687124" y="6197600"/>
            <a:ext cx="1812778" cy="369332"/>
          </a:xfrm>
          <a:prstGeom prst="rect">
            <a:avLst/>
          </a:prstGeom>
          <a:noFill/>
        </p:spPr>
        <p:txBody>
          <a:bodyPr wrap="none" rtlCol="0">
            <a:spAutoFit/>
          </a:bodyPr>
          <a:lstStyle/>
          <a:p>
            <a:r>
              <a:rPr lang="en-US" dirty="0" smtClean="0">
                <a:latin typeface="Times New Roman"/>
                <a:cs typeface="Times New Roman"/>
              </a:rPr>
              <a:t>Price of Anarchy:</a:t>
            </a:r>
            <a:endParaRPr lang="en-US" dirty="0">
              <a:latin typeface="Times New Roman"/>
              <a:cs typeface="Times New Roman"/>
            </a:endParaRPr>
          </a:p>
        </p:txBody>
      </p:sp>
      <p:sp>
        <p:nvSpPr>
          <p:cNvPr id="78" name="Rectangle 77"/>
          <p:cNvSpPr/>
          <p:nvPr/>
        </p:nvSpPr>
        <p:spPr>
          <a:xfrm>
            <a:off x="3530200" y="6197600"/>
            <a:ext cx="4572000" cy="646331"/>
          </a:xfrm>
          <a:prstGeom prst="rect">
            <a:avLst/>
          </a:prstGeom>
        </p:spPr>
        <p:txBody>
          <a:bodyPr>
            <a:spAutoFit/>
          </a:bodyPr>
          <a:lstStyle/>
          <a:p>
            <a:r>
              <a:rPr lang="en-US" dirty="0" smtClean="0">
                <a:latin typeface="Times New Roman"/>
                <a:cs typeface="Times New Roman"/>
              </a:rPr>
              <a:t>measures the loss in system performance due to free-will</a:t>
            </a:r>
            <a:endParaRPr lang="en-US" dirty="0">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2" grpId="0" animBg="1"/>
      <p:bldP spid="76" grpId="0" animBg="1"/>
      <p:bldP spid="77" grpId="0"/>
      <p:bldP spid="7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1625" y="76200"/>
            <a:ext cx="8540750" cy="1143000"/>
          </a:xfrm>
        </p:spPr>
        <p:txBody>
          <a:bodyPr/>
          <a:lstStyle/>
          <a:p>
            <a:pPr eaLnBrk="1" hangingPunct="1"/>
            <a:r>
              <a:rPr lang="en-US" sz="4000" dirty="0" smtClean="0">
                <a:effectLst/>
                <a:latin typeface="Times New Roman" charset="0"/>
                <a:ea typeface="Times New Roman" charset="0"/>
                <a:cs typeface="Times New Roman" charset="0"/>
              </a:rPr>
              <a:t>Traffic Routing</a:t>
            </a:r>
            <a:endParaRPr lang="en-US" sz="4000" dirty="0">
              <a:effectLst/>
              <a:latin typeface="Times New Roman" charset="0"/>
              <a:ea typeface="Times New Roman" charset="0"/>
              <a:cs typeface="Times New Roman" charset="0"/>
            </a:endParaRPr>
          </a:p>
        </p:txBody>
      </p:sp>
      <p:sp>
        <p:nvSpPr>
          <p:cNvPr id="69" name="TextBox 68"/>
          <p:cNvSpPr txBox="1"/>
          <p:nvPr/>
        </p:nvSpPr>
        <p:spPr>
          <a:xfrm>
            <a:off x="301625" y="1219200"/>
            <a:ext cx="2492375" cy="400110"/>
          </a:xfrm>
          <a:prstGeom prst="rect">
            <a:avLst/>
          </a:prstGeom>
          <a:noFill/>
        </p:spPr>
        <p:txBody>
          <a:bodyPr wrap="square" rtlCol="0">
            <a:spAutoFit/>
          </a:bodyPr>
          <a:lstStyle/>
          <a:p>
            <a:r>
              <a:rPr lang="en-US" sz="2000" dirty="0" smtClean="0">
                <a:latin typeface="Times New Roman"/>
                <a:cs typeface="Times New Roman"/>
              </a:rPr>
              <a:t>Obvious Questions:</a:t>
            </a:r>
            <a:endParaRPr lang="en-US" sz="2000" dirty="0">
              <a:latin typeface="Times New Roman"/>
              <a:cs typeface="Times New Roman"/>
            </a:endParaRPr>
          </a:p>
        </p:txBody>
      </p:sp>
      <p:sp>
        <p:nvSpPr>
          <p:cNvPr id="49" name="TextBox 48"/>
          <p:cNvSpPr txBox="1"/>
          <p:nvPr/>
        </p:nvSpPr>
        <p:spPr>
          <a:xfrm>
            <a:off x="1516062" y="1695510"/>
            <a:ext cx="6205538" cy="400110"/>
          </a:xfrm>
          <a:prstGeom prst="rect">
            <a:avLst/>
          </a:prstGeom>
          <a:noFill/>
        </p:spPr>
        <p:txBody>
          <a:bodyPr wrap="square" rtlCol="0">
            <a:spAutoFit/>
          </a:bodyPr>
          <a:lstStyle/>
          <a:p>
            <a:r>
              <a:rPr lang="en-US" sz="2000" i="1" dirty="0" smtClean="0">
                <a:latin typeface="Times New Roman"/>
                <a:cs typeface="Times New Roman"/>
              </a:rPr>
              <a:t>What is the worst-case </a:t>
            </a:r>
            <a:r>
              <a:rPr lang="en-US" sz="2000" i="1" dirty="0" err="1" smtClean="0">
                <a:latin typeface="Times New Roman"/>
                <a:cs typeface="Times New Roman"/>
              </a:rPr>
              <a:t>PoA</a:t>
            </a:r>
            <a:r>
              <a:rPr lang="en-US" sz="2000" i="1" dirty="0" smtClean="0">
                <a:latin typeface="Times New Roman"/>
                <a:cs typeface="Times New Roman"/>
              </a:rPr>
              <a:t> in a system?</a:t>
            </a:r>
            <a:endParaRPr lang="en-US" sz="2000" i="1" dirty="0">
              <a:latin typeface="Times New Roman"/>
              <a:cs typeface="Times New Roman"/>
            </a:endParaRPr>
          </a:p>
        </p:txBody>
      </p:sp>
      <p:sp>
        <p:nvSpPr>
          <p:cNvPr id="65" name="TextBox 64"/>
          <p:cNvSpPr txBox="1"/>
          <p:nvPr/>
        </p:nvSpPr>
        <p:spPr>
          <a:xfrm>
            <a:off x="1516062" y="2152590"/>
            <a:ext cx="6205538" cy="400110"/>
          </a:xfrm>
          <a:prstGeom prst="rect">
            <a:avLst/>
          </a:prstGeom>
          <a:noFill/>
        </p:spPr>
        <p:txBody>
          <a:bodyPr wrap="square" rtlCol="0">
            <a:spAutoFit/>
          </a:bodyPr>
          <a:lstStyle/>
          <a:p>
            <a:r>
              <a:rPr lang="en-US" sz="2000" i="1" dirty="0" smtClean="0">
                <a:latin typeface="Times New Roman"/>
                <a:cs typeface="Times New Roman"/>
              </a:rPr>
              <a:t>How do we design a system whose </a:t>
            </a:r>
            <a:r>
              <a:rPr lang="en-US" sz="2000" i="1" dirty="0" err="1" smtClean="0">
                <a:latin typeface="Times New Roman"/>
                <a:cs typeface="Times New Roman"/>
              </a:rPr>
              <a:t>PoA</a:t>
            </a:r>
            <a:r>
              <a:rPr lang="en-US" sz="2000" i="1" dirty="0" smtClean="0">
                <a:latin typeface="Times New Roman"/>
                <a:cs typeface="Times New Roman"/>
              </a:rPr>
              <a:t> is small? </a:t>
            </a:r>
          </a:p>
        </p:txBody>
      </p:sp>
      <p:sp>
        <p:nvSpPr>
          <p:cNvPr id="70" name="Rectangle 69"/>
          <p:cNvSpPr/>
          <p:nvPr/>
        </p:nvSpPr>
        <p:spPr>
          <a:xfrm>
            <a:off x="1516062" y="2572435"/>
            <a:ext cx="6032500" cy="707886"/>
          </a:xfrm>
          <a:prstGeom prst="rect">
            <a:avLst/>
          </a:prstGeom>
        </p:spPr>
        <p:txBody>
          <a:bodyPr wrap="square">
            <a:spAutoFit/>
          </a:bodyPr>
          <a:lstStyle/>
          <a:p>
            <a:r>
              <a:rPr lang="en-US" sz="2000" i="1" dirty="0" smtClean="0">
                <a:latin typeface="Times New Roman"/>
                <a:cs typeface="Times New Roman"/>
              </a:rPr>
              <a:t>In other words, what incentives can we provide to induce performance that is close to optimal? </a:t>
            </a:r>
            <a:endParaRPr lang="en-US" sz="2000" i="1" dirty="0">
              <a:latin typeface="Times New Roman"/>
              <a:cs typeface="Times New Roman"/>
            </a:endParaRPr>
          </a:p>
        </p:txBody>
      </p:sp>
      <p:sp>
        <p:nvSpPr>
          <p:cNvPr id="74" name="Rectangle 73"/>
          <p:cNvSpPr/>
          <p:nvPr/>
        </p:nvSpPr>
        <p:spPr>
          <a:xfrm>
            <a:off x="5631188" y="3095655"/>
            <a:ext cx="1145971" cy="369332"/>
          </a:xfrm>
          <a:prstGeom prst="rect">
            <a:avLst/>
          </a:prstGeom>
        </p:spPr>
        <p:txBody>
          <a:bodyPr wrap="none">
            <a:spAutoFit/>
          </a:bodyPr>
          <a:lstStyle/>
          <a:p>
            <a:r>
              <a:rPr lang="en-US" i="1" dirty="0" smtClean="0">
                <a:solidFill>
                  <a:srgbClr val="FF6600"/>
                </a:solidFill>
                <a:latin typeface="Times New Roman"/>
                <a:cs typeface="Times New Roman"/>
              </a:rPr>
              <a:t>E.g. tolls?</a:t>
            </a:r>
            <a:endParaRPr lang="en-US" dirty="0">
              <a:solidFill>
                <a:srgbClr val="FF66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65" grpId="0"/>
      <p:bldP spid="70" grpId="0"/>
      <p:bldP spid="74"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96900" y="808335"/>
            <a:ext cx="3293189" cy="461665"/>
          </a:xfrm>
          <a:prstGeom prst="rect">
            <a:avLst/>
          </a:prstGeom>
          <a:noFill/>
        </p:spPr>
        <p:txBody>
          <a:bodyPr wrap="none" rtlCol="0">
            <a:spAutoFit/>
          </a:bodyPr>
          <a:lstStyle/>
          <a:p>
            <a:r>
              <a:rPr lang="en-US" sz="2400" dirty="0" smtClean="0">
                <a:solidFill>
                  <a:srgbClr val="FFFFFF"/>
                </a:solidFill>
                <a:latin typeface="Times New Roman"/>
                <a:cs typeface="Times New Roman"/>
              </a:rPr>
              <a:t>An overview of the class</a:t>
            </a:r>
            <a:endParaRPr lang="en-US" sz="2400" dirty="0">
              <a:solidFill>
                <a:srgbClr val="FFFFFF"/>
              </a:solidFill>
              <a:latin typeface="Times New Roman"/>
              <a:cs typeface="Times New Roman"/>
            </a:endParaRPr>
          </a:p>
        </p:txBody>
      </p:sp>
      <p:grpSp>
        <p:nvGrpSpPr>
          <p:cNvPr id="2" name="Group 8"/>
          <p:cNvGrpSpPr/>
          <p:nvPr/>
        </p:nvGrpSpPr>
        <p:grpSpPr>
          <a:xfrm>
            <a:off x="1459706" y="1270794"/>
            <a:ext cx="686594" cy="560388"/>
            <a:chOff x="1459706" y="1270794"/>
            <a:chExt cx="686594" cy="560388"/>
          </a:xfrm>
        </p:grpSpPr>
        <p:cxnSp>
          <p:nvCxnSpPr>
            <p:cNvPr id="5" name="Straight Connector 4"/>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 name="TextBox 9"/>
          <p:cNvSpPr txBox="1"/>
          <p:nvPr/>
        </p:nvSpPr>
        <p:spPr>
          <a:xfrm>
            <a:off x="2146300" y="1606828"/>
            <a:ext cx="1643374" cy="369332"/>
          </a:xfrm>
          <a:prstGeom prst="rect">
            <a:avLst/>
          </a:prstGeom>
          <a:noFill/>
        </p:spPr>
        <p:txBody>
          <a:bodyPr wrap="none" rtlCol="0">
            <a:spAutoFit/>
          </a:bodyPr>
          <a:lstStyle/>
          <a:p>
            <a:r>
              <a:rPr lang="en-US" i="1" dirty="0" smtClean="0">
                <a:solidFill>
                  <a:srgbClr val="777777"/>
                </a:solidFill>
                <a:latin typeface="Times New Roman"/>
                <a:cs typeface="Times New Roman"/>
              </a:rPr>
              <a:t>Administration</a:t>
            </a:r>
            <a:endParaRPr lang="en-US" i="1" dirty="0">
              <a:solidFill>
                <a:srgbClr val="777777"/>
              </a:solidFill>
              <a:latin typeface="Times New Roman"/>
              <a:cs typeface="Times New Roman"/>
            </a:endParaRPr>
          </a:p>
        </p:txBody>
      </p:sp>
      <p:sp>
        <p:nvSpPr>
          <p:cNvPr id="11" name="TextBox 10"/>
          <p:cNvSpPr txBox="1"/>
          <p:nvPr/>
        </p:nvSpPr>
        <p:spPr>
          <a:xfrm>
            <a:off x="2146300" y="2179360"/>
            <a:ext cx="1949484" cy="369332"/>
          </a:xfrm>
          <a:prstGeom prst="rect">
            <a:avLst/>
          </a:prstGeom>
          <a:noFill/>
        </p:spPr>
        <p:txBody>
          <a:bodyPr wrap="none" rtlCol="0">
            <a:spAutoFit/>
          </a:bodyPr>
          <a:lstStyle/>
          <a:p>
            <a:r>
              <a:rPr lang="en-US" i="1" dirty="0" smtClean="0">
                <a:solidFill>
                  <a:srgbClr val="777777"/>
                </a:solidFill>
                <a:latin typeface="Times New Roman"/>
                <a:cs typeface="Times New Roman"/>
              </a:rPr>
              <a:t>Solution Concepts</a:t>
            </a:r>
            <a:endParaRPr lang="en-US" i="1" dirty="0">
              <a:solidFill>
                <a:srgbClr val="777777"/>
              </a:solidFill>
              <a:latin typeface="Times New Roman"/>
              <a:cs typeface="Times New Roman"/>
            </a:endParaRPr>
          </a:p>
        </p:txBody>
      </p:sp>
      <p:sp>
        <p:nvSpPr>
          <p:cNvPr id="12" name="TextBox 11"/>
          <p:cNvSpPr txBox="1"/>
          <p:nvPr/>
        </p:nvSpPr>
        <p:spPr>
          <a:xfrm>
            <a:off x="2146300" y="2729468"/>
            <a:ext cx="2642207" cy="369332"/>
          </a:xfrm>
          <a:prstGeom prst="rect">
            <a:avLst/>
          </a:prstGeom>
          <a:noFill/>
        </p:spPr>
        <p:txBody>
          <a:bodyPr wrap="none" rtlCol="0">
            <a:spAutoFit/>
          </a:bodyPr>
          <a:lstStyle/>
          <a:p>
            <a:r>
              <a:rPr lang="en-US" i="1" dirty="0" smtClean="0">
                <a:solidFill>
                  <a:srgbClr val="777777"/>
                </a:solidFill>
                <a:latin typeface="Times New Roman"/>
                <a:cs typeface="Times New Roman"/>
              </a:rPr>
              <a:t>Equilibrium Computation</a:t>
            </a:r>
            <a:endParaRPr lang="en-US" i="1" dirty="0">
              <a:solidFill>
                <a:srgbClr val="777777"/>
              </a:solidFill>
              <a:latin typeface="Times New Roman"/>
              <a:cs typeface="Times New Roman"/>
            </a:endParaRPr>
          </a:p>
        </p:txBody>
      </p:sp>
      <p:grpSp>
        <p:nvGrpSpPr>
          <p:cNvPr id="4" name="Group 12"/>
          <p:cNvGrpSpPr/>
          <p:nvPr/>
        </p:nvGrpSpPr>
        <p:grpSpPr>
          <a:xfrm>
            <a:off x="1459706" y="1829594"/>
            <a:ext cx="686594" cy="560388"/>
            <a:chOff x="1459706" y="1270794"/>
            <a:chExt cx="686594" cy="560388"/>
          </a:xfrm>
        </p:grpSpPr>
        <p:cxnSp>
          <p:nvCxnSpPr>
            <p:cNvPr id="14" name="Straight Connector 1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 name="Group 15"/>
          <p:cNvGrpSpPr/>
          <p:nvPr/>
        </p:nvGrpSpPr>
        <p:grpSpPr>
          <a:xfrm>
            <a:off x="1461294" y="2389982"/>
            <a:ext cx="686594" cy="560388"/>
            <a:chOff x="1459706" y="1270794"/>
            <a:chExt cx="686594" cy="560388"/>
          </a:xfrm>
        </p:grpSpPr>
        <p:cxnSp>
          <p:nvCxnSpPr>
            <p:cNvPr id="17" name="Straight Connector 16"/>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8" name="Group 18"/>
          <p:cNvGrpSpPr/>
          <p:nvPr/>
        </p:nvGrpSpPr>
        <p:grpSpPr>
          <a:xfrm>
            <a:off x="1462882" y="2948782"/>
            <a:ext cx="686594" cy="560388"/>
            <a:chOff x="1459706" y="1270794"/>
            <a:chExt cx="686594" cy="560388"/>
          </a:xfrm>
        </p:grpSpPr>
        <p:cxnSp>
          <p:nvCxnSpPr>
            <p:cNvPr id="20" name="Straight Connector 19"/>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2" name="TextBox 21"/>
          <p:cNvSpPr txBox="1"/>
          <p:nvPr/>
        </p:nvSpPr>
        <p:spPr>
          <a:xfrm>
            <a:off x="2149476" y="3286404"/>
            <a:ext cx="1827306" cy="369332"/>
          </a:xfrm>
          <a:prstGeom prst="rect">
            <a:avLst/>
          </a:prstGeom>
          <a:noFill/>
        </p:spPr>
        <p:txBody>
          <a:bodyPr wrap="none" rtlCol="0">
            <a:spAutoFit/>
          </a:bodyPr>
          <a:lstStyle/>
          <a:p>
            <a:r>
              <a:rPr lang="en-US" i="1" dirty="0" smtClean="0">
                <a:solidFill>
                  <a:srgbClr val="777777"/>
                </a:solidFill>
                <a:latin typeface="Times New Roman"/>
                <a:cs typeface="Times New Roman"/>
              </a:rPr>
              <a:t>Price of Anarchy</a:t>
            </a:r>
            <a:endParaRPr lang="en-US" i="1" dirty="0">
              <a:solidFill>
                <a:srgbClr val="777777"/>
              </a:solidFill>
              <a:latin typeface="Times New Roman"/>
              <a:cs typeface="Times New Roman"/>
            </a:endParaRPr>
          </a:p>
        </p:txBody>
      </p:sp>
      <p:grpSp>
        <p:nvGrpSpPr>
          <p:cNvPr id="9" name="Group 22"/>
          <p:cNvGrpSpPr/>
          <p:nvPr/>
        </p:nvGrpSpPr>
        <p:grpSpPr>
          <a:xfrm>
            <a:off x="1464470" y="3507582"/>
            <a:ext cx="686594" cy="560388"/>
            <a:chOff x="1459706" y="1270794"/>
            <a:chExt cx="686594" cy="560388"/>
          </a:xfrm>
        </p:grpSpPr>
        <p:cxnSp>
          <p:nvCxnSpPr>
            <p:cNvPr id="24" name="Straight Connector 23"/>
            <p:cNvCxnSpPr/>
            <p:nvPr/>
          </p:nvCxnSpPr>
          <p:spPr bwMode="auto">
            <a:xfrm rot="5400000">
              <a:off x="1181100" y="1549400"/>
              <a:ext cx="55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1461294" y="1829594"/>
              <a:ext cx="685006"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26" name="TextBox 25"/>
          <p:cNvSpPr txBox="1"/>
          <p:nvPr/>
        </p:nvSpPr>
        <p:spPr>
          <a:xfrm>
            <a:off x="2151064" y="3846236"/>
            <a:ext cx="2038977" cy="369332"/>
          </a:xfrm>
          <a:prstGeom prst="rect">
            <a:avLst/>
          </a:prstGeom>
          <a:noFill/>
        </p:spPr>
        <p:txBody>
          <a:bodyPr wrap="none" rtlCol="0">
            <a:spAutoFit/>
          </a:bodyPr>
          <a:lstStyle/>
          <a:p>
            <a:r>
              <a:rPr lang="en-US" i="1" dirty="0" smtClean="0">
                <a:latin typeface="Times New Roman"/>
                <a:cs typeface="Times New Roman"/>
              </a:rPr>
              <a:t>Mechanism Design</a:t>
            </a:r>
            <a:endParaRPr lang="en-US" i="1" dirty="0">
              <a:latin typeface="Times New Roman"/>
              <a:cs typeface="Times New Roman"/>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sz="4200" dirty="0" smtClean="0">
                <a:solidFill>
                  <a:schemeClr val="tx2"/>
                </a:solidFill>
                <a:latin typeface="Times New Roman" charset="0"/>
              </a:rPr>
              <a:t>Mechanism Design</a:t>
            </a:r>
            <a:endParaRPr lang="en-US" sz="4200" dirty="0">
              <a:solidFill>
                <a:schemeClr val="tx2"/>
              </a:solidFill>
              <a:latin typeface="Times New Roman" charset="0"/>
            </a:endParaRPr>
          </a:p>
        </p:txBody>
      </p:sp>
      <p:sp>
        <p:nvSpPr>
          <p:cNvPr id="16" name="TextBox 15"/>
          <p:cNvSpPr txBox="1"/>
          <p:nvPr/>
        </p:nvSpPr>
        <p:spPr>
          <a:xfrm>
            <a:off x="541887" y="1276002"/>
            <a:ext cx="8195713" cy="5693867"/>
          </a:xfrm>
          <a:prstGeom prst="rect">
            <a:avLst/>
          </a:prstGeom>
          <a:noFill/>
        </p:spPr>
        <p:txBody>
          <a:bodyPr wrap="square" rtlCol="0">
            <a:spAutoFit/>
          </a:bodyPr>
          <a:lstStyle/>
          <a:p>
            <a:pPr marL="457200" indent="-457200">
              <a:buFontTx/>
              <a:buChar char="-"/>
            </a:pPr>
            <a:r>
              <a:rPr lang="en-US" sz="2800" dirty="0" smtClean="0">
                <a:latin typeface="Times New Roman"/>
                <a:cs typeface="Times New Roman"/>
              </a:rPr>
              <a:t>Understand</a:t>
            </a:r>
            <a:r>
              <a:rPr lang="en-US" sz="2800" dirty="0" smtClean="0">
                <a:latin typeface="Times New Roman"/>
                <a:cs typeface="Times New Roman"/>
              </a:rPr>
              <a:t> how to design systems with strategic participants that have good performance guarantees</a:t>
            </a:r>
          </a:p>
          <a:p>
            <a:pPr marL="457200" indent="-457200">
              <a:buFontTx/>
              <a:buChar char="-"/>
            </a:pPr>
            <a:endParaRPr lang="en-US" sz="2800" dirty="0">
              <a:latin typeface="Times New Roman"/>
              <a:cs typeface="Times New Roman"/>
            </a:endParaRPr>
          </a:p>
          <a:p>
            <a:pPr marL="457200" indent="-457200">
              <a:buFontTx/>
              <a:buChar char="-"/>
            </a:pPr>
            <a:r>
              <a:rPr lang="en-US" sz="2800" dirty="0" smtClean="0">
                <a:latin typeface="Times New Roman"/>
                <a:cs typeface="Times New Roman"/>
              </a:rPr>
              <a:t>Let’</a:t>
            </a:r>
            <a:r>
              <a:rPr lang="en-US" sz="2800" dirty="0" smtClean="0">
                <a:latin typeface="Times New Roman"/>
                <a:cs typeface="Times New Roman"/>
              </a:rPr>
              <a:t> start with a poorly designed system...</a:t>
            </a:r>
          </a:p>
          <a:p>
            <a:pPr marL="457200" indent="-457200">
              <a:buFontTx/>
              <a:buChar char="-"/>
            </a:pPr>
            <a:endParaRPr lang="en-US" sz="2800" dirty="0">
              <a:latin typeface="Times New Roman"/>
              <a:cs typeface="Times New Roman"/>
            </a:endParaRPr>
          </a:p>
          <a:p>
            <a:pPr marL="457200" indent="-457200">
              <a:buFontTx/>
              <a:buChar char="-"/>
            </a:pPr>
            <a:r>
              <a:rPr lang="en-US" sz="2800" dirty="0" smtClean="0">
                <a:latin typeface="Times New Roman"/>
                <a:cs typeface="Times New Roman"/>
              </a:rPr>
              <a:t>Biggest scandal in 2012 London Olympics</a:t>
            </a:r>
          </a:p>
          <a:p>
            <a:pPr marL="914400" lvl="1" indent="-457200">
              <a:buFont typeface="Arial"/>
              <a:buChar char="•"/>
            </a:pPr>
            <a:endParaRPr lang="en-US" sz="2800" dirty="0">
              <a:latin typeface="Times New Roman"/>
              <a:cs typeface="Times New Roman"/>
            </a:endParaRPr>
          </a:p>
          <a:p>
            <a:pPr marL="914400" lvl="1" indent="-457200">
              <a:buFont typeface="Arial"/>
              <a:buChar char="•"/>
            </a:pPr>
            <a:r>
              <a:rPr lang="en-US" sz="2800" dirty="0" smtClean="0">
                <a:latin typeface="Times New Roman"/>
                <a:cs typeface="Times New Roman"/>
              </a:rPr>
              <a:t>Women’s badminton double</a:t>
            </a:r>
          </a:p>
          <a:p>
            <a:pPr marL="914400" lvl="1" indent="-457200">
              <a:buFont typeface="Arial"/>
              <a:buChar char="•"/>
            </a:pPr>
            <a:endParaRPr lang="en-US" sz="2800" dirty="0">
              <a:latin typeface="Times New Roman"/>
              <a:cs typeface="Times New Roman"/>
            </a:endParaRPr>
          </a:p>
          <a:p>
            <a:pPr marL="914400" lvl="1" indent="-457200">
              <a:buFont typeface="Arial"/>
              <a:buChar char="•"/>
            </a:pPr>
            <a:r>
              <a:rPr lang="en-US" sz="2800" dirty="0" smtClean="0">
                <a:latin typeface="Times New Roman"/>
                <a:cs typeface="Times New Roman"/>
              </a:rPr>
              <a:t>No failed drug test</a:t>
            </a:r>
          </a:p>
          <a:p>
            <a:pPr marL="914400" lvl="1" indent="-457200">
              <a:buFont typeface="Arial"/>
              <a:buChar char="•"/>
            </a:pPr>
            <a:endParaRPr lang="en-US" sz="2800" dirty="0">
              <a:latin typeface="Times New Roman"/>
              <a:cs typeface="Times New Roman"/>
            </a:endParaRPr>
          </a:p>
          <a:p>
            <a:pPr marL="914400" lvl="1" indent="-457200">
              <a:buFont typeface="Arial"/>
              <a:buChar char="•"/>
            </a:pPr>
            <a:r>
              <a:rPr lang="en-US" sz="2800" dirty="0" smtClean="0">
                <a:latin typeface="Times New Roman"/>
                <a:cs typeface="Times New Roman"/>
              </a:rPr>
              <a:t>Failed tournament design</a:t>
            </a:r>
          </a:p>
          <a:p>
            <a:pPr marL="457200" indent="-457200">
              <a:buFontTx/>
              <a:buChar char="-"/>
            </a:pPr>
            <a:endParaRPr lang="en-US" sz="2800" dirty="0">
              <a:latin typeface="Times New Roman"/>
              <a:cs typeface="Times New Roman"/>
            </a:endParaRPr>
          </a:p>
        </p:txBody>
      </p:sp>
    </p:spTree>
    <p:extLst>
      <p:ext uri="{BB962C8B-B14F-4D97-AF65-F5344CB8AC3E}">
        <p14:creationId xmlns:p14="http://schemas.microsoft.com/office/powerpoint/2010/main" val="200108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dissolv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checkerboard(across)">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altLang="zh-CN" sz="4200" dirty="0">
                <a:solidFill>
                  <a:schemeClr val="tx2"/>
                </a:solidFill>
                <a:latin typeface="Times New Roman" charset="0"/>
              </a:rPr>
              <a:t>2012</a:t>
            </a:r>
            <a:r>
              <a:rPr lang="zh-CN" altLang="en-US" sz="4200" dirty="0">
                <a:solidFill>
                  <a:schemeClr val="tx2"/>
                </a:solidFill>
                <a:latin typeface="Times New Roman" charset="0"/>
              </a:rPr>
              <a:t> </a:t>
            </a:r>
            <a:r>
              <a:rPr lang="en-US" sz="4200" dirty="0">
                <a:solidFill>
                  <a:schemeClr val="tx2"/>
                </a:solidFill>
                <a:latin typeface="Times New Roman" charset="0"/>
              </a:rPr>
              <a:t>London</a:t>
            </a:r>
            <a:r>
              <a:rPr lang="zh-CN" altLang="en-US" sz="4200" dirty="0">
                <a:solidFill>
                  <a:schemeClr val="tx2"/>
                </a:solidFill>
                <a:latin typeface="Times New Roman" charset="0"/>
              </a:rPr>
              <a:t> </a:t>
            </a:r>
            <a:r>
              <a:rPr lang="en-US" altLang="zh-CN" sz="4200" dirty="0">
                <a:solidFill>
                  <a:schemeClr val="tx2"/>
                </a:solidFill>
                <a:latin typeface="Times New Roman" charset="0"/>
              </a:rPr>
              <a:t>Olympics</a:t>
            </a:r>
            <a:r>
              <a:rPr lang="zh-CN" altLang="en-US" sz="4200" dirty="0">
                <a:solidFill>
                  <a:schemeClr val="tx2"/>
                </a:solidFill>
                <a:latin typeface="Times New Roman" charset="0"/>
              </a:rPr>
              <a:t> </a:t>
            </a:r>
            <a:r>
              <a:rPr lang="en-US" altLang="zh-CN" sz="4200" dirty="0">
                <a:solidFill>
                  <a:schemeClr val="tx2"/>
                </a:solidFill>
                <a:latin typeface="Times New Roman" charset="0"/>
              </a:rPr>
              <a:t>Scandal</a:t>
            </a:r>
            <a:endParaRPr lang="en-US" sz="4200" dirty="0">
              <a:solidFill>
                <a:schemeClr val="tx2"/>
              </a:solidFill>
              <a:latin typeface="Times New Roman"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23724216"/>
              </p:ext>
            </p:extLst>
          </p:nvPr>
        </p:nvGraphicFramePr>
        <p:xfrm>
          <a:off x="198987" y="4953000"/>
          <a:ext cx="1109630" cy="1483360"/>
        </p:xfrm>
        <a:graphic>
          <a:graphicData uri="http://schemas.openxmlformats.org/drawingml/2006/table">
            <a:tbl>
              <a:tblPr firstRow="1" bandRow="1">
                <a:tableStyleId>{5C22544A-7EE6-4342-B048-85BDC9FD1C3A}</a:tableStyleId>
              </a:tblPr>
              <a:tblGrid>
                <a:gridCol w="1109630"/>
              </a:tblGrid>
              <a:tr h="370840">
                <a:tc>
                  <a:txBody>
                    <a:bodyPr/>
                    <a:lstStyle/>
                    <a:p>
                      <a:r>
                        <a:rPr lang="en-US" altLang="zh-CN" dirty="0" smtClean="0"/>
                        <a:t>1</a:t>
                      </a:r>
                      <a:r>
                        <a:rPr lang="en-US" altLang="zh-CN" baseline="30000" dirty="0" smtClean="0"/>
                        <a:t>st</a:t>
                      </a:r>
                      <a:r>
                        <a:rPr lang="en-US" altLang="zh-CN" baseline="0" dirty="0" smtClean="0"/>
                        <a:t>:XY?</a:t>
                      </a:r>
                      <a:endParaRPr lang="en-US" dirty="0"/>
                    </a:p>
                  </a:txBody>
                  <a:tcPr/>
                </a:tc>
              </a:tr>
              <a:tr h="370840">
                <a:tc>
                  <a:txBody>
                    <a:bodyPr/>
                    <a:lstStyle/>
                    <a:p>
                      <a:r>
                        <a:rPr lang="zh-CN" altLang="zh-CN" dirty="0" smtClean="0"/>
                        <a:t>2</a:t>
                      </a:r>
                      <a:r>
                        <a:rPr lang="en-US" altLang="zh-CN" baseline="30000" dirty="0" err="1" smtClean="0"/>
                        <a:t>nd</a:t>
                      </a:r>
                      <a:r>
                        <a:rPr lang="en-US" altLang="zh-CN" dirty="0" err="1" smtClean="0"/>
                        <a:t>:KH</a:t>
                      </a:r>
                      <a:r>
                        <a:rPr lang="en-US" altLang="zh-CN" dirty="0" smtClean="0"/>
                        <a:t>?</a:t>
                      </a:r>
                      <a:endParaRPr lang="en-US" dirty="0"/>
                    </a:p>
                  </a:txBody>
                  <a:tcPr/>
                </a:tc>
              </a:tr>
              <a:tr h="370840">
                <a:tc>
                  <a:txBody>
                    <a:bodyPr/>
                    <a:lstStyle/>
                    <a:p>
                      <a:endParaRPr lang="en-US"/>
                    </a:p>
                  </a:txBody>
                  <a:tcPr/>
                </a:tc>
              </a:tr>
              <a:tr h="370840">
                <a:tc>
                  <a:txBody>
                    <a:bodyPr/>
                    <a:lstStyle/>
                    <a:p>
                      <a:endParaRPr lang="en-US"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30911536"/>
              </p:ext>
            </p:extLst>
          </p:nvPr>
        </p:nvGraphicFramePr>
        <p:xfrm>
          <a:off x="3093553" y="4953000"/>
          <a:ext cx="1109630" cy="1483360"/>
        </p:xfrm>
        <a:graphic>
          <a:graphicData uri="http://schemas.openxmlformats.org/drawingml/2006/table">
            <a:tbl>
              <a:tblPr firstRow="1" bandRow="1">
                <a:tableStyleId>{5C22544A-7EE6-4342-B048-85BDC9FD1C3A}</a:tableStyleId>
              </a:tblPr>
              <a:tblGrid>
                <a:gridCol w="1109630"/>
              </a:tblGrid>
              <a:tr h="370840">
                <a:tc>
                  <a:txBody>
                    <a:bodyPr/>
                    <a:lstStyle/>
                    <a:p>
                      <a:r>
                        <a:rPr lang="en-US" altLang="zh-CN" dirty="0" smtClean="0"/>
                        <a:t>1</a:t>
                      </a:r>
                      <a:r>
                        <a:rPr lang="en-US" altLang="zh-CN" baseline="30000" dirty="0" smtClean="0"/>
                        <a:t>st</a:t>
                      </a:r>
                      <a:r>
                        <a:rPr lang="zh-CN" altLang="en-US" dirty="0" smtClean="0"/>
                        <a:t> </a:t>
                      </a:r>
                      <a:endParaRPr lang="en-US" dirty="0"/>
                    </a:p>
                  </a:txBody>
                  <a:tcPr/>
                </a:tc>
              </a:tr>
              <a:tr h="370840">
                <a:tc>
                  <a:txBody>
                    <a:bodyPr/>
                    <a:lstStyle/>
                    <a:p>
                      <a:r>
                        <a:rPr lang="en-US" altLang="zh-CN" dirty="0" smtClean="0"/>
                        <a:t>2</a:t>
                      </a:r>
                      <a:r>
                        <a:rPr lang="en-US" altLang="zh-CN" baseline="30000" dirty="0" smtClean="0"/>
                        <a:t>nd</a:t>
                      </a:r>
                      <a:r>
                        <a:rPr lang="zh-CN" altLang="en-US" dirty="0" smtClean="0"/>
                        <a:t> </a:t>
                      </a:r>
                      <a:endParaRPr lang="en-US" dirty="0"/>
                    </a:p>
                  </a:txBody>
                  <a:tcPr/>
                </a:tc>
              </a:tr>
              <a:tr h="370840">
                <a:tc>
                  <a:txBody>
                    <a:bodyPr/>
                    <a:lstStyle/>
                    <a:p>
                      <a:endParaRPr lang="en-US"/>
                    </a:p>
                  </a:txBody>
                  <a:tcPr/>
                </a:tc>
              </a:tr>
              <a:tr h="370840">
                <a:tc>
                  <a:txBody>
                    <a:bodyPr/>
                    <a:lstStyle/>
                    <a:p>
                      <a:endParaRPr lang="en-US" dirty="0"/>
                    </a:p>
                  </a:txBody>
                  <a:tcPr/>
                </a:tc>
              </a:tr>
            </a:tbl>
          </a:graphicData>
        </a:graphic>
      </p:graphicFrame>
      <p:sp>
        <p:nvSpPr>
          <p:cNvPr id="11" name="TextBox 10"/>
          <p:cNvSpPr txBox="1"/>
          <p:nvPr/>
        </p:nvSpPr>
        <p:spPr>
          <a:xfrm>
            <a:off x="647700" y="4521200"/>
            <a:ext cx="325730" cy="369332"/>
          </a:xfrm>
          <a:prstGeom prst="rect">
            <a:avLst/>
          </a:prstGeom>
          <a:noFill/>
        </p:spPr>
        <p:txBody>
          <a:bodyPr wrap="none" rtlCol="0">
            <a:spAutoFit/>
          </a:bodyPr>
          <a:lstStyle/>
          <a:p>
            <a:r>
              <a:rPr lang="en-US" dirty="0" smtClean="0"/>
              <a:t>A</a:t>
            </a:r>
            <a:endParaRPr lang="en-US" dirty="0"/>
          </a:p>
        </p:txBody>
      </p:sp>
      <p:sp>
        <p:nvSpPr>
          <p:cNvPr id="12" name="TextBox 11"/>
          <p:cNvSpPr txBox="1"/>
          <p:nvPr/>
        </p:nvSpPr>
        <p:spPr>
          <a:xfrm flipH="1">
            <a:off x="3127798" y="4521200"/>
            <a:ext cx="1972970" cy="369332"/>
          </a:xfrm>
          <a:prstGeom prst="rect">
            <a:avLst/>
          </a:prstGeom>
          <a:noFill/>
        </p:spPr>
        <p:txBody>
          <a:bodyPr wrap="square" rtlCol="0">
            <a:spAutoFit/>
          </a:bodyPr>
          <a:lstStyle/>
          <a:p>
            <a:r>
              <a:rPr lang="en-US" dirty="0" smtClean="0"/>
              <a:t>C</a:t>
            </a:r>
            <a:endParaRPr lang="en-US" dirty="0"/>
          </a:p>
        </p:txBody>
      </p:sp>
      <p:cxnSp>
        <p:nvCxnSpPr>
          <p:cNvPr id="13" name="Straight Connector 12"/>
          <p:cNvCxnSpPr/>
          <p:nvPr/>
        </p:nvCxnSpPr>
        <p:spPr bwMode="auto">
          <a:xfrm flipV="1">
            <a:off x="1308617" y="3975100"/>
            <a:ext cx="1193283" cy="11430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14" name="Straight Connector 13"/>
          <p:cNvCxnSpPr/>
          <p:nvPr/>
        </p:nvCxnSpPr>
        <p:spPr bwMode="auto">
          <a:xfrm flipH="1" flipV="1">
            <a:off x="2501900" y="3975100"/>
            <a:ext cx="591654" cy="15494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15" name="Straight Connector 14"/>
          <p:cNvCxnSpPr/>
          <p:nvPr/>
        </p:nvCxnSpPr>
        <p:spPr bwMode="auto">
          <a:xfrm flipV="1">
            <a:off x="1308617" y="3975100"/>
            <a:ext cx="456683" cy="15494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17" name="Straight Connector 16"/>
          <p:cNvCxnSpPr/>
          <p:nvPr/>
        </p:nvCxnSpPr>
        <p:spPr bwMode="auto">
          <a:xfrm>
            <a:off x="1765300" y="3975100"/>
            <a:ext cx="1328253" cy="11430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graphicFrame>
        <p:nvGraphicFramePr>
          <p:cNvPr id="21" name="Table 20"/>
          <p:cNvGraphicFramePr>
            <a:graphicFrameLocks noGrp="1"/>
          </p:cNvGraphicFramePr>
          <p:nvPr>
            <p:extLst>
              <p:ext uri="{D42A27DB-BD31-4B8C-83A1-F6EECF244321}">
                <p14:modId xmlns:p14="http://schemas.microsoft.com/office/powerpoint/2010/main" val="3214650410"/>
              </p:ext>
            </p:extLst>
          </p:nvPr>
        </p:nvGraphicFramePr>
        <p:xfrm>
          <a:off x="4551391" y="4953000"/>
          <a:ext cx="1109630" cy="1483360"/>
        </p:xfrm>
        <a:graphic>
          <a:graphicData uri="http://schemas.openxmlformats.org/drawingml/2006/table">
            <a:tbl>
              <a:tblPr firstRow="1" bandRow="1">
                <a:tableStyleId>{5C22544A-7EE6-4342-B048-85BDC9FD1C3A}</a:tableStyleId>
              </a:tblPr>
              <a:tblGrid>
                <a:gridCol w="1109630"/>
              </a:tblGrid>
              <a:tr h="370840">
                <a:tc>
                  <a:txBody>
                    <a:bodyPr/>
                    <a:lstStyle/>
                    <a:p>
                      <a:r>
                        <a:rPr lang="en-US" altLang="zh-CN" dirty="0" smtClean="0"/>
                        <a:t>1</a:t>
                      </a:r>
                      <a:r>
                        <a:rPr lang="en-US" altLang="zh-CN" baseline="30000" dirty="0" smtClean="0"/>
                        <a:t>st</a:t>
                      </a:r>
                      <a:r>
                        <a:rPr lang="zh-CN" altLang="en-US" dirty="0" smtClean="0"/>
                        <a:t> </a:t>
                      </a:r>
                      <a:endParaRPr lang="en-US" dirty="0"/>
                    </a:p>
                  </a:txBody>
                  <a:tcPr/>
                </a:tc>
              </a:tr>
              <a:tr h="370840">
                <a:tc>
                  <a:txBody>
                    <a:bodyPr/>
                    <a:lstStyle/>
                    <a:p>
                      <a:r>
                        <a:rPr lang="en-US" altLang="zh-CN" dirty="0" smtClean="0"/>
                        <a:t>2</a:t>
                      </a:r>
                      <a:r>
                        <a:rPr lang="en-US" altLang="zh-CN" baseline="30000" dirty="0" smtClean="0"/>
                        <a:t>nd</a:t>
                      </a:r>
                      <a:r>
                        <a:rPr lang="zh-CN" altLang="en-US" dirty="0" smtClean="0"/>
                        <a:t> </a:t>
                      </a:r>
                      <a:endParaRPr lang="en-US" dirty="0"/>
                    </a:p>
                  </a:txBody>
                  <a:tcPr/>
                </a:tc>
              </a:tr>
              <a:tr h="370840">
                <a:tc>
                  <a:txBody>
                    <a:bodyPr/>
                    <a:lstStyle/>
                    <a:p>
                      <a:endParaRPr lang="en-US"/>
                    </a:p>
                  </a:txBody>
                  <a:tcPr/>
                </a:tc>
              </a:tr>
              <a:tr h="370840">
                <a:tc>
                  <a:txBody>
                    <a:bodyPr/>
                    <a:lstStyle/>
                    <a:p>
                      <a:endParaRPr lang="en-US" dirty="0"/>
                    </a:p>
                  </a:txBody>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254577065"/>
              </p:ext>
            </p:extLst>
          </p:nvPr>
        </p:nvGraphicFramePr>
        <p:xfrm>
          <a:off x="7445957" y="4953000"/>
          <a:ext cx="1109630" cy="1483360"/>
        </p:xfrm>
        <a:graphic>
          <a:graphicData uri="http://schemas.openxmlformats.org/drawingml/2006/table">
            <a:tbl>
              <a:tblPr firstRow="1" bandRow="1">
                <a:tableStyleId>{5C22544A-7EE6-4342-B048-85BDC9FD1C3A}</a:tableStyleId>
              </a:tblPr>
              <a:tblGrid>
                <a:gridCol w="1109630"/>
              </a:tblGrid>
              <a:tr h="370840">
                <a:tc>
                  <a:txBody>
                    <a:bodyPr/>
                    <a:lstStyle/>
                    <a:p>
                      <a:r>
                        <a:rPr lang="en-US" altLang="zh-CN" dirty="0" smtClean="0"/>
                        <a:t>1</a:t>
                      </a:r>
                      <a:r>
                        <a:rPr lang="en-US" altLang="zh-CN" baseline="30000" dirty="0" smtClean="0"/>
                        <a:t>st</a:t>
                      </a:r>
                      <a:r>
                        <a:rPr lang="en-US" altLang="zh-CN" dirty="0" smtClean="0"/>
                        <a:t>:</a:t>
                      </a:r>
                      <a:r>
                        <a:rPr lang="zh-CN" altLang="en-US" dirty="0" smtClean="0"/>
                        <a:t> </a:t>
                      </a:r>
                      <a:r>
                        <a:rPr lang="en-US" dirty="0" smtClean="0"/>
                        <a:t>PJ</a:t>
                      </a:r>
                      <a:endParaRPr lang="en-US" dirty="0"/>
                    </a:p>
                  </a:txBody>
                  <a:tcPr/>
                </a:tc>
              </a:tr>
              <a:tr h="370840">
                <a:tc>
                  <a:txBody>
                    <a:bodyPr/>
                    <a:lstStyle/>
                    <a:p>
                      <a:r>
                        <a:rPr lang="en-US" altLang="zh-CN" dirty="0" smtClean="0"/>
                        <a:t>2</a:t>
                      </a:r>
                      <a:r>
                        <a:rPr lang="en-US" altLang="zh-CN" baseline="30000" dirty="0" smtClean="0"/>
                        <a:t>nd</a:t>
                      </a:r>
                      <a:r>
                        <a:rPr lang="zh-CN" altLang="en-US" baseline="0" dirty="0" smtClean="0"/>
                        <a:t>: </a:t>
                      </a:r>
                      <a:r>
                        <a:rPr lang="en-US" dirty="0" smtClean="0"/>
                        <a:t>QW</a:t>
                      </a:r>
                      <a:endParaRPr lang="en-US" dirty="0"/>
                    </a:p>
                  </a:txBody>
                  <a:tcPr/>
                </a:tc>
              </a:tr>
              <a:tr h="370840">
                <a:tc>
                  <a:txBody>
                    <a:bodyPr/>
                    <a:lstStyle/>
                    <a:p>
                      <a:endParaRPr lang="en-US"/>
                    </a:p>
                  </a:txBody>
                  <a:tcPr/>
                </a:tc>
              </a:tr>
              <a:tr h="370840">
                <a:tc>
                  <a:txBody>
                    <a:bodyPr/>
                    <a:lstStyle/>
                    <a:p>
                      <a:endParaRPr lang="en-US" dirty="0"/>
                    </a:p>
                  </a:txBody>
                  <a:tcPr/>
                </a:tc>
              </a:tr>
            </a:tbl>
          </a:graphicData>
        </a:graphic>
      </p:graphicFrame>
      <p:sp>
        <p:nvSpPr>
          <p:cNvPr id="23" name="TextBox 22"/>
          <p:cNvSpPr txBox="1"/>
          <p:nvPr/>
        </p:nvSpPr>
        <p:spPr>
          <a:xfrm>
            <a:off x="5000104" y="4521200"/>
            <a:ext cx="320708" cy="369332"/>
          </a:xfrm>
          <a:prstGeom prst="rect">
            <a:avLst/>
          </a:prstGeom>
          <a:noFill/>
        </p:spPr>
        <p:txBody>
          <a:bodyPr wrap="none" rtlCol="0">
            <a:spAutoFit/>
          </a:bodyPr>
          <a:lstStyle/>
          <a:p>
            <a:r>
              <a:rPr lang="en-US" dirty="0"/>
              <a:t>B</a:t>
            </a:r>
          </a:p>
        </p:txBody>
      </p:sp>
      <p:sp>
        <p:nvSpPr>
          <p:cNvPr id="24" name="TextBox 23"/>
          <p:cNvSpPr txBox="1"/>
          <p:nvPr/>
        </p:nvSpPr>
        <p:spPr>
          <a:xfrm flipH="1">
            <a:off x="7480202" y="4521200"/>
            <a:ext cx="1972970" cy="369332"/>
          </a:xfrm>
          <a:prstGeom prst="rect">
            <a:avLst/>
          </a:prstGeom>
          <a:noFill/>
        </p:spPr>
        <p:txBody>
          <a:bodyPr wrap="square" rtlCol="0">
            <a:spAutoFit/>
          </a:bodyPr>
          <a:lstStyle/>
          <a:p>
            <a:r>
              <a:rPr lang="en-US" dirty="0" smtClean="0"/>
              <a:t>D</a:t>
            </a:r>
            <a:endParaRPr lang="en-US" dirty="0"/>
          </a:p>
        </p:txBody>
      </p:sp>
      <p:cxnSp>
        <p:nvCxnSpPr>
          <p:cNvPr id="25" name="Straight Connector 24"/>
          <p:cNvCxnSpPr/>
          <p:nvPr/>
        </p:nvCxnSpPr>
        <p:spPr bwMode="auto">
          <a:xfrm flipV="1">
            <a:off x="5661021" y="3975100"/>
            <a:ext cx="1193283" cy="11430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26" name="Straight Connector 25"/>
          <p:cNvCxnSpPr/>
          <p:nvPr/>
        </p:nvCxnSpPr>
        <p:spPr bwMode="auto">
          <a:xfrm flipH="1" flipV="1">
            <a:off x="6854304" y="3975100"/>
            <a:ext cx="591654" cy="15494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7" name="Straight Connector 26"/>
          <p:cNvCxnSpPr/>
          <p:nvPr/>
        </p:nvCxnSpPr>
        <p:spPr bwMode="auto">
          <a:xfrm flipV="1">
            <a:off x="5661021" y="3975100"/>
            <a:ext cx="456683" cy="15494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28" name="Straight Connector 27"/>
          <p:cNvCxnSpPr/>
          <p:nvPr/>
        </p:nvCxnSpPr>
        <p:spPr bwMode="auto">
          <a:xfrm>
            <a:off x="6117704" y="3975100"/>
            <a:ext cx="1328253" cy="11430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29" name="Straight Connector 28"/>
          <p:cNvCxnSpPr/>
          <p:nvPr/>
        </p:nvCxnSpPr>
        <p:spPr bwMode="auto">
          <a:xfrm flipV="1">
            <a:off x="1765300" y="2882900"/>
            <a:ext cx="4102100" cy="10922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0" name="Straight Connector 29"/>
          <p:cNvCxnSpPr/>
          <p:nvPr/>
        </p:nvCxnSpPr>
        <p:spPr bwMode="auto">
          <a:xfrm flipH="1" flipV="1">
            <a:off x="5867400" y="2882900"/>
            <a:ext cx="250304" cy="10922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2" name="Straight Connector 31"/>
          <p:cNvCxnSpPr/>
          <p:nvPr/>
        </p:nvCxnSpPr>
        <p:spPr bwMode="auto">
          <a:xfrm flipV="1">
            <a:off x="2501900" y="2882900"/>
            <a:ext cx="304800" cy="10922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3" name="Straight Connector 32"/>
          <p:cNvCxnSpPr/>
          <p:nvPr/>
        </p:nvCxnSpPr>
        <p:spPr bwMode="auto">
          <a:xfrm>
            <a:off x="2806700" y="2882900"/>
            <a:ext cx="4047604" cy="109220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34" name="Straight Connector 33"/>
          <p:cNvCxnSpPr/>
          <p:nvPr/>
        </p:nvCxnSpPr>
        <p:spPr bwMode="auto">
          <a:xfrm flipV="1">
            <a:off x="2806700" y="2413000"/>
            <a:ext cx="1511300" cy="4699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5" name="Straight Connector 34"/>
          <p:cNvCxnSpPr/>
          <p:nvPr/>
        </p:nvCxnSpPr>
        <p:spPr bwMode="auto">
          <a:xfrm flipH="1" flipV="1">
            <a:off x="4318000" y="2413000"/>
            <a:ext cx="1549401" cy="469900"/>
          </a:xfrm>
          <a:prstGeom prst="line">
            <a:avLst/>
          </a:prstGeom>
          <a:solidFill>
            <a:schemeClr val="accent1"/>
          </a:solidFill>
          <a:ln w="28575" cap="flat" cmpd="sng" algn="ctr">
            <a:solidFill>
              <a:srgbClr val="777777"/>
            </a:solidFill>
            <a:prstDash val="solid"/>
            <a:round/>
            <a:headEnd type="none" w="med" len="med"/>
            <a:tailEnd type="none" w="med" len="med"/>
          </a:ln>
          <a:effectLst/>
        </p:spPr>
      </p:cxnSp>
      <p:cxnSp>
        <p:nvCxnSpPr>
          <p:cNvPr id="39947" name="Straight Connector 39946"/>
          <p:cNvCxnSpPr/>
          <p:nvPr/>
        </p:nvCxnSpPr>
        <p:spPr bwMode="auto">
          <a:xfrm flipV="1">
            <a:off x="4318000" y="1968500"/>
            <a:ext cx="0" cy="4445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39950" name="Picture 39949"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1463" y="1257299"/>
            <a:ext cx="633074" cy="804863"/>
          </a:xfrm>
          <a:prstGeom prst="rect">
            <a:avLst/>
          </a:prstGeom>
        </p:spPr>
      </p:pic>
    </p:spTree>
    <p:extLst>
      <p:ext uri="{BB962C8B-B14F-4D97-AF65-F5344CB8AC3E}">
        <p14:creationId xmlns:p14="http://schemas.microsoft.com/office/powerpoint/2010/main" val="37191879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altLang="zh-CN" sz="4200" dirty="0" smtClean="0">
                <a:solidFill>
                  <a:schemeClr val="tx2"/>
                </a:solidFill>
                <a:latin typeface="Times New Roman" charset="0"/>
              </a:rPr>
              <a:t>2012</a:t>
            </a:r>
            <a:r>
              <a:rPr lang="zh-CN" altLang="en-US" sz="4200" dirty="0" smtClean="0">
                <a:solidFill>
                  <a:schemeClr val="tx2"/>
                </a:solidFill>
                <a:latin typeface="Times New Roman" charset="0"/>
              </a:rPr>
              <a:t> </a:t>
            </a:r>
            <a:r>
              <a:rPr lang="en-US" sz="4200" dirty="0" smtClean="0">
                <a:solidFill>
                  <a:schemeClr val="tx2"/>
                </a:solidFill>
                <a:latin typeface="Times New Roman" charset="0"/>
              </a:rPr>
              <a:t>London</a:t>
            </a:r>
            <a:r>
              <a:rPr lang="zh-CN" altLang="en-US" sz="4200" dirty="0" smtClean="0">
                <a:solidFill>
                  <a:schemeClr val="tx2"/>
                </a:solidFill>
                <a:latin typeface="Times New Roman" charset="0"/>
              </a:rPr>
              <a:t> </a:t>
            </a:r>
            <a:r>
              <a:rPr lang="en-US" altLang="zh-CN" sz="4200" dirty="0" smtClean="0">
                <a:solidFill>
                  <a:schemeClr val="tx2"/>
                </a:solidFill>
                <a:latin typeface="Times New Roman" charset="0"/>
              </a:rPr>
              <a:t>Olympics</a:t>
            </a:r>
            <a:r>
              <a:rPr lang="zh-CN" altLang="en-US" sz="4200" dirty="0" smtClean="0">
                <a:solidFill>
                  <a:schemeClr val="tx2"/>
                </a:solidFill>
                <a:latin typeface="Times New Roman" charset="0"/>
              </a:rPr>
              <a:t> </a:t>
            </a:r>
            <a:r>
              <a:rPr lang="en-US" altLang="zh-CN" sz="4200" dirty="0" smtClean="0">
                <a:solidFill>
                  <a:schemeClr val="tx2"/>
                </a:solidFill>
                <a:latin typeface="Times New Roman" charset="0"/>
              </a:rPr>
              <a:t>Scandal</a:t>
            </a:r>
            <a:endParaRPr lang="en-US" sz="4200" dirty="0">
              <a:solidFill>
                <a:schemeClr val="tx2"/>
              </a:solidFill>
              <a:latin typeface="Times New Roman" charset="0"/>
            </a:endParaRPr>
          </a:p>
        </p:txBody>
      </p:sp>
      <p:sp>
        <p:nvSpPr>
          <p:cNvPr id="16" name="TextBox 15"/>
          <p:cNvSpPr txBox="1"/>
          <p:nvPr/>
        </p:nvSpPr>
        <p:spPr>
          <a:xfrm>
            <a:off x="262487" y="1511300"/>
            <a:ext cx="8703713" cy="4093428"/>
          </a:xfrm>
          <a:prstGeom prst="rect">
            <a:avLst/>
          </a:prstGeom>
          <a:noFill/>
        </p:spPr>
        <p:txBody>
          <a:bodyPr wrap="square" rtlCol="0">
            <a:spAutoFit/>
          </a:bodyPr>
          <a:lstStyle/>
          <a:p>
            <a:pPr marL="342900" indent="-342900">
              <a:buFontTx/>
              <a:buChar char="-"/>
            </a:pPr>
            <a:r>
              <a:rPr lang="en-US" sz="2000" dirty="0" smtClean="0">
                <a:latin typeface="Times New Roman"/>
                <a:cs typeface="Times New Roman"/>
              </a:rPr>
              <a:t>Four</a:t>
            </a:r>
            <a:r>
              <a:rPr lang="zh-CN" altLang="en-US" sz="2000" dirty="0" smtClean="0">
                <a:latin typeface="Times New Roman"/>
                <a:cs typeface="Times New Roman"/>
              </a:rPr>
              <a:t> </a:t>
            </a:r>
            <a:r>
              <a:rPr lang="en-US" altLang="zh-CN" sz="2000" dirty="0" smtClean="0">
                <a:latin typeface="Times New Roman"/>
                <a:cs typeface="Times New Roman"/>
              </a:rPr>
              <a:t>teams</a:t>
            </a:r>
            <a:r>
              <a:rPr lang="zh-CN" altLang="en-US" sz="2000" dirty="0" smtClean="0">
                <a:latin typeface="Times New Roman"/>
                <a:cs typeface="Times New Roman"/>
              </a:rPr>
              <a:t> </a:t>
            </a:r>
            <a:r>
              <a:rPr lang="en-US" altLang="zh-CN" sz="2000" dirty="0" smtClean="0">
                <a:latin typeface="Times New Roman"/>
                <a:cs typeface="Times New Roman"/>
              </a:rPr>
              <a:t>are</a:t>
            </a:r>
            <a:r>
              <a:rPr lang="zh-CN" altLang="en-US" sz="2000" dirty="0" smtClean="0">
                <a:latin typeface="Times New Roman"/>
                <a:cs typeface="Times New Roman"/>
              </a:rPr>
              <a:t> </a:t>
            </a:r>
            <a:r>
              <a:rPr lang="en-US" altLang="zh-CN" sz="2000" dirty="0" smtClean="0">
                <a:latin typeface="Times New Roman"/>
                <a:cs typeface="Times New Roman"/>
              </a:rPr>
              <a:t>disqualified</a:t>
            </a:r>
            <a:r>
              <a:rPr lang="zh-CN" altLang="en-US" sz="2000" dirty="0" smtClean="0">
                <a:latin typeface="Times New Roman"/>
                <a:cs typeface="Times New Roman"/>
              </a:rPr>
              <a:t>, </a:t>
            </a:r>
            <a:r>
              <a:rPr lang="en-US" altLang="zh-CN" sz="2000" dirty="0" smtClean="0">
                <a:latin typeface="Times New Roman"/>
                <a:cs typeface="Times New Roman"/>
              </a:rPr>
              <a:t>due</a:t>
            </a:r>
            <a:r>
              <a:rPr lang="zh-CN" altLang="en-US" sz="2000" dirty="0" smtClean="0">
                <a:latin typeface="Times New Roman"/>
                <a:cs typeface="Times New Roman"/>
              </a:rPr>
              <a:t> </a:t>
            </a:r>
            <a:r>
              <a:rPr lang="en-US" altLang="zh-CN" sz="2000" dirty="0" smtClean="0">
                <a:latin typeface="Times New Roman"/>
                <a:cs typeface="Times New Roman"/>
              </a:rPr>
              <a:t>to</a:t>
            </a:r>
            <a:r>
              <a:rPr lang="zh-CN" altLang="en-US" sz="2000" dirty="0" smtClean="0">
                <a:latin typeface="Times New Roman"/>
                <a:cs typeface="Times New Roman"/>
              </a:rPr>
              <a:t> </a:t>
            </a:r>
            <a:r>
              <a:rPr lang="en-US" altLang="zh-CN" sz="2000" dirty="0" smtClean="0">
                <a:latin typeface="Times New Roman"/>
                <a:cs typeface="Times New Roman"/>
              </a:rPr>
              <a:t>“not</a:t>
            </a:r>
            <a:r>
              <a:rPr lang="zh-CN" altLang="en-US" sz="2000" dirty="0" smtClean="0">
                <a:latin typeface="Times New Roman"/>
                <a:cs typeface="Times New Roman"/>
              </a:rPr>
              <a:t> </a:t>
            </a:r>
            <a:r>
              <a:rPr lang="en-US" altLang="zh-CN" sz="2000" dirty="0" smtClean="0">
                <a:latin typeface="Times New Roman"/>
                <a:cs typeface="Times New Roman"/>
              </a:rPr>
              <a:t>using</a:t>
            </a:r>
            <a:r>
              <a:rPr lang="zh-CN" altLang="en-US" sz="2000" dirty="0" smtClean="0">
                <a:latin typeface="Times New Roman"/>
                <a:cs typeface="Times New Roman"/>
              </a:rPr>
              <a:t> </a:t>
            </a:r>
            <a:r>
              <a:rPr lang="en-US" altLang="zh-CN" sz="2000" dirty="0" smtClean="0">
                <a:latin typeface="Times New Roman"/>
                <a:cs typeface="Times New Roman"/>
              </a:rPr>
              <a:t>one’s</a:t>
            </a:r>
            <a:r>
              <a:rPr lang="zh-CN" altLang="en-US" sz="2000" dirty="0" smtClean="0">
                <a:latin typeface="Times New Roman"/>
                <a:cs typeface="Times New Roman"/>
              </a:rPr>
              <a:t> </a:t>
            </a:r>
            <a:r>
              <a:rPr lang="en-US" altLang="zh-CN" sz="2000" dirty="0" smtClean="0">
                <a:latin typeface="Times New Roman"/>
                <a:cs typeface="Times New Roman"/>
              </a:rPr>
              <a:t>best</a:t>
            </a:r>
            <a:r>
              <a:rPr lang="zh-CN" altLang="en-US" sz="2000" dirty="0" smtClean="0">
                <a:latin typeface="Times New Roman"/>
                <a:cs typeface="Times New Roman"/>
              </a:rPr>
              <a:t> </a:t>
            </a:r>
            <a:r>
              <a:rPr lang="en-US" altLang="zh-CN" sz="2000" dirty="0" smtClean="0">
                <a:latin typeface="Times New Roman"/>
                <a:cs typeface="Times New Roman"/>
              </a:rPr>
              <a:t>effort</a:t>
            </a:r>
            <a:r>
              <a:rPr lang="zh-CN" altLang="en-US" sz="2000" dirty="0" smtClean="0">
                <a:latin typeface="Times New Roman"/>
                <a:cs typeface="Times New Roman"/>
              </a:rPr>
              <a:t> </a:t>
            </a:r>
            <a:r>
              <a:rPr lang="en-US" altLang="zh-CN" sz="2000" dirty="0" smtClean="0">
                <a:latin typeface="Times New Roman"/>
                <a:cs typeface="Times New Roman"/>
              </a:rPr>
              <a:t>to</a:t>
            </a:r>
            <a:r>
              <a:rPr lang="zh-CN" altLang="en-US" sz="2000" dirty="0" smtClean="0">
                <a:latin typeface="Times New Roman"/>
                <a:cs typeface="Times New Roman"/>
              </a:rPr>
              <a:t> </a:t>
            </a:r>
            <a:r>
              <a:rPr lang="en-US" altLang="zh-CN" sz="2000" dirty="0" smtClean="0">
                <a:latin typeface="Times New Roman"/>
                <a:cs typeface="Times New Roman"/>
              </a:rPr>
              <a:t>win</a:t>
            </a:r>
            <a:r>
              <a:rPr lang="zh-CN" altLang="en-US" sz="2000" dirty="0" smtClean="0">
                <a:latin typeface="Times New Roman"/>
                <a:cs typeface="Times New Roman"/>
              </a:rPr>
              <a:t> </a:t>
            </a:r>
            <a:r>
              <a:rPr lang="en-US" altLang="zh-CN" sz="2000" dirty="0" smtClean="0">
                <a:latin typeface="Times New Roman"/>
                <a:cs typeface="Times New Roman"/>
              </a:rPr>
              <a:t>a</a:t>
            </a:r>
            <a:r>
              <a:rPr lang="zh-CN" altLang="en-US" sz="2000" dirty="0" smtClean="0">
                <a:latin typeface="Times New Roman"/>
                <a:cs typeface="Times New Roman"/>
              </a:rPr>
              <a:t> </a:t>
            </a:r>
            <a:r>
              <a:rPr lang="en-US" altLang="zh-CN" sz="2000" dirty="0" smtClean="0">
                <a:latin typeface="Times New Roman"/>
                <a:cs typeface="Times New Roman"/>
              </a:rPr>
              <a:t>game”</a:t>
            </a:r>
          </a:p>
          <a:p>
            <a:pPr marL="342900" indent="-342900">
              <a:buFontTx/>
              <a:buChar char="-"/>
            </a:pPr>
            <a:endParaRPr lang="en-US" sz="2000" dirty="0">
              <a:latin typeface="Times New Roman"/>
              <a:cs typeface="Times New Roman"/>
            </a:endParaRPr>
          </a:p>
          <a:p>
            <a:pPr marL="342900" indent="-342900">
              <a:buFontTx/>
              <a:buChar char="-"/>
            </a:pPr>
            <a:r>
              <a:rPr lang="en-US" sz="2000" dirty="0" smtClean="0">
                <a:latin typeface="Times New Roman"/>
                <a:cs typeface="Times New Roman"/>
              </a:rPr>
              <a:t>Ironically</a:t>
            </a:r>
            <a:r>
              <a:rPr lang="en-US" altLang="zh-CN" sz="2000" dirty="0" smtClean="0">
                <a:latin typeface="Times New Roman"/>
                <a:cs typeface="Times New Roman"/>
              </a:rPr>
              <a:t>,</a:t>
            </a:r>
            <a:r>
              <a:rPr lang="zh-CN" altLang="en-US" sz="2000" dirty="0" smtClean="0">
                <a:latin typeface="Times New Roman"/>
                <a:cs typeface="Times New Roman"/>
              </a:rPr>
              <a:t> </a:t>
            </a:r>
            <a:r>
              <a:rPr lang="en-US" altLang="zh-CN" sz="2000" dirty="0" smtClean="0">
                <a:latin typeface="Times New Roman"/>
                <a:cs typeface="Times New Roman"/>
              </a:rPr>
              <a:t>they</a:t>
            </a:r>
            <a:r>
              <a:rPr lang="zh-CN" altLang="en-US" sz="2000" dirty="0" smtClean="0">
                <a:latin typeface="Times New Roman"/>
                <a:cs typeface="Times New Roman"/>
              </a:rPr>
              <a:t> </a:t>
            </a:r>
            <a:r>
              <a:rPr lang="en-US" altLang="zh-CN" sz="2000" dirty="0" smtClean="0">
                <a:latin typeface="Times New Roman"/>
                <a:cs typeface="Times New Roman"/>
              </a:rPr>
              <a:t>are</a:t>
            </a:r>
            <a:r>
              <a:rPr lang="zh-CN" altLang="en-US" sz="2000" dirty="0" smtClean="0">
                <a:latin typeface="Times New Roman"/>
                <a:cs typeface="Times New Roman"/>
              </a:rPr>
              <a:t> </a:t>
            </a:r>
            <a:r>
              <a:rPr lang="en-US" altLang="zh-CN" sz="2000" dirty="0" smtClean="0">
                <a:latin typeface="Times New Roman"/>
                <a:cs typeface="Times New Roman"/>
              </a:rPr>
              <a:t>using</a:t>
            </a:r>
            <a:r>
              <a:rPr lang="zh-CN" altLang="en-US" sz="2000" dirty="0" smtClean="0">
                <a:latin typeface="Times New Roman"/>
                <a:cs typeface="Times New Roman"/>
              </a:rPr>
              <a:t> </a:t>
            </a:r>
            <a:r>
              <a:rPr lang="en-US" altLang="zh-CN" sz="2000" dirty="0" smtClean="0">
                <a:latin typeface="Times New Roman"/>
                <a:cs typeface="Times New Roman"/>
              </a:rPr>
              <a:t>their</a:t>
            </a:r>
            <a:r>
              <a:rPr lang="zh-CN" altLang="en-US" sz="2000" dirty="0" smtClean="0">
                <a:latin typeface="Times New Roman"/>
                <a:cs typeface="Times New Roman"/>
              </a:rPr>
              <a:t> </a:t>
            </a:r>
            <a:r>
              <a:rPr lang="en-US" altLang="zh-CN" sz="2000" dirty="0" smtClean="0">
                <a:latin typeface="Times New Roman"/>
                <a:cs typeface="Times New Roman"/>
              </a:rPr>
              <a:t>best</a:t>
            </a:r>
            <a:r>
              <a:rPr lang="zh-CN" altLang="en-US" sz="2000" dirty="0" smtClean="0">
                <a:latin typeface="Times New Roman"/>
                <a:cs typeface="Times New Roman"/>
              </a:rPr>
              <a:t> </a:t>
            </a:r>
            <a:r>
              <a:rPr lang="en-US" altLang="zh-CN" sz="2000" dirty="0" smtClean="0">
                <a:latin typeface="Times New Roman"/>
                <a:cs typeface="Times New Roman"/>
              </a:rPr>
              <a:t>effort</a:t>
            </a:r>
            <a:r>
              <a:rPr lang="zh-CN" altLang="en-US" sz="2000" dirty="0" smtClean="0">
                <a:latin typeface="Times New Roman"/>
                <a:cs typeface="Times New Roman"/>
              </a:rPr>
              <a:t> </a:t>
            </a:r>
            <a:r>
              <a:rPr lang="en-US" altLang="zh-CN" sz="2000" dirty="0" smtClean="0">
                <a:latin typeface="Times New Roman"/>
                <a:cs typeface="Times New Roman"/>
              </a:rPr>
              <a:t>to</a:t>
            </a:r>
            <a:r>
              <a:rPr lang="zh-CN" altLang="en-US" sz="2000" dirty="0" smtClean="0">
                <a:latin typeface="Times New Roman"/>
                <a:cs typeface="Times New Roman"/>
              </a:rPr>
              <a:t> </a:t>
            </a:r>
            <a:r>
              <a:rPr lang="en-US" altLang="zh-CN" sz="2000" dirty="0" smtClean="0">
                <a:latin typeface="Times New Roman"/>
                <a:cs typeface="Times New Roman"/>
              </a:rPr>
              <a:t>win</a:t>
            </a:r>
            <a:r>
              <a:rPr lang="zh-CN" altLang="en-US" sz="2000" dirty="0" smtClean="0">
                <a:latin typeface="Times New Roman"/>
                <a:cs typeface="Times New Roman"/>
              </a:rPr>
              <a:t> </a:t>
            </a:r>
            <a:r>
              <a:rPr lang="en-US" altLang="zh-CN" sz="2000" dirty="0" smtClean="0">
                <a:latin typeface="Times New Roman"/>
                <a:cs typeface="Times New Roman"/>
              </a:rPr>
              <a:t>a</a:t>
            </a:r>
            <a:r>
              <a:rPr lang="zh-CN" altLang="en-US" sz="2000" dirty="0" smtClean="0">
                <a:latin typeface="Times New Roman"/>
                <a:cs typeface="Times New Roman"/>
              </a:rPr>
              <a:t> </a:t>
            </a:r>
            <a:r>
              <a:rPr lang="en-US" altLang="zh-CN" sz="2000" dirty="0" smtClean="0">
                <a:latin typeface="Times New Roman"/>
                <a:cs typeface="Times New Roman"/>
              </a:rPr>
              <a:t>Olympic</a:t>
            </a:r>
            <a:r>
              <a:rPr lang="zh-CN" altLang="en-US" sz="2000" dirty="0" smtClean="0">
                <a:latin typeface="Times New Roman"/>
                <a:cs typeface="Times New Roman"/>
              </a:rPr>
              <a:t> </a:t>
            </a:r>
            <a:r>
              <a:rPr lang="en-US" altLang="zh-CN" sz="2000" dirty="0" smtClean="0">
                <a:latin typeface="Times New Roman"/>
                <a:cs typeface="Times New Roman"/>
              </a:rPr>
              <a:t>medal</a:t>
            </a:r>
            <a:endParaRPr lang="en-US" altLang="zh-CN" sz="2000" dirty="0" smtClean="0">
              <a:latin typeface="Times New Roman"/>
              <a:cs typeface="Times New Roman"/>
            </a:endParaRPr>
          </a:p>
          <a:p>
            <a:pPr marL="342900" indent="-342900">
              <a:buFontTx/>
              <a:buChar char="-"/>
            </a:pPr>
            <a:endParaRPr lang="en-US" sz="2000" dirty="0" smtClean="0">
              <a:latin typeface="Times New Roman"/>
              <a:cs typeface="Times New Roman"/>
            </a:endParaRPr>
          </a:p>
          <a:p>
            <a:pPr marL="342900" indent="-342900">
              <a:buFontTx/>
              <a:buChar char="-"/>
            </a:pPr>
            <a:r>
              <a:rPr lang="en-US" sz="2000" dirty="0" smtClean="0">
                <a:latin typeface="Times New Roman"/>
                <a:cs typeface="Times New Roman"/>
              </a:rPr>
              <a:t>System</a:t>
            </a:r>
            <a:r>
              <a:rPr lang="zh-CN" altLang="en-US" sz="2000" dirty="0" smtClean="0">
                <a:latin typeface="Times New Roman"/>
                <a:cs typeface="Times New Roman"/>
              </a:rPr>
              <a:t> </a:t>
            </a:r>
            <a:r>
              <a:rPr lang="en-US" altLang="zh-CN" sz="2000" dirty="0" smtClean="0">
                <a:latin typeface="Times New Roman"/>
                <a:cs typeface="Times New Roman"/>
              </a:rPr>
              <a:t>rule</a:t>
            </a:r>
            <a:r>
              <a:rPr lang="zh-CN" altLang="en-US" sz="2000" dirty="0" smtClean="0">
                <a:latin typeface="Times New Roman"/>
                <a:cs typeface="Times New Roman"/>
              </a:rPr>
              <a:t> </a:t>
            </a:r>
            <a:r>
              <a:rPr lang="en-US" altLang="zh-CN" sz="2000" dirty="0" smtClean="0">
                <a:latin typeface="Times New Roman"/>
                <a:cs typeface="Times New Roman"/>
              </a:rPr>
              <a:t>matters:</a:t>
            </a:r>
            <a:r>
              <a:rPr lang="zh-CN" altLang="en-US" sz="2000" dirty="0" smtClean="0">
                <a:latin typeface="Times New Roman"/>
                <a:cs typeface="Times New Roman"/>
              </a:rPr>
              <a:t> </a:t>
            </a:r>
            <a:r>
              <a:rPr lang="en-US" altLang="zh-CN" sz="2000" dirty="0">
                <a:latin typeface="Times New Roman"/>
                <a:cs typeface="Times New Roman"/>
              </a:rPr>
              <a:t>p</a:t>
            </a:r>
            <a:r>
              <a:rPr lang="en-US" sz="2000" dirty="0" smtClean="0">
                <a:latin typeface="Times New Roman"/>
                <a:cs typeface="Times New Roman"/>
              </a:rPr>
              <a:t>oorly </a:t>
            </a:r>
            <a:r>
              <a:rPr lang="en-US" sz="2000" dirty="0">
                <a:latin typeface="Times New Roman"/>
                <a:cs typeface="Times New Roman"/>
              </a:rPr>
              <a:t>designed systems suffer from unexpected and undesirable </a:t>
            </a:r>
            <a:r>
              <a:rPr lang="en-US" sz="2000" dirty="0" smtClean="0">
                <a:latin typeface="Times New Roman"/>
                <a:cs typeface="Times New Roman"/>
              </a:rPr>
              <a:t>results</a:t>
            </a:r>
          </a:p>
          <a:p>
            <a:pPr marL="342900" indent="-342900">
              <a:buFontTx/>
              <a:buChar char="-"/>
            </a:pPr>
            <a:endParaRPr lang="en-US" sz="2000" dirty="0" smtClean="0">
              <a:latin typeface="Times New Roman"/>
              <a:cs typeface="Times New Roman"/>
            </a:endParaRPr>
          </a:p>
          <a:p>
            <a:pPr marL="342900" indent="-342900">
              <a:buFontTx/>
              <a:buChar char="-"/>
            </a:pPr>
            <a:r>
              <a:rPr lang="en-US" sz="2000" dirty="0" smtClean="0">
                <a:latin typeface="Times New Roman"/>
                <a:cs typeface="Times New Roman"/>
              </a:rPr>
              <a:t>To quote Hartline and Kleinberg:</a:t>
            </a:r>
          </a:p>
          <a:p>
            <a:pPr marL="342900" indent="-342900">
              <a:buFontTx/>
              <a:buChar char="-"/>
            </a:pPr>
            <a:endParaRPr lang="en-US" sz="2000" dirty="0">
              <a:latin typeface="Times New Roman"/>
              <a:cs typeface="Times New Roman"/>
            </a:endParaRPr>
          </a:p>
          <a:p>
            <a:r>
              <a:rPr lang="en-US" sz="2000" dirty="0" smtClean="0">
                <a:latin typeface="Times New Roman"/>
                <a:cs typeface="Times New Roman"/>
              </a:rPr>
              <a:t>	“The </a:t>
            </a:r>
            <a:r>
              <a:rPr lang="en-US" sz="2000" dirty="0">
                <a:latin typeface="Times New Roman"/>
                <a:cs typeface="Times New Roman"/>
              </a:rPr>
              <a:t>next time we bemoan people exploiting loopholes to subvert the </a:t>
            </a:r>
            <a:r>
              <a:rPr lang="en-US" sz="2000" dirty="0" smtClean="0">
                <a:latin typeface="Times New Roman"/>
                <a:cs typeface="Times New Roman"/>
              </a:rPr>
              <a:t>		intent </a:t>
            </a:r>
            <a:r>
              <a:rPr lang="en-US" sz="2000" dirty="0">
                <a:latin typeface="Times New Roman"/>
                <a:cs typeface="Times New Roman"/>
              </a:rPr>
              <a:t>of the rule makers, instead of asking ’What’s wrong with these </a:t>
            </a:r>
            <a:r>
              <a:rPr lang="en-US" sz="2000" dirty="0" smtClean="0">
                <a:latin typeface="Times New Roman"/>
                <a:cs typeface="Times New Roman"/>
              </a:rPr>
              <a:t>		people</a:t>
            </a:r>
            <a:r>
              <a:rPr lang="en-US" sz="2000" dirty="0">
                <a:latin typeface="Times New Roman"/>
                <a:cs typeface="Times New Roman"/>
              </a:rPr>
              <a:t>?” let’s instead ask, ’What’s wrong with the rules?’ and then </a:t>
            </a:r>
            <a:r>
              <a:rPr lang="en-US" sz="2000" dirty="0" smtClean="0">
                <a:latin typeface="Times New Roman"/>
                <a:cs typeface="Times New Roman"/>
              </a:rPr>
              <a:t>	adopt </a:t>
            </a:r>
            <a:r>
              <a:rPr lang="en-US" sz="2000" dirty="0">
                <a:latin typeface="Times New Roman"/>
                <a:cs typeface="Times New Roman"/>
              </a:rPr>
              <a:t>a </a:t>
            </a:r>
            <a:r>
              <a:rPr lang="en-US" sz="2000" dirty="0" smtClean="0">
                <a:latin typeface="Times New Roman"/>
                <a:cs typeface="Times New Roman"/>
              </a:rPr>
              <a:t>	scientifically </a:t>
            </a:r>
            <a:r>
              <a:rPr lang="en-US" sz="2000" dirty="0">
                <a:latin typeface="Times New Roman"/>
                <a:cs typeface="Times New Roman"/>
              </a:rPr>
              <a:t>principled approach to fixing them.”</a:t>
            </a:r>
          </a:p>
        </p:txBody>
      </p:sp>
    </p:spTree>
    <p:extLst>
      <p:ext uri="{BB962C8B-B14F-4D97-AF65-F5344CB8AC3E}">
        <p14:creationId xmlns:p14="http://schemas.microsoft.com/office/powerpoint/2010/main" val="460372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blinds(horizontal)">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strips(downLeft)">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sz="4200" dirty="0" smtClean="0">
                <a:solidFill>
                  <a:schemeClr val="tx2"/>
                </a:solidFill>
                <a:latin typeface="Times New Roman" charset="0"/>
              </a:rPr>
              <a:t>Auctions</a:t>
            </a:r>
            <a:endParaRPr lang="en-US" sz="4200" dirty="0">
              <a:solidFill>
                <a:schemeClr val="tx2"/>
              </a:solidFill>
              <a:latin typeface="Times New Roman" charset="0"/>
            </a:endParaRPr>
          </a:p>
        </p:txBody>
      </p:sp>
      <p:sp>
        <p:nvSpPr>
          <p:cNvPr id="16" name="TextBox 15"/>
          <p:cNvSpPr txBox="1"/>
          <p:nvPr/>
        </p:nvSpPr>
        <p:spPr>
          <a:xfrm>
            <a:off x="541887" y="1092200"/>
            <a:ext cx="3959487" cy="400110"/>
          </a:xfrm>
          <a:prstGeom prst="rect">
            <a:avLst/>
          </a:prstGeom>
          <a:noFill/>
        </p:spPr>
        <p:txBody>
          <a:bodyPr wrap="none" rtlCol="0">
            <a:spAutoFit/>
          </a:bodyPr>
          <a:lstStyle/>
          <a:p>
            <a:r>
              <a:rPr lang="en-US" sz="2000" dirty="0" smtClean="0">
                <a:latin typeface="Times New Roman"/>
                <a:cs typeface="Times New Roman"/>
              </a:rPr>
              <a:t>- Suppose we have one item for sale;</a:t>
            </a:r>
            <a:endParaRPr lang="en-US" sz="2000" dirty="0">
              <a:latin typeface="Times New Roman"/>
              <a:cs typeface="Times New Roman"/>
            </a:endParaRPr>
          </a:p>
        </p:txBody>
      </p:sp>
      <p:sp>
        <p:nvSpPr>
          <p:cNvPr id="18" name="TextBox 17"/>
          <p:cNvSpPr txBox="1"/>
          <p:nvPr/>
        </p:nvSpPr>
        <p:spPr>
          <a:xfrm>
            <a:off x="541887" y="1644710"/>
            <a:ext cx="5209871" cy="400110"/>
          </a:xfrm>
          <a:prstGeom prst="rect">
            <a:avLst/>
          </a:prstGeom>
          <a:noFill/>
        </p:spPr>
        <p:txBody>
          <a:bodyPr wrap="none" rtlCol="0">
            <a:spAutoFit/>
          </a:bodyPr>
          <a:lstStyle/>
          <a:p>
            <a:r>
              <a:rPr lang="en-US" sz="2000" i="1" dirty="0" smtClean="0">
                <a:latin typeface="Times New Roman"/>
                <a:cs typeface="Times New Roman"/>
              </a:rPr>
              <a:t>- </a:t>
            </a:r>
            <a:r>
              <a:rPr lang="en-US" sz="2000" i="1" dirty="0" smtClean="0">
                <a:solidFill>
                  <a:srgbClr val="FF6600"/>
                </a:solidFill>
                <a:latin typeface="Times New Roman"/>
                <a:cs typeface="Times New Roman"/>
              </a:rPr>
              <a:t>k  </a:t>
            </a:r>
            <a:r>
              <a:rPr lang="en-US" sz="2000" dirty="0" smtClean="0">
                <a:latin typeface="Times New Roman"/>
                <a:cs typeface="Times New Roman"/>
              </a:rPr>
              <a:t>parties (or </a:t>
            </a:r>
            <a:r>
              <a:rPr lang="en-US" sz="2000" i="1" dirty="0" smtClean="0">
                <a:solidFill>
                  <a:schemeClr val="tx2"/>
                </a:solidFill>
                <a:latin typeface="Times New Roman"/>
                <a:cs typeface="Times New Roman"/>
              </a:rPr>
              <a:t>bidders</a:t>
            </a:r>
            <a:r>
              <a:rPr lang="en-US" sz="2000" dirty="0" smtClean="0">
                <a:latin typeface="Times New Roman"/>
                <a:cs typeface="Times New Roman"/>
              </a:rPr>
              <a:t>) are interested in the item;</a:t>
            </a:r>
            <a:endParaRPr lang="en-US" sz="2000" dirty="0">
              <a:latin typeface="Times New Roman"/>
              <a:cs typeface="Times New Roman"/>
            </a:endParaRPr>
          </a:p>
        </p:txBody>
      </p:sp>
      <p:sp>
        <p:nvSpPr>
          <p:cNvPr id="19" name="TextBox 18"/>
          <p:cNvSpPr txBox="1"/>
          <p:nvPr/>
        </p:nvSpPr>
        <p:spPr>
          <a:xfrm>
            <a:off x="541887" y="2197220"/>
            <a:ext cx="8013700" cy="1015663"/>
          </a:xfrm>
          <a:prstGeom prst="rect">
            <a:avLst/>
          </a:prstGeom>
          <a:noFill/>
        </p:spPr>
        <p:txBody>
          <a:bodyPr wrap="square" rtlCol="0">
            <a:spAutoFit/>
          </a:bodyPr>
          <a:lstStyle/>
          <a:p>
            <a:r>
              <a:rPr lang="en-US" sz="2000" dirty="0" smtClean="0">
                <a:latin typeface="Times New Roman"/>
                <a:cs typeface="Times New Roman"/>
              </a:rPr>
              <a:t>- party  </a:t>
            </a:r>
            <a:r>
              <a:rPr lang="en-US" sz="2000" i="1" dirty="0" err="1" smtClean="0">
                <a:solidFill>
                  <a:srgbClr val="FF6600"/>
                </a:solidFill>
                <a:latin typeface="Times New Roman"/>
                <a:cs typeface="Times New Roman"/>
              </a:rPr>
              <a:t>i</a:t>
            </a:r>
            <a:r>
              <a:rPr lang="en-US" sz="2000" i="1" dirty="0" smtClean="0">
                <a:solidFill>
                  <a:srgbClr val="FF6600"/>
                </a:solidFill>
                <a:latin typeface="Times New Roman"/>
                <a:cs typeface="Times New Roman"/>
              </a:rPr>
              <a:t> </a:t>
            </a:r>
            <a:r>
              <a:rPr lang="en-US" sz="2000" i="1" dirty="0" smtClean="0">
                <a:latin typeface="Times New Roman"/>
                <a:cs typeface="Times New Roman"/>
              </a:rPr>
              <a:t> </a:t>
            </a:r>
            <a:r>
              <a:rPr lang="en-US" sz="2000" dirty="0" smtClean="0">
                <a:latin typeface="Times New Roman"/>
                <a:cs typeface="Times New Roman"/>
              </a:rPr>
              <a:t>has value  </a:t>
            </a:r>
            <a:r>
              <a:rPr lang="en-US" sz="2000" i="1" dirty="0" smtClean="0">
                <a:latin typeface="Times New Roman"/>
                <a:cs typeface="Times New Roman"/>
              </a:rPr>
              <a:t> </a:t>
            </a:r>
            <a:r>
              <a:rPr lang="en-US" sz="2000" i="1" dirty="0" smtClean="0">
                <a:solidFill>
                  <a:srgbClr val="FF6600"/>
                </a:solidFill>
                <a:latin typeface="Times New Roman"/>
                <a:cs typeface="Times New Roman"/>
              </a:rPr>
              <a:t>v</a:t>
            </a:r>
            <a:r>
              <a:rPr lang="en-US" sz="2000" i="1" baseline="-25000" dirty="0" smtClean="0">
                <a:solidFill>
                  <a:srgbClr val="FF6600"/>
                </a:solidFill>
                <a:latin typeface="Times New Roman"/>
                <a:cs typeface="Times New Roman"/>
              </a:rPr>
              <a:t>i</a:t>
            </a:r>
            <a:r>
              <a:rPr lang="en-US" sz="2000" i="1" dirty="0" smtClean="0">
                <a:solidFill>
                  <a:srgbClr val="FF6600"/>
                </a:solidFill>
                <a:latin typeface="Times New Roman"/>
                <a:cs typeface="Times New Roman"/>
              </a:rPr>
              <a:t> </a:t>
            </a:r>
            <a:r>
              <a:rPr lang="en-US" sz="2000" i="1" dirty="0" smtClean="0">
                <a:latin typeface="Times New Roman"/>
                <a:cs typeface="Times New Roman"/>
              </a:rPr>
              <a:t>  </a:t>
            </a:r>
            <a:r>
              <a:rPr lang="en-US" sz="2000" dirty="0" smtClean="0">
                <a:latin typeface="Times New Roman"/>
                <a:cs typeface="Times New Roman"/>
              </a:rPr>
              <a:t>for the item, which is private, and our objective is to give the item to the party with the largest value (alternatively make as much revenue as possible from the sale);</a:t>
            </a:r>
            <a:endParaRPr lang="en-US" sz="2000" dirty="0">
              <a:latin typeface="Times New Roman"/>
              <a:cs typeface="Times New Roman"/>
            </a:endParaRPr>
          </a:p>
        </p:txBody>
      </p:sp>
      <p:sp>
        <p:nvSpPr>
          <p:cNvPr id="20" name="TextBox 19"/>
          <p:cNvSpPr txBox="1"/>
          <p:nvPr/>
        </p:nvSpPr>
        <p:spPr>
          <a:xfrm>
            <a:off x="541887" y="3344733"/>
            <a:ext cx="8297313" cy="707886"/>
          </a:xfrm>
          <a:prstGeom prst="rect">
            <a:avLst/>
          </a:prstGeom>
          <a:noFill/>
        </p:spPr>
        <p:txBody>
          <a:bodyPr wrap="square" rtlCol="0">
            <a:spAutoFit/>
          </a:bodyPr>
          <a:lstStyle/>
          <a:p>
            <a:r>
              <a:rPr lang="en-US" sz="2000" dirty="0" smtClean="0">
                <a:latin typeface="Times New Roman"/>
                <a:cs typeface="Times New Roman"/>
              </a:rPr>
              <a:t>- we ask each party for a bid, and based on their bids</a:t>
            </a:r>
            <a:r>
              <a:rPr lang="en-US" sz="2000" i="1" dirty="0" smtClean="0">
                <a:latin typeface="Times New Roman"/>
                <a:cs typeface="Times New Roman"/>
              </a:rPr>
              <a:t> </a:t>
            </a:r>
            <a:r>
              <a:rPr lang="en-US" sz="2000" i="1" dirty="0" smtClean="0">
                <a:solidFill>
                  <a:srgbClr val="FF6600"/>
                </a:solidFill>
                <a:latin typeface="Times New Roman"/>
                <a:cs typeface="Times New Roman"/>
              </a:rPr>
              <a:t>b</a:t>
            </a:r>
            <a:r>
              <a:rPr lang="en-US" sz="2000" baseline="-25000" dirty="0" smtClean="0">
                <a:solidFill>
                  <a:srgbClr val="FF6600"/>
                </a:solidFill>
                <a:latin typeface="Times New Roman"/>
                <a:cs typeface="Times New Roman"/>
              </a:rPr>
              <a:t>1</a:t>
            </a:r>
            <a:r>
              <a:rPr lang="en-US" sz="2000" dirty="0" smtClean="0">
                <a:latin typeface="Times New Roman"/>
                <a:cs typeface="Times New Roman"/>
              </a:rPr>
              <a:t>,</a:t>
            </a:r>
            <a:r>
              <a:rPr lang="en-US" sz="2000" i="1" dirty="0" smtClean="0">
                <a:latin typeface="Times New Roman"/>
                <a:cs typeface="Times New Roman"/>
              </a:rPr>
              <a:t> </a:t>
            </a:r>
            <a:r>
              <a:rPr lang="en-US" sz="2000" i="1" dirty="0" smtClean="0">
                <a:solidFill>
                  <a:srgbClr val="FF6600"/>
                </a:solidFill>
                <a:latin typeface="Times New Roman"/>
                <a:cs typeface="Times New Roman"/>
              </a:rPr>
              <a:t>b</a:t>
            </a:r>
            <a:r>
              <a:rPr lang="en-US" sz="2000" baseline="-25000" dirty="0" smtClean="0">
                <a:solidFill>
                  <a:srgbClr val="FF6600"/>
                </a:solidFill>
                <a:latin typeface="Times New Roman"/>
                <a:cs typeface="Times New Roman"/>
              </a:rPr>
              <a:t>2</a:t>
            </a:r>
            <a:r>
              <a:rPr lang="en-US" sz="2000" dirty="0" smtClean="0">
                <a:latin typeface="Times New Roman"/>
                <a:cs typeface="Times New Roman"/>
              </a:rPr>
              <a:t>,…,</a:t>
            </a:r>
            <a:r>
              <a:rPr lang="en-US" sz="2000" i="1" dirty="0" smtClean="0">
                <a:latin typeface="Times New Roman"/>
                <a:cs typeface="Times New Roman"/>
              </a:rPr>
              <a:t> </a:t>
            </a:r>
            <a:r>
              <a:rPr lang="en-US" sz="2000" i="1" dirty="0" err="1" smtClean="0">
                <a:solidFill>
                  <a:srgbClr val="FF6600"/>
                </a:solidFill>
                <a:latin typeface="Times New Roman"/>
                <a:cs typeface="Times New Roman"/>
              </a:rPr>
              <a:t>b</a:t>
            </a:r>
            <a:r>
              <a:rPr lang="en-US" sz="2000" i="1" baseline="-25000" dirty="0" err="1" smtClean="0">
                <a:solidFill>
                  <a:srgbClr val="FF6600"/>
                </a:solidFill>
                <a:latin typeface="Times New Roman"/>
                <a:cs typeface="Times New Roman"/>
              </a:rPr>
              <a:t>k</a:t>
            </a:r>
            <a:r>
              <a:rPr lang="en-US" sz="2000" i="1" dirty="0" smtClean="0">
                <a:latin typeface="Times New Roman"/>
                <a:cs typeface="Times New Roman"/>
              </a:rPr>
              <a:t>  </a:t>
            </a:r>
            <a:r>
              <a:rPr lang="en-US" sz="2000" dirty="0" smtClean="0">
                <a:latin typeface="Times New Roman"/>
                <a:cs typeface="Times New Roman"/>
              </a:rPr>
              <a:t>we decide who gets the item and how much they pay;</a:t>
            </a:r>
            <a:endParaRPr lang="en-US" sz="2000" dirty="0">
              <a:latin typeface="Times New Roman"/>
              <a:cs typeface="Times New Roman"/>
            </a:endParaRPr>
          </a:p>
        </p:txBody>
      </p:sp>
      <p:sp>
        <p:nvSpPr>
          <p:cNvPr id="31" name="TextBox 30"/>
          <p:cNvSpPr txBox="1"/>
          <p:nvPr/>
        </p:nvSpPr>
        <p:spPr>
          <a:xfrm>
            <a:off x="541887" y="4205019"/>
            <a:ext cx="8297313" cy="400110"/>
          </a:xfrm>
          <a:prstGeom prst="rect">
            <a:avLst/>
          </a:prstGeom>
          <a:noFill/>
        </p:spPr>
        <p:txBody>
          <a:bodyPr wrap="square" rtlCol="0">
            <a:spAutoFit/>
          </a:bodyPr>
          <a:lstStyle/>
          <a:p>
            <a:pPr>
              <a:buFontTx/>
              <a:buChar char="-"/>
            </a:pPr>
            <a:r>
              <a:rPr lang="en-US" sz="2000" dirty="0" smtClean="0">
                <a:latin typeface="Times New Roman"/>
                <a:cs typeface="Times New Roman"/>
              </a:rPr>
              <a:t>if bidder </a:t>
            </a:r>
            <a:r>
              <a:rPr lang="en-US" sz="2000" i="1" dirty="0" err="1" smtClean="0">
                <a:solidFill>
                  <a:srgbClr val="FF6600"/>
                </a:solidFill>
                <a:latin typeface="Times New Roman"/>
                <a:cs typeface="Times New Roman"/>
              </a:rPr>
              <a:t>i</a:t>
            </a:r>
            <a:r>
              <a:rPr lang="en-US" sz="2000" dirty="0" smtClean="0">
                <a:latin typeface="Times New Roman"/>
                <a:cs typeface="Times New Roman"/>
              </a:rPr>
              <a:t> gets the item and pays price </a:t>
            </a:r>
            <a:r>
              <a:rPr lang="en-US" sz="2000" i="1" dirty="0" smtClean="0">
                <a:solidFill>
                  <a:srgbClr val="FF6600"/>
                </a:solidFill>
                <a:latin typeface="Times New Roman"/>
                <a:cs typeface="Times New Roman"/>
              </a:rPr>
              <a:t>p</a:t>
            </a:r>
            <a:r>
              <a:rPr lang="en-US" sz="2000" dirty="0" smtClean="0">
                <a:latin typeface="Times New Roman"/>
                <a:cs typeface="Times New Roman"/>
              </a:rPr>
              <a:t>, her total utility is </a:t>
            </a:r>
            <a:r>
              <a:rPr lang="en-US" sz="2000" i="1" dirty="0" smtClean="0">
                <a:solidFill>
                  <a:srgbClr val="FF6600"/>
                </a:solidFill>
                <a:latin typeface="Times New Roman"/>
                <a:cs typeface="Times New Roman"/>
              </a:rPr>
              <a:t>v</a:t>
            </a:r>
            <a:r>
              <a:rPr lang="en-US" sz="2000" i="1" baseline="-25000" dirty="0" smtClean="0">
                <a:solidFill>
                  <a:srgbClr val="FF6600"/>
                </a:solidFill>
                <a:latin typeface="Times New Roman"/>
                <a:cs typeface="Times New Roman"/>
              </a:rPr>
              <a:t>i </a:t>
            </a:r>
            <a:r>
              <a:rPr lang="en-US" sz="2000" i="1" dirty="0" smtClean="0">
                <a:solidFill>
                  <a:srgbClr val="FF6600"/>
                </a:solidFill>
                <a:latin typeface="Times New Roman"/>
                <a:cs typeface="Times New Roman"/>
              </a:rPr>
              <a:t>– p  </a:t>
            </a:r>
            <a:r>
              <a:rPr lang="en-US" sz="2000" dirty="0" smtClean="0">
                <a:solidFill>
                  <a:srgbClr val="FF6600"/>
                </a:solidFill>
                <a:latin typeface="Times New Roman"/>
                <a:cs typeface="Times New Roman"/>
              </a:rPr>
              <a:t>(</a:t>
            </a:r>
            <a:r>
              <a:rPr lang="en-US" sz="2000" dirty="0" err="1" smtClean="0">
                <a:solidFill>
                  <a:srgbClr val="FF6600"/>
                </a:solidFill>
                <a:latin typeface="Times New Roman"/>
                <a:cs typeface="Times New Roman"/>
              </a:rPr>
              <a:t>quasilinear</a:t>
            </a:r>
            <a:r>
              <a:rPr lang="en-US" sz="2000" dirty="0">
                <a:solidFill>
                  <a:srgbClr val="FF6600"/>
                </a:solidFill>
                <a:latin typeface="Times New Roman"/>
                <a:cs typeface="Times New Roman"/>
              </a:rPr>
              <a:t>)</a:t>
            </a:r>
            <a:endParaRPr lang="en-US" sz="2000" baseline="-25000" dirty="0" smtClean="0">
              <a:solidFill>
                <a:srgbClr val="FF6600"/>
              </a:solidFill>
              <a:latin typeface="Times New Roman"/>
              <a:cs typeface="Times New Roman"/>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sz="4200" dirty="0" smtClean="0">
                <a:solidFill>
                  <a:schemeClr val="tx2"/>
                </a:solidFill>
                <a:latin typeface="Times New Roman" charset="0"/>
              </a:rPr>
              <a:t>Auctions</a:t>
            </a:r>
            <a:endParaRPr lang="en-US" sz="4200" dirty="0">
              <a:solidFill>
                <a:schemeClr val="tx2"/>
              </a:solidFill>
              <a:latin typeface="Times New Roman" charset="0"/>
            </a:endParaRPr>
          </a:p>
        </p:txBody>
      </p:sp>
      <p:sp>
        <p:nvSpPr>
          <p:cNvPr id="21" name="TextBox 20"/>
          <p:cNvSpPr txBox="1"/>
          <p:nvPr/>
        </p:nvSpPr>
        <p:spPr>
          <a:xfrm>
            <a:off x="380155" y="1484868"/>
            <a:ext cx="2349847" cy="400110"/>
          </a:xfrm>
          <a:prstGeom prst="rect">
            <a:avLst/>
          </a:prstGeom>
          <a:noFill/>
        </p:spPr>
        <p:txBody>
          <a:bodyPr wrap="none" rtlCol="0">
            <a:spAutoFit/>
          </a:bodyPr>
          <a:lstStyle/>
          <a:p>
            <a:r>
              <a:rPr lang="en-US" sz="2000" b="1" dirty="0" smtClean="0">
                <a:latin typeface="Times New Roman"/>
                <a:cs typeface="Times New Roman"/>
              </a:rPr>
              <a:t>First Price Auction:</a:t>
            </a:r>
            <a:endParaRPr lang="en-US" sz="2000" b="1" dirty="0">
              <a:latin typeface="Times New Roman"/>
              <a:cs typeface="Times New Roman"/>
            </a:endParaRPr>
          </a:p>
        </p:txBody>
      </p:sp>
      <p:sp>
        <p:nvSpPr>
          <p:cNvPr id="22" name="TextBox 21"/>
          <p:cNvSpPr txBox="1"/>
          <p:nvPr/>
        </p:nvSpPr>
        <p:spPr>
          <a:xfrm>
            <a:off x="2728785" y="1510268"/>
            <a:ext cx="5046048" cy="369332"/>
          </a:xfrm>
          <a:prstGeom prst="rect">
            <a:avLst/>
          </a:prstGeom>
          <a:noFill/>
        </p:spPr>
        <p:txBody>
          <a:bodyPr wrap="none" rtlCol="0">
            <a:spAutoFit/>
          </a:bodyPr>
          <a:lstStyle/>
          <a:p>
            <a:r>
              <a:rPr lang="en-US" dirty="0" smtClean="0">
                <a:latin typeface="Times New Roman"/>
                <a:cs typeface="Times New Roman"/>
              </a:rPr>
              <a:t>Give item to bidder with largest </a:t>
            </a:r>
            <a:r>
              <a:rPr lang="en-US" dirty="0" smtClean="0">
                <a:solidFill>
                  <a:srgbClr val="FF6600"/>
                </a:solidFill>
                <a:latin typeface="Times New Roman"/>
                <a:cs typeface="Times New Roman"/>
              </a:rPr>
              <a:t>b</a:t>
            </a:r>
            <a:r>
              <a:rPr lang="en-US" baseline="-25000" dirty="0" smtClean="0">
                <a:solidFill>
                  <a:srgbClr val="FF6600"/>
                </a:solidFill>
                <a:latin typeface="Times New Roman"/>
                <a:cs typeface="Times New Roman"/>
              </a:rPr>
              <a:t>i</a:t>
            </a:r>
            <a:r>
              <a:rPr lang="en-US" dirty="0" smtClean="0">
                <a:latin typeface="Times New Roman"/>
                <a:cs typeface="Times New Roman"/>
              </a:rPr>
              <a:t>, and charge him </a:t>
            </a:r>
            <a:r>
              <a:rPr lang="en-US" dirty="0" smtClean="0">
                <a:solidFill>
                  <a:srgbClr val="FF6600"/>
                </a:solidFill>
                <a:latin typeface="Times New Roman"/>
                <a:cs typeface="Times New Roman"/>
              </a:rPr>
              <a:t>b</a:t>
            </a:r>
            <a:r>
              <a:rPr lang="en-US" baseline="-25000" dirty="0" smtClean="0">
                <a:solidFill>
                  <a:srgbClr val="FF6600"/>
                </a:solidFill>
                <a:latin typeface="Times New Roman"/>
                <a:cs typeface="Times New Roman"/>
              </a:rPr>
              <a:t>i</a:t>
            </a:r>
            <a:r>
              <a:rPr lang="en-US" dirty="0" smtClean="0">
                <a:latin typeface="Times New Roman"/>
                <a:cs typeface="Times New Roman"/>
              </a:rPr>
              <a:t> </a:t>
            </a:r>
            <a:endParaRPr lang="en-US" dirty="0">
              <a:latin typeface="Times New Roman"/>
              <a:cs typeface="Times New Roman"/>
            </a:endParaRPr>
          </a:p>
        </p:txBody>
      </p:sp>
      <p:sp>
        <p:nvSpPr>
          <p:cNvPr id="23" name="Rectangle 22"/>
          <p:cNvSpPr/>
          <p:nvPr/>
        </p:nvSpPr>
        <p:spPr>
          <a:xfrm>
            <a:off x="850055" y="1943269"/>
            <a:ext cx="5382169" cy="400110"/>
          </a:xfrm>
          <a:prstGeom prst="rect">
            <a:avLst/>
          </a:prstGeom>
        </p:spPr>
        <p:txBody>
          <a:bodyPr wrap="none">
            <a:spAutoFit/>
          </a:bodyPr>
          <a:lstStyle/>
          <a:p>
            <a:r>
              <a:rPr lang="en-US" sz="2000" i="1" dirty="0" smtClean="0">
                <a:latin typeface="Times New Roman"/>
                <a:cs typeface="Times New Roman"/>
              </a:rPr>
              <a:t>clearly a bad idea to bid above your value (why?)</a:t>
            </a:r>
            <a:endParaRPr lang="en-US" sz="2000" i="1" dirty="0"/>
          </a:p>
        </p:txBody>
      </p:sp>
      <p:sp>
        <p:nvSpPr>
          <p:cNvPr id="24" name="Rectangle 23"/>
          <p:cNvSpPr/>
          <p:nvPr/>
        </p:nvSpPr>
        <p:spPr>
          <a:xfrm>
            <a:off x="850055" y="2331135"/>
            <a:ext cx="5325563" cy="400110"/>
          </a:xfrm>
          <a:prstGeom prst="rect">
            <a:avLst/>
          </a:prstGeom>
        </p:spPr>
        <p:txBody>
          <a:bodyPr wrap="none">
            <a:spAutoFit/>
          </a:bodyPr>
          <a:lstStyle/>
          <a:p>
            <a:r>
              <a:rPr lang="en-US" sz="2000" i="1" dirty="0" smtClean="0">
                <a:latin typeface="Times New Roman"/>
                <a:cs typeface="Times New Roman"/>
              </a:rPr>
              <a:t>but you may bid below your value (and you will!)</a:t>
            </a:r>
            <a:endParaRPr lang="en-US" sz="2000" i="1" dirty="0"/>
          </a:p>
        </p:txBody>
      </p:sp>
      <p:sp>
        <p:nvSpPr>
          <p:cNvPr id="25" name="TextBox 24"/>
          <p:cNvSpPr txBox="1"/>
          <p:nvPr/>
        </p:nvSpPr>
        <p:spPr>
          <a:xfrm>
            <a:off x="1396155" y="2792968"/>
            <a:ext cx="4496957" cy="369332"/>
          </a:xfrm>
          <a:prstGeom prst="rect">
            <a:avLst/>
          </a:prstGeom>
          <a:noFill/>
        </p:spPr>
        <p:txBody>
          <a:bodyPr wrap="none" rtlCol="0">
            <a:spAutoFit/>
          </a:bodyPr>
          <a:lstStyle/>
          <a:p>
            <a:r>
              <a:rPr lang="en-US" dirty="0" smtClean="0">
                <a:latin typeface="Times New Roman"/>
                <a:cs typeface="Times New Roman"/>
              </a:rPr>
              <a:t>e.g. two bidders with values  </a:t>
            </a:r>
            <a:r>
              <a:rPr lang="en-US" i="1" dirty="0" smtClean="0">
                <a:solidFill>
                  <a:srgbClr val="FF6600"/>
                </a:solidFill>
                <a:latin typeface="Times New Roman"/>
                <a:cs typeface="Times New Roman"/>
              </a:rPr>
              <a:t>v</a:t>
            </a:r>
            <a:r>
              <a:rPr lang="en-US" i="1" baseline="-25000" dirty="0" smtClean="0">
                <a:solidFill>
                  <a:srgbClr val="FF6600"/>
                </a:solidFill>
                <a:latin typeface="Times New Roman"/>
                <a:cs typeface="Times New Roman"/>
              </a:rPr>
              <a:t>1 </a:t>
            </a:r>
            <a:r>
              <a:rPr lang="en-US" dirty="0" smtClean="0">
                <a:latin typeface="Times New Roman"/>
                <a:cs typeface="Times New Roman"/>
              </a:rPr>
              <a:t>= $5, </a:t>
            </a:r>
            <a:r>
              <a:rPr lang="en-US" i="1" dirty="0" smtClean="0">
                <a:solidFill>
                  <a:srgbClr val="FF6600"/>
                </a:solidFill>
                <a:latin typeface="Times New Roman"/>
                <a:cs typeface="Times New Roman"/>
              </a:rPr>
              <a:t>v</a:t>
            </a:r>
            <a:r>
              <a:rPr lang="en-US" i="1" baseline="-25000" dirty="0" smtClean="0">
                <a:solidFill>
                  <a:srgbClr val="FF6600"/>
                </a:solidFill>
                <a:latin typeface="Times New Roman"/>
                <a:cs typeface="Times New Roman"/>
              </a:rPr>
              <a:t>2 </a:t>
            </a:r>
            <a:r>
              <a:rPr lang="en-US" dirty="0" smtClean="0">
                <a:latin typeface="Times New Roman"/>
                <a:cs typeface="Times New Roman"/>
              </a:rPr>
              <a:t>= $100</a:t>
            </a:r>
            <a:endParaRPr lang="en-US" dirty="0">
              <a:latin typeface="Times New Roman"/>
              <a:cs typeface="Times New Roman"/>
            </a:endParaRPr>
          </a:p>
        </p:txBody>
      </p:sp>
      <p:sp>
        <p:nvSpPr>
          <p:cNvPr id="26" name="TextBox 25"/>
          <p:cNvSpPr txBox="1"/>
          <p:nvPr/>
        </p:nvSpPr>
        <p:spPr>
          <a:xfrm>
            <a:off x="1396155" y="3130034"/>
            <a:ext cx="7791441" cy="369332"/>
          </a:xfrm>
          <a:prstGeom prst="rect">
            <a:avLst/>
          </a:prstGeom>
          <a:noFill/>
        </p:spPr>
        <p:txBody>
          <a:bodyPr wrap="none" rtlCol="0">
            <a:spAutoFit/>
          </a:bodyPr>
          <a:lstStyle/>
          <a:p>
            <a:r>
              <a:rPr lang="en-US" dirty="0" smtClean="0">
                <a:latin typeface="Times New Roman"/>
                <a:cs typeface="Times New Roman"/>
              </a:rPr>
              <a:t>Nash equilibrium = (</a:t>
            </a:r>
            <a:r>
              <a:rPr lang="en-US" i="1" dirty="0" smtClean="0">
                <a:solidFill>
                  <a:srgbClr val="FF6600"/>
                </a:solidFill>
                <a:latin typeface="Times New Roman"/>
                <a:cs typeface="Times New Roman"/>
              </a:rPr>
              <a:t>b</a:t>
            </a:r>
            <a:r>
              <a:rPr lang="en-US" baseline="-25000" dirty="0" smtClean="0">
                <a:solidFill>
                  <a:srgbClr val="FF6600"/>
                </a:solidFill>
                <a:latin typeface="Times New Roman"/>
                <a:cs typeface="Times New Roman"/>
              </a:rPr>
              <a:t>1</a:t>
            </a:r>
            <a:r>
              <a:rPr lang="en-US" dirty="0" smtClean="0">
                <a:latin typeface="Times New Roman"/>
                <a:cs typeface="Times New Roman"/>
              </a:rPr>
              <a:t>,</a:t>
            </a:r>
            <a:r>
              <a:rPr lang="en-US" i="1" dirty="0" smtClean="0">
                <a:latin typeface="Times New Roman"/>
                <a:cs typeface="Times New Roman"/>
              </a:rPr>
              <a:t> </a:t>
            </a:r>
            <a:r>
              <a:rPr lang="en-US" i="1" dirty="0" smtClean="0">
                <a:solidFill>
                  <a:srgbClr val="FF6600"/>
                </a:solidFill>
                <a:latin typeface="Times New Roman"/>
                <a:cs typeface="Times New Roman"/>
              </a:rPr>
              <a:t>b</a:t>
            </a:r>
            <a:r>
              <a:rPr lang="en-US" baseline="-25000" dirty="0" smtClean="0">
                <a:solidFill>
                  <a:srgbClr val="FF6600"/>
                </a:solidFill>
                <a:latin typeface="Times New Roman"/>
                <a:cs typeface="Times New Roman"/>
              </a:rPr>
              <a:t>2</a:t>
            </a:r>
            <a:r>
              <a:rPr lang="en-US" dirty="0" smtClean="0">
                <a:latin typeface="Times New Roman"/>
                <a:cs typeface="Times New Roman"/>
              </a:rPr>
              <a:t>) = ($5, $5.01)  (assume bids are in increments of cents) </a:t>
            </a:r>
            <a:endParaRPr lang="en-US" dirty="0">
              <a:latin typeface="Times New Roman"/>
              <a:cs typeface="Times New Roman"/>
            </a:endParaRPr>
          </a:p>
        </p:txBody>
      </p:sp>
      <p:sp>
        <p:nvSpPr>
          <p:cNvPr id="29" name="TextBox 28"/>
          <p:cNvSpPr txBox="1"/>
          <p:nvPr/>
        </p:nvSpPr>
        <p:spPr>
          <a:xfrm>
            <a:off x="2082800" y="4354947"/>
            <a:ext cx="6629400" cy="1015663"/>
          </a:xfrm>
          <a:prstGeom prst="rect">
            <a:avLst/>
          </a:prstGeom>
          <a:noFill/>
        </p:spPr>
        <p:txBody>
          <a:bodyPr wrap="square" rtlCol="0">
            <a:spAutoFit/>
          </a:bodyPr>
          <a:lstStyle/>
          <a:p>
            <a:r>
              <a:rPr lang="en-US" sz="2000" dirty="0" smtClean="0">
                <a:latin typeface="Times New Roman"/>
                <a:cs typeface="Times New Roman"/>
              </a:rPr>
              <a:t>- bidders want to place different bids, depending on their opponents’ bids, which they don’t know a priori; hence cycling may occur while they are trying to learn/guess them, etc.</a:t>
            </a:r>
            <a:endParaRPr lang="en-US" sz="2000" dirty="0">
              <a:latin typeface="Times New Roman"/>
              <a:cs typeface="Times New Roman"/>
            </a:endParaRPr>
          </a:p>
        </p:txBody>
      </p:sp>
      <p:sp>
        <p:nvSpPr>
          <p:cNvPr id="30" name="TextBox 29"/>
          <p:cNvSpPr txBox="1"/>
          <p:nvPr/>
        </p:nvSpPr>
        <p:spPr>
          <a:xfrm>
            <a:off x="2082800" y="5474323"/>
            <a:ext cx="4991100" cy="400110"/>
          </a:xfrm>
          <a:prstGeom prst="rect">
            <a:avLst/>
          </a:prstGeom>
          <a:noFill/>
        </p:spPr>
        <p:txBody>
          <a:bodyPr wrap="square" rtlCol="0">
            <a:spAutoFit/>
          </a:bodyPr>
          <a:lstStyle/>
          <a:p>
            <a:r>
              <a:rPr lang="en-US" sz="2000" dirty="0" smtClean="0">
                <a:latin typeface="Times New Roman"/>
                <a:cs typeface="Times New Roman"/>
              </a:rPr>
              <a:t>- it is non-obvious how to play</a:t>
            </a:r>
            <a:endParaRPr lang="en-US" sz="2000" dirty="0">
              <a:latin typeface="Times New Roman"/>
              <a:cs typeface="Times New Roman"/>
            </a:endParaRPr>
          </a:p>
        </p:txBody>
      </p:sp>
      <p:sp>
        <p:nvSpPr>
          <p:cNvPr id="17" name="TextBox 16"/>
          <p:cNvSpPr txBox="1"/>
          <p:nvPr/>
        </p:nvSpPr>
        <p:spPr>
          <a:xfrm>
            <a:off x="2082800" y="6069110"/>
            <a:ext cx="6756400" cy="400110"/>
          </a:xfrm>
          <a:prstGeom prst="rect">
            <a:avLst/>
          </a:prstGeom>
          <a:noFill/>
        </p:spPr>
        <p:txBody>
          <a:bodyPr wrap="square" rtlCol="0">
            <a:spAutoFit/>
          </a:bodyPr>
          <a:lstStyle/>
          <a:p>
            <a:r>
              <a:rPr lang="en-US" sz="2000" dirty="0" smtClean="0">
                <a:latin typeface="Times New Roman"/>
                <a:cs typeface="Times New Roman"/>
              </a:rPr>
              <a:t>- in the end, the auctioneer does not learn people’s true values</a:t>
            </a:r>
            <a:endParaRPr lang="en-US" sz="2000" dirty="0">
              <a:latin typeface="Times New Roman"/>
              <a:cs typeface="Times New Roman"/>
            </a:endParaRPr>
          </a:p>
        </p:txBody>
      </p:sp>
      <p:sp>
        <p:nvSpPr>
          <p:cNvPr id="2" name="TextBox 1"/>
          <p:cNvSpPr txBox="1"/>
          <p:nvPr/>
        </p:nvSpPr>
        <p:spPr>
          <a:xfrm>
            <a:off x="0" y="5001278"/>
            <a:ext cx="1968500" cy="430887"/>
          </a:xfrm>
          <a:prstGeom prst="rect">
            <a:avLst/>
          </a:prstGeom>
          <a:noFill/>
        </p:spPr>
        <p:txBody>
          <a:bodyPr wrap="square" rtlCol="0">
            <a:spAutoFit/>
          </a:bodyPr>
          <a:lstStyle/>
          <a:p>
            <a:pPr algn="ctr"/>
            <a:r>
              <a:rPr lang="en-US" sz="2200" dirty="0" smtClean="0">
                <a:solidFill>
                  <a:schemeClr val="tx2">
                    <a:lumMod val="50000"/>
                  </a:schemeClr>
                </a:solidFill>
                <a:latin typeface="Chalkboard"/>
                <a:cs typeface="Chalkboard"/>
              </a:rPr>
              <a:t>Let’s Play it!</a:t>
            </a:r>
            <a:endParaRPr lang="en-US" sz="2200" dirty="0">
              <a:solidFill>
                <a:schemeClr val="tx2">
                  <a:lumMod val="50000"/>
                </a:schemeClr>
              </a:solidFill>
              <a:latin typeface="Chalkboard"/>
              <a:cs typeface="Chalkboar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dissolve">
                                      <p:cBhvr>
                                        <p:cTn id="4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9" grpId="0"/>
      <p:bldP spid="30"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3" name="Group 32"/>
          <p:cNvGrpSpPr/>
          <p:nvPr/>
        </p:nvGrpSpPr>
        <p:grpSpPr>
          <a:xfrm>
            <a:off x="4800600" y="273050"/>
            <a:ext cx="3733800" cy="2417763"/>
            <a:chOff x="4800600" y="273050"/>
            <a:chExt cx="3733800" cy="2417763"/>
          </a:xfrm>
        </p:grpSpPr>
        <p:grpSp>
          <p:nvGrpSpPr>
            <p:cNvPr id="2" name="Group 20"/>
            <p:cNvGrpSpPr>
              <a:grpSpLocks/>
            </p:cNvGrpSpPr>
            <p:nvPr/>
          </p:nvGrpSpPr>
          <p:grpSpPr bwMode="auto">
            <a:xfrm>
              <a:off x="5105400" y="836613"/>
              <a:ext cx="3192463" cy="1600200"/>
              <a:chOff x="2736" y="1584"/>
              <a:chExt cx="2160" cy="1008"/>
            </a:xfrm>
          </p:grpSpPr>
          <p:sp>
            <p:nvSpPr>
              <p:cNvPr id="124942" name="Oval 4"/>
              <p:cNvSpPr>
                <a:spLocks noChangeArrowheads="1"/>
              </p:cNvSpPr>
              <p:nvPr/>
            </p:nvSpPr>
            <p:spPr bwMode="auto">
              <a:xfrm>
                <a:off x="2736" y="1968"/>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3" name="Oval 5"/>
              <p:cNvSpPr>
                <a:spLocks noChangeArrowheads="1"/>
              </p:cNvSpPr>
              <p:nvPr/>
            </p:nvSpPr>
            <p:spPr bwMode="auto">
              <a:xfrm>
                <a:off x="3696" y="158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4" name="Oval 6"/>
              <p:cNvSpPr>
                <a:spLocks noChangeArrowheads="1"/>
              </p:cNvSpPr>
              <p:nvPr/>
            </p:nvSpPr>
            <p:spPr bwMode="auto">
              <a:xfrm>
                <a:off x="3696" y="230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5" name="Oval 7"/>
              <p:cNvSpPr>
                <a:spLocks noChangeArrowheads="1"/>
              </p:cNvSpPr>
              <p:nvPr/>
            </p:nvSpPr>
            <p:spPr bwMode="auto">
              <a:xfrm>
                <a:off x="4608" y="1920"/>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24946" name="AutoShape 8"/>
              <p:cNvCxnSpPr>
                <a:cxnSpLocks noChangeShapeType="1"/>
                <a:stCxn id="124942" idx="7"/>
                <a:endCxn id="124943" idx="2"/>
              </p:cNvCxnSpPr>
              <p:nvPr/>
            </p:nvCxnSpPr>
            <p:spPr bwMode="auto">
              <a:xfrm flipV="1">
                <a:off x="2982" y="1728"/>
                <a:ext cx="714" cy="282"/>
              </a:xfrm>
              <a:prstGeom prst="straightConnector1">
                <a:avLst/>
              </a:prstGeom>
              <a:noFill/>
              <a:ln w="9525">
                <a:solidFill>
                  <a:schemeClr val="tx1"/>
                </a:solidFill>
                <a:round/>
                <a:headEnd/>
                <a:tailEnd type="triangle" w="med" len="med"/>
              </a:ln>
            </p:spPr>
          </p:cxnSp>
          <p:cxnSp>
            <p:nvCxnSpPr>
              <p:cNvPr id="124947" name="AutoShape 9"/>
              <p:cNvCxnSpPr>
                <a:cxnSpLocks noChangeShapeType="1"/>
                <a:stCxn id="124943" idx="6"/>
                <a:endCxn id="124945" idx="1"/>
              </p:cNvCxnSpPr>
              <p:nvPr/>
            </p:nvCxnSpPr>
            <p:spPr bwMode="auto">
              <a:xfrm>
                <a:off x="3984" y="1728"/>
                <a:ext cx="666" cy="234"/>
              </a:xfrm>
              <a:prstGeom prst="straightConnector1">
                <a:avLst/>
              </a:prstGeom>
              <a:noFill/>
              <a:ln w="9525">
                <a:solidFill>
                  <a:schemeClr val="tx1"/>
                </a:solidFill>
                <a:round/>
                <a:headEnd/>
                <a:tailEnd type="triangle" w="med" len="med"/>
              </a:ln>
            </p:spPr>
          </p:cxnSp>
          <p:cxnSp>
            <p:nvCxnSpPr>
              <p:cNvPr id="124948" name="AutoShape 10"/>
              <p:cNvCxnSpPr>
                <a:cxnSpLocks noChangeShapeType="1"/>
                <a:stCxn id="124942" idx="5"/>
                <a:endCxn id="124944" idx="2"/>
              </p:cNvCxnSpPr>
              <p:nvPr/>
            </p:nvCxnSpPr>
            <p:spPr bwMode="auto">
              <a:xfrm>
                <a:off x="2982" y="2214"/>
                <a:ext cx="714" cy="234"/>
              </a:xfrm>
              <a:prstGeom prst="straightConnector1">
                <a:avLst/>
              </a:prstGeom>
              <a:noFill/>
              <a:ln w="9525">
                <a:solidFill>
                  <a:schemeClr val="tx1"/>
                </a:solidFill>
                <a:round/>
                <a:headEnd/>
                <a:tailEnd type="triangle" w="med" len="med"/>
              </a:ln>
            </p:spPr>
          </p:cxnSp>
          <p:cxnSp>
            <p:nvCxnSpPr>
              <p:cNvPr id="124949" name="AutoShape 11"/>
              <p:cNvCxnSpPr>
                <a:cxnSpLocks noChangeShapeType="1"/>
                <a:stCxn id="124944" idx="6"/>
                <a:endCxn id="124945" idx="3"/>
              </p:cNvCxnSpPr>
              <p:nvPr/>
            </p:nvCxnSpPr>
            <p:spPr bwMode="auto">
              <a:xfrm flipV="1">
                <a:off x="3984" y="2166"/>
                <a:ext cx="666" cy="282"/>
              </a:xfrm>
              <a:prstGeom prst="straightConnector1">
                <a:avLst/>
              </a:prstGeom>
              <a:noFill/>
              <a:ln w="9525">
                <a:solidFill>
                  <a:schemeClr val="tx1"/>
                </a:solidFill>
                <a:round/>
                <a:headEnd/>
                <a:tailEnd type="triangle" w="med" len="med"/>
              </a:ln>
            </p:spPr>
          </p:cxnSp>
          <p:sp>
            <p:nvSpPr>
              <p:cNvPr id="124950" name="Line 12"/>
              <p:cNvSpPr>
                <a:spLocks noChangeShapeType="1"/>
              </p:cNvSpPr>
              <p:nvPr/>
            </p:nvSpPr>
            <p:spPr bwMode="auto">
              <a:xfrm>
                <a:off x="3840" y="1872"/>
                <a:ext cx="0" cy="432"/>
              </a:xfrm>
              <a:prstGeom prst="line">
                <a:avLst/>
              </a:prstGeom>
              <a:noFill/>
              <a:ln w="9525">
                <a:solidFill>
                  <a:schemeClr val="tx1"/>
                </a:solidFill>
                <a:prstDash val="dash"/>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51" name="Text Box 13"/>
              <p:cNvSpPr txBox="1">
                <a:spLocks noChangeArrowheads="1"/>
              </p:cNvSpPr>
              <p:nvPr/>
            </p:nvSpPr>
            <p:spPr bwMode="auto">
              <a:xfrm>
                <a:off x="3111" y="1617"/>
                <a:ext cx="124" cy="519"/>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grpSp>
        <p:grpSp>
          <p:nvGrpSpPr>
            <p:cNvPr id="28" name="Group 27"/>
            <p:cNvGrpSpPr/>
            <p:nvPr/>
          </p:nvGrpSpPr>
          <p:grpSpPr>
            <a:xfrm>
              <a:off x="4800600" y="273050"/>
              <a:ext cx="3733800" cy="2417763"/>
              <a:chOff x="4800600" y="273050"/>
              <a:chExt cx="3733800" cy="2417763"/>
            </a:xfrm>
          </p:grpSpPr>
          <p:sp>
            <p:nvSpPr>
              <p:cNvPr id="124930" name="AutoShape 22"/>
              <p:cNvSpPr>
                <a:spLocks noChangeArrowheads="1"/>
              </p:cNvSpPr>
              <p:nvPr/>
            </p:nvSpPr>
            <p:spPr bwMode="auto">
              <a:xfrm>
                <a:off x="4800600" y="633413"/>
                <a:ext cx="3733800" cy="2057400"/>
              </a:xfrm>
              <a:prstGeom prst="roundRect">
                <a:avLst>
                  <a:gd name="adj" fmla="val 16667"/>
                </a:avLst>
              </a:prstGeom>
              <a:solidFill>
                <a:srgbClr val="33CCCC">
                  <a:alpha val="38039"/>
                </a:srgbClr>
              </a:solid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32" name="Text Box 24"/>
              <p:cNvSpPr txBox="1">
                <a:spLocks noChangeArrowheads="1"/>
              </p:cNvSpPr>
              <p:nvPr/>
            </p:nvSpPr>
            <p:spPr bwMode="auto">
              <a:xfrm>
                <a:off x="5580063" y="273050"/>
                <a:ext cx="2008683" cy="338554"/>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Routing in Networks</a:t>
                </a:r>
                <a:endParaRPr lang="en-US" sz="1600" b="1" dirty="0">
                  <a:solidFill>
                    <a:srgbClr val="FFFFCC"/>
                  </a:solidFill>
                  <a:latin typeface="Times New Roman" charset="0"/>
                  <a:ea typeface="Times New Roman" charset="0"/>
                  <a:cs typeface="Times New Roman" charset="0"/>
                </a:endParaRPr>
              </a:p>
            </p:txBody>
          </p:sp>
        </p:grpSp>
      </p:grpSp>
      <p:grpSp>
        <p:nvGrpSpPr>
          <p:cNvPr id="27" name="Group 26"/>
          <p:cNvGrpSpPr/>
          <p:nvPr/>
        </p:nvGrpSpPr>
        <p:grpSpPr>
          <a:xfrm>
            <a:off x="227013" y="59797"/>
            <a:ext cx="3167979" cy="2631016"/>
            <a:chOff x="227013" y="59797"/>
            <a:chExt cx="3167979" cy="2631016"/>
          </a:xfrm>
        </p:grpSpPr>
        <p:pic>
          <p:nvPicPr>
            <p:cNvPr id="124933" name="Picture 25" descr="wall_street"/>
            <p:cNvPicPr>
              <a:picLocks noChangeAspect="1" noChangeArrowheads="1"/>
            </p:cNvPicPr>
            <p:nvPr/>
          </p:nvPicPr>
          <p:blipFill>
            <a:blip r:embed="rId3"/>
            <a:srcRect/>
            <a:stretch>
              <a:fillRect/>
            </a:stretch>
          </p:blipFill>
          <p:spPr bwMode="auto">
            <a:xfrm>
              <a:off x="227013" y="393172"/>
              <a:ext cx="3167979" cy="2297641"/>
            </a:xfrm>
            <a:prstGeom prst="rect">
              <a:avLst/>
            </a:prstGeom>
            <a:noFill/>
            <a:ln w="9525">
              <a:noFill/>
              <a:miter lim="800000"/>
              <a:headEnd/>
              <a:tailEnd/>
            </a:ln>
          </p:spPr>
        </p:pic>
        <p:sp>
          <p:nvSpPr>
            <p:cNvPr id="124934" name="Text Box 26"/>
            <p:cNvSpPr txBox="1">
              <a:spLocks noChangeArrowheads="1"/>
            </p:cNvSpPr>
            <p:nvPr/>
          </p:nvSpPr>
          <p:spPr bwMode="auto">
            <a:xfrm>
              <a:off x="982663" y="59797"/>
              <a:ext cx="928687" cy="338137"/>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Markets</a:t>
              </a:r>
            </a:p>
          </p:txBody>
        </p:sp>
      </p:grpSp>
      <p:grpSp>
        <p:nvGrpSpPr>
          <p:cNvPr id="29" name="Group 28"/>
          <p:cNvGrpSpPr/>
          <p:nvPr/>
        </p:nvGrpSpPr>
        <p:grpSpPr>
          <a:xfrm>
            <a:off x="189095" y="3140287"/>
            <a:ext cx="1871138" cy="2836651"/>
            <a:chOff x="189095" y="3140287"/>
            <a:chExt cx="1871138" cy="2836651"/>
          </a:xfrm>
        </p:grpSpPr>
        <p:pic>
          <p:nvPicPr>
            <p:cNvPr id="124935" name="Picture 27" descr="bees"/>
            <p:cNvPicPr>
              <a:picLocks noChangeAspect="1" noChangeArrowheads="1"/>
            </p:cNvPicPr>
            <p:nvPr/>
          </p:nvPicPr>
          <p:blipFill>
            <a:blip r:embed="rId4"/>
            <a:srcRect/>
            <a:stretch>
              <a:fillRect/>
            </a:stretch>
          </p:blipFill>
          <p:spPr bwMode="auto">
            <a:xfrm>
              <a:off x="189095" y="3457081"/>
              <a:ext cx="1840088" cy="2519857"/>
            </a:xfrm>
            <a:prstGeom prst="rect">
              <a:avLst/>
            </a:prstGeom>
            <a:noFill/>
            <a:ln w="9525">
              <a:noFill/>
              <a:miter lim="800000"/>
              <a:headEnd/>
              <a:tailEnd/>
            </a:ln>
          </p:spPr>
        </p:pic>
        <p:sp>
          <p:nvSpPr>
            <p:cNvPr id="124936" name="Text Box 28"/>
            <p:cNvSpPr txBox="1">
              <a:spLocks noChangeArrowheads="1"/>
            </p:cNvSpPr>
            <p:nvPr/>
          </p:nvSpPr>
          <p:spPr bwMode="auto">
            <a:xfrm>
              <a:off x="993433" y="3140287"/>
              <a:ext cx="1066800" cy="336550"/>
            </a:xfrm>
            <a:prstGeom prst="rect">
              <a:avLst/>
            </a:prstGeom>
            <a:noFill/>
            <a:ln w="9525">
              <a:noFill/>
              <a:miter lim="800000"/>
              <a:headEnd/>
              <a:tailEnd/>
            </a:ln>
          </p:spPr>
          <p:txBody>
            <a:bodyPr>
              <a:prstTxWarp prst="textNoShape">
                <a:avLst/>
              </a:prstTxWarp>
              <a:spAutoFit/>
            </a:bodyPr>
            <a:lstStyle/>
            <a:p>
              <a:pP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Evolution</a:t>
              </a:r>
            </a:p>
          </p:txBody>
        </p:sp>
      </p:grpSp>
      <p:grpSp>
        <p:nvGrpSpPr>
          <p:cNvPr id="31" name="Group 30"/>
          <p:cNvGrpSpPr/>
          <p:nvPr/>
        </p:nvGrpSpPr>
        <p:grpSpPr>
          <a:xfrm>
            <a:off x="6177324" y="3216487"/>
            <a:ext cx="2824255" cy="2313164"/>
            <a:chOff x="6177324" y="3216487"/>
            <a:chExt cx="2824255" cy="2313164"/>
          </a:xfrm>
        </p:grpSpPr>
        <p:pic>
          <p:nvPicPr>
            <p:cNvPr id="124937" name="Picture 29" descr="socialnet_edges3"/>
            <p:cNvPicPr>
              <a:picLocks noChangeAspect="1" noChangeArrowheads="1"/>
            </p:cNvPicPr>
            <p:nvPr/>
          </p:nvPicPr>
          <p:blipFill>
            <a:blip r:embed="rId5"/>
            <a:srcRect/>
            <a:stretch>
              <a:fillRect/>
            </a:stretch>
          </p:blipFill>
          <p:spPr bwMode="auto">
            <a:xfrm>
              <a:off x="6177324" y="3216487"/>
              <a:ext cx="2822844" cy="2313164"/>
            </a:xfrm>
            <a:prstGeom prst="rect">
              <a:avLst/>
            </a:prstGeom>
            <a:noFill/>
            <a:ln w="9525">
              <a:noFill/>
              <a:miter lim="800000"/>
              <a:headEnd/>
              <a:tailEnd/>
            </a:ln>
          </p:spPr>
        </p:pic>
        <p:sp>
          <p:nvSpPr>
            <p:cNvPr id="124938" name="Text Box 30"/>
            <p:cNvSpPr txBox="1">
              <a:spLocks noChangeArrowheads="1"/>
            </p:cNvSpPr>
            <p:nvPr/>
          </p:nvSpPr>
          <p:spPr bwMode="auto">
            <a:xfrm>
              <a:off x="6867979" y="4396176"/>
              <a:ext cx="2133600" cy="336550"/>
            </a:xfrm>
            <a:prstGeom prst="rect">
              <a:avLst/>
            </a:prstGeom>
            <a:noFill/>
            <a:ln w="9525">
              <a:noFill/>
              <a:miter lim="800000"/>
              <a:headEnd/>
              <a:tailEnd/>
            </a:ln>
          </p:spPr>
          <p:txBody>
            <a:bodyPr>
              <a:prstTxWarp prst="textNoShape">
                <a:avLst/>
              </a:prstTxWarp>
              <a:spAutoFit/>
            </a:bodyPr>
            <a:lstStyle/>
            <a:p>
              <a:pPr algn="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Social networks</a:t>
              </a:r>
            </a:p>
          </p:txBody>
        </p:sp>
        <p:pic>
          <p:nvPicPr>
            <p:cNvPr id="124939" name="Picture 27" descr="logo_facebook.jpg"/>
            <p:cNvPicPr>
              <a:picLocks noChangeAspect="1"/>
            </p:cNvPicPr>
            <p:nvPr/>
          </p:nvPicPr>
          <p:blipFill>
            <a:blip r:embed="rId6"/>
            <a:srcRect/>
            <a:stretch>
              <a:fillRect/>
            </a:stretch>
          </p:blipFill>
          <p:spPr bwMode="auto">
            <a:xfrm>
              <a:off x="7971468" y="5110934"/>
              <a:ext cx="1023938" cy="385380"/>
            </a:xfrm>
            <a:prstGeom prst="rect">
              <a:avLst/>
            </a:prstGeom>
            <a:noFill/>
            <a:ln w="9525">
              <a:noFill/>
              <a:miter lim="800000"/>
              <a:headEnd/>
              <a:tailEnd/>
            </a:ln>
          </p:spPr>
        </p:pic>
      </p:grpSp>
      <p:grpSp>
        <p:nvGrpSpPr>
          <p:cNvPr id="32" name="Group 31"/>
          <p:cNvGrpSpPr/>
          <p:nvPr/>
        </p:nvGrpSpPr>
        <p:grpSpPr>
          <a:xfrm>
            <a:off x="2807083" y="2690813"/>
            <a:ext cx="2476117" cy="1926265"/>
            <a:chOff x="2807083" y="2690813"/>
            <a:chExt cx="2476117" cy="1926265"/>
          </a:xfrm>
        </p:grpSpPr>
        <p:pic>
          <p:nvPicPr>
            <p:cNvPr id="24" name="Picture 13" descr="Picture 5"/>
            <p:cNvPicPr>
              <a:picLocks noChangeAspect="1" noChangeArrowheads="1"/>
            </p:cNvPicPr>
            <p:nvPr/>
          </p:nvPicPr>
          <p:blipFill>
            <a:blip r:embed="rId7"/>
            <a:srcRect/>
            <a:stretch>
              <a:fillRect/>
            </a:stretch>
          </p:blipFill>
          <p:spPr bwMode="auto">
            <a:xfrm>
              <a:off x="2807083" y="3029367"/>
              <a:ext cx="2351185" cy="1585524"/>
            </a:xfrm>
            <a:prstGeom prst="rect">
              <a:avLst/>
            </a:prstGeom>
            <a:noFill/>
          </p:spPr>
        </p:pic>
        <p:sp>
          <p:nvSpPr>
            <p:cNvPr id="25" name="Text Box 30"/>
            <p:cNvSpPr txBox="1">
              <a:spLocks noChangeArrowheads="1"/>
            </p:cNvSpPr>
            <p:nvPr/>
          </p:nvSpPr>
          <p:spPr bwMode="auto">
            <a:xfrm>
              <a:off x="3024668" y="2690813"/>
              <a:ext cx="2133600" cy="338554"/>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1600" b="1" dirty="0" smtClean="0">
                  <a:solidFill>
                    <a:srgbClr val="FFFFCC"/>
                  </a:solidFill>
                  <a:latin typeface="Times New Roman" charset="0"/>
                  <a:ea typeface="Times New Roman" charset="0"/>
                  <a:cs typeface="Times New Roman" charset="0"/>
                </a:rPr>
                <a:t>Online Advertisement</a:t>
              </a:r>
              <a:endParaRPr lang="en-US" sz="1600" b="1" dirty="0">
                <a:solidFill>
                  <a:srgbClr val="FFFFCC"/>
                </a:solidFill>
                <a:latin typeface="Times New Roman" charset="0"/>
                <a:ea typeface="Times New Roman" charset="0"/>
                <a:cs typeface="Times New Roman" charset="0"/>
              </a:endParaRPr>
            </a:p>
          </p:txBody>
        </p:sp>
        <p:sp>
          <p:nvSpPr>
            <p:cNvPr id="26" name="AutoShape 10"/>
            <p:cNvSpPr>
              <a:spLocks noChangeArrowheads="1"/>
            </p:cNvSpPr>
            <p:nvPr/>
          </p:nvSpPr>
          <p:spPr bwMode="auto">
            <a:xfrm>
              <a:off x="4389076" y="3403412"/>
              <a:ext cx="894124" cy="1213666"/>
            </a:xfrm>
            <a:prstGeom prst="roundRect">
              <a:avLst>
                <a:gd name="adj" fmla="val 16667"/>
              </a:avLst>
            </a:prstGeom>
            <a:noFill/>
            <a:ln w="50800">
              <a:solidFill>
                <a:srgbClr val="FF0000"/>
              </a:solidFill>
              <a:round/>
              <a:headEnd/>
              <a:tailEnd/>
            </a:ln>
            <a:effectLst/>
          </p:spPr>
          <p:txBody>
            <a:bodyPr wrap="none" anchor="ctr">
              <a:prstTxWarp prst="textNoShape">
                <a:avLst/>
              </a:prstTxWarp>
            </a:bodyPr>
            <a:lstStyle/>
            <a:p>
              <a:endParaRPr lang="en-US"/>
            </a:p>
          </p:txBody>
        </p:sp>
      </p:grpSp>
      <p:grpSp>
        <p:nvGrpSpPr>
          <p:cNvPr id="6" name="Group 5"/>
          <p:cNvGrpSpPr/>
          <p:nvPr/>
        </p:nvGrpSpPr>
        <p:grpSpPr>
          <a:xfrm>
            <a:off x="3394992" y="4737877"/>
            <a:ext cx="2782332" cy="1869019"/>
            <a:chOff x="3394992" y="4737877"/>
            <a:chExt cx="2782332" cy="1869019"/>
          </a:xfrm>
        </p:grpSpPr>
        <p:sp>
          <p:nvSpPr>
            <p:cNvPr id="124941" name="Text Box 30"/>
            <p:cNvSpPr txBox="1">
              <a:spLocks noChangeArrowheads="1"/>
            </p:cNvSpPr>
            <p:nvPr/>
          </p:nvSpPr>
          <p:spPr bwMode="auto">
            <a:xfrm>
              <a:off x="5110524" y="4737877"/>
              <a:ext cx="1066800" cy="336550"/>
            </a:xfrm>
            <a:prstGeom prst="rect">
              <a:avLst/>
            </a:prstGeom>
            <a:noFill/>
            <a:ln w="9525">
              <a:noFill/>
              <a:miter lim="800000"/>
              <a:headEnd/>
              <a:tailEnd/>
            </a:ln>
          </p:spPr>
          <p:txBody>
            <a:bodyPr>
              <a:prstTxWarp prst="textNoShape">
                <a:avLst/>
              </a:prstTxWarp>
              <a:spAutoFit/>
            </a:bodyPr>
            <a:lstStyle/>
            <a:p>
              <a:pPr algn="r" defTabSz="914400" eaLnBrk="0" fontAlgn="base" hangingPunct="0">
                <a:spcBef>
                  <a:spcPct val="0"/>
                </a:spcBef>
                <a:spcAft>
                  <a:spcPct val="0"/>
                </a:spcAft>
              </a:pPr>
              <a:r>
                <a:rPr lang="en-US" sz="1600" b="1" dirty="0">
                  <a:solidFill>
                    <a:srgbClr val="FFFFCC"/>
                  </a:solidFill>
                  <a:latin typeface="Times New Roman" charset="0"/>
                  <a:ea typeface="Times New Roman" charset="0"/>
                  <a:cs typeface="Times New Roman" charset="0"/>
                </a:rPr>
                <a:t>Elections</a:t>
              </a:r>
            </a:p>
          </p:txBody>
        </p:sp>
        <p:pic>
          <p:nvPicPr>
            <p:cNvPr id="5" name="Picture 4"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4992" y="5110934"/>
              <a:ext cx="2400300" cy="1495962"/>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sz="4200" dirty="0" smtClean="0">
                <a:solidFill>
                  <a:schemeClr val="tx2"/>
                </a:solidFill>
                <a:latin typeface="Times New Roman" charset="0"/>
              </a:rPr>
              <a:t>Frist </a:t>
            </a:r>
            <a:r>
              <a:rPr lang="en-US" sz="4200" dirty="0" smtClean="0">
                <a:solidFill>
                  <a:schemeClr val="tx2"/>
                </a:solidFill>
                <a:latin typeface="Times New Roman" charset="0"/>
              </a:rPr>
              <a:t>P</a:t>
            </a:r>
            <a:r>
              <a:rPr lang="en-US" sz="4200" dirty="0" smtClean="0">
                <a:solidFill>
                  <a:schemeClr val="tx2"/>
                </a:solidFill>
                <a:latin typeface="Times New Roman" charset="0"/>
              </a:rPr>
              <a:t>rice Auction Game</a:t>
            </a:r>
            <a:endParaRPr lang="en-US" sz="4200" dirty="0">
              <a:solidFill>
                <a:schemeClr val="tx2"/>
              </a:solidFill>
              <a:latin typeface="Times New Roman" charset="0"/>
            </a:endParaRPr>
          </a:p>
        </p:txBody>
      </p:sp>
      <p:sp>
        <p:nvSpPr>
          <p:cNvPr id="21" name="TextBox 20"/>
          <p:cNvSpPr txBox="1"/>
          <p:nvPr/>
        </p:nvSpPr>
        <p:spPr>
          <a:xfrm>
            <a:off x="380155" y="1218168"/>
            <a:ext cx="8763845" cy="5386089"/>
          </a:xfrm>
          <a:prstGeom prst="rect">
            <a:avLst/>
          </a:prstGeom>
          <a:noFill/>
        </p:spPr>
        <p:txBody>
          <a:bodyPr wrap="square" rtlCol="0">
            <a:spAutoFit/>
          </a:bodyPr>
          <a:lstStyle/>
          <a:p>
            <a:pPr marL="342900" indent="-342900">
              <a:buFont typeface="Arial"/>
              <a:buChar char="•"/>
            </a:pPr>
            <a:r>
              <a:rPr lang="en-US" sz="2400" dirty="0" smtClean="0">
                <a:latin typeface="Times New Roman"/>
                <a:cs typeface="Times New Roman"/>
              </a:rPr>
              <a:t>Assum</a:t>
            </a:r>
            <a:r>
              <a:rPr lang="en-US" sz="2400" dirty="0" smtClean="0">
                <a:latin typeface="Times New Roman"/>
                <a:cs typeface="Times New Roman"/>
              </a:rPr>
              <a:t>e your value v</a:t>
            </a:r>
            <a:r>
              <a:rPr lang="en-US" sz="2400" baseline="-25000" dirty="0" smtClean="0">
                <a:latin typeface="Times New Roman"/>
                <a:cs typeface="Times New Roman"/>
              </a:rPr>
              <a:t>i</a:t>
            </a:r>
            <a:r>
              <a:rPr lang="en-US" sz="2400" dirty="0" smtClean="0">
                <a:latin typeface="Times New Roman"/>
                <a:cs typeface="Times New Roman"/>
              </a:rPr>
              <a:t> is sampled from U[0,1].</a:t>
            </a:r>
          </a:p>
          <a:p>
            <a:pPr marL="342900" indent="-342900">
              <a:buFont typeface="Arial"/>
              <a:buChar char="•"/>
            </a:pPr>
            <a:endParaRPr lang="en-US" sz="2400" dirty="0">
              <a:latin typeface="Times New Roman"/>
              <a:cs typeface="Times New Roman"/>
            </a:endParaRPr>
          </a:p>
          <a:p>
            <a:pPr marL="342900" indent="-342900">
              <a:buFont typeface="Arial"/>
              <a:buChar char="•"/>
            </a:pPr>
            <a:endParaRPr lang="en-US" sz="2400" dirty="0" smtClean="0">
              <a:latin typeface="Times New Roman"/>
              <a:cs typeface="Times New Roman"/>
            </a:endParaRPr>
          </a:p>
          <a:p>
            <a:pPr marL="342900" indent="-342900">
              <a:buFont typeface="Arial"/>
              <a:buChar char="•"/>
            </a:pPr>
            <a:r>
              <a:rPr lang="en-US" sz="2400" dirty="0" smtClean="0">
                <a:latin typeface="Times New Roman"/>
                <a:cs typeface="Times New Roman"/>
              </a:rPr>
              <a:t>You won’t over</a:t>
            </a:r>
            <a:r>
              <a:rPr lang="en-US" sz="2400" dirty="0" smtClean="0">
                <a:latin typeface="Times New Roman"/>
                <a:cs typeface="Times New Roman"/>
              </a:rPr>
              <a:t>bid, so you will discount your value. Your strategy is a number d</a:t>
            </a:r>
            <a:r>
              <a:rPr lang="en-US" sz="2400" baseline="-25000" dirty="0" smtClean="0">
                <a:latin typeface="Times New Roman"/>
                <a:cs typeface="Times New Roman"/>
              </a:rPr>
              <a:t>i</a:t>
            </a:r>
            <a:r>
              <a:rPr lang="en-US" sz="2400" dirty="0" smtClean="0">
                <a:latin typeface="Times New Roman"/>
                <a:cs typeface="Times New Roman"/>
              </a:rPr>
              <a:t> in [0,1] which specifies how much you want to discount your value, e.g. b</a:t>
            </a:r>
            <a:r>
              <a:rPr lang="en-US" sz="2400" baseline="-25000" dirty="0" smtClean="0">
                <a:latin typeface="Times New Roman"/>
                <a:cs typeface="Times New Roman"/>
              </a:rPr>
              <a:t>i</a:t>
            </a:r>
            <a:r>
              <a:rPr lang="en-US" sz="2400" dirty="0" smtClean="0">
                <a:latin typeface="Times New Roman"/>
                <a:cs typeface="Times New Roman"/>
              </a:rPr>
              <a:t> = (1−d</a:t>
            </a:r>
            <a:r>
              <a:rPr lang="en-US" sz="2400" baseline="-25000" dirty="0" smtClean="0">
                <a:latin typeface="Times New Roman"/>
                <a:cs typeface="Times New Roman"/>
              </a:rPr>
              <a:t>i</a:t>
            </a:r>
            <a:r>
              <a:rPr lang="en-US" sz="2400" dirty="0" smtClean="0">
                <a:latin typeface="Times New Roman"/>
                <a:cs typeface="Times New Roman"/>
              </a:rPr>
              <a:t>) v</a:t>
            </a:r>
            <a:r>
              <a:rPr lang="en-US" sz="2400" baseline="-25000" dirty="0" smtClean="0">
                <a:latin typeface="Times New Roman"/>
                <a:cs typeface="Times New Roman"/>
              </a:rPr>
              <a:t>i</a:t>
            </a:r>
          </a:p>
          <a:p>
            <a:pPr marL="342900" indent="-342900">
              <a:buFont typeface="Arial"/>
              <a:buChar char="•"/>
            </a:pPr>
            <a:endParaRPr lang="en-US" sz="2400" baseline="-25000" dirty="0" smtClean="0">
              <a:latin typeface="Times New Roman"/>
              <a:cs typeface="Times New Roman"/>
            </a:endParaRPr>
          </a:p>
          <a:p>
            <a:pPr marL="342900" indent="-342900">
              <a:buFont typeface="Arial"/>
              <a:buChar char="•"/>
            </a:pPr>
            <a:endParaRPr lang="en-US" sz="2400" baseline="-25000" dirty="0">
              <a:latin typeface="Times New Roman"/>
              <a:cs typeface="Times New Roman"/>
            </a:endParaRPr>
          </a:p>
          <a:p>
            <a:pPr marL="342900" indent="-342900">
              <a:buFont typeface="Arial"/>
              <a:buChar char="•"/>
            </a:pPr>
            <a:r>
              <a:rPr lang="en-US" sz="2400" dirty="0" smtClean="0">
                <a:latin typeface="Times New Roman"/>
                <a:cs typeface="Times New Roman"/>
              </a:rPr>
              <a:t>Game 1: What will you do if you are playing with only one student (picked random) from the class?</a:t>
            </a:r>
          </a:p>
          <a:p>
            <a:pPr marL="342900" indent="-342900">
              <a:buFont typeface="Arial"/>
              <a:buChar char="•"/>
            </a:pPr>
            <a:endParaRPr lang="en-US" sz="2400" dirty="0">
              <a:latin typeface="Times New Roman"/>
              <a:cs typeface="Times New Roman"/>
            </a:endParaRPr>
          </a:p>
          <a:p>
            <a:pPr marL="342900" indent="-342900">
              <a:buFont typeface="Arial"/>
              <a:buChar char="•"/>
            </a:pPr>
            <a:r>
              <a:rPr lang="en-US" sz="2400" dirty="0" smtClean="0">
                <a:latin typeface="Times New Roman"/>
                <a:cs typeface="Times New Roman"/>
              </a:rPr>
              <a:t>Game  2: Will you change your strategy if you are playing with two other students? If yes, what will it be?</a:t>
            </a:r>
          </a:p>
          <a:p>
            <a:pPr marL="342900" indent="-342900">
              <a:buFont typeface="Arial"/>
              <a:buChar char="•"/>
            </a:pPr>
            <a:endParaRPr lang="en-US" sz="2400" dirty="0">
              <a:latin typeface="Times New Roman"/>
              <a:cs typeface="Times New Roman"/>
            </a:endParaRPr>
          </a:p>
          <a:p>
            <a:pPr marL="342900" indent="-342900">
              <a:buFont typeface="Arial"/>
              <a:buChar char="•"/>
            </a:pPr>
            <a:endParaRPr lang="en-US" sz="2400" b="1" dirty="0">
              <a:latin typeface="Times New Roman"/>
              <a:cs typeface="Times New Roman"/>
            </a:endParaRPr>
          </a:p>
        </p:txBody>
      </p:sp>
    </p:spTree>
    <p:extLst>
      <p:ext uri="{BB962C8B-B14F-4D97-AF65-F5344CB8AC3E}">
        <p14:creationId xmlns:p14="http://schemas.microsoft.com/office/powerpoint/2010/main" val="1600042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52400" y="168275"/>
            <a:ext cx="8686800" cy="738188"/>
          </a:xfrm>
          <a:prstGeom prst="rect">
            <a:avLst/>
          </a:prstGeom>
          <a:noFill/>
          <a:ln w="9525">
            <a:noFill/>
            <a:miter lim="800000"/>
            <a:headEnd/>
            <a:tailEnd/>
          </a:ln>
        </p:spPr>
        <p:txBody>
          <a:bodyPr>
            <a:prstTxWarp prst="textNoShape">
              <a:avLst/>
            </a:prstTxWarp>
            <a:spAutoFit/>
          </a:bodyPr>
          <a:lstStyle/>
          <a:p>
            <a:pPr algn="ctr"/>
            <a:r>
              <a:rPr lang="en-US" sz="4200" i="1" dirty="0" smtClean="0">
                <a:solidFill>
                  <a:schemeClr val="tx2"/>
                </a:solidFill>
                <a:latin typeface="Times New Roman" charset="0"/>
              </a:rPr>
              <a:t>In conclusion</a:t>
            </a:r>
            <a:endParaRPr lang="en-US" sz="4200" i="1" dirty="0">
              <a:solidFill>
                <a:schemeClr val="tx2"/>
              </a:solidFill>
              <a:latin typeface="Times New Roman" charset="0"/>
            </a:endParaRPr>
          </a:p>
        </p:txBody>
      </p:sp>
      <p:sp>
        <p:nvSpPr>
          <p:cNvPr id="8" name="Rectangle 5"/>
          <p:cNvSpPr>
            <a:spLocks noChangeArrowheads="1"/>
          </p:cNvSpPr>
          <p:nvPr/>
        </p:nvSpPr>
        <p:spPr bwMode="auto">
          <a:xfrm>
            <a:off x="342900" y="2732644"/>
            <a:ext cx="4343400" cy="461963"/>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i="1" dirty="0">
                <a:latin typeface="Times New Roman" charset="0"/>
              </a:rPr>
              <a:t> Complexity of finding </a:t>
            </a:r>
            <a:r>
              <a:rPr lang="en-US" i="1" dirty="0" err="1">
                <a:latin typeface="Times New Roman" charset="0"/>
              </a:rPr>
              <a:t>equilibria</a:t>
            </a:r>
            <a:endParaRPr lang="en-US" i="1" dirty="0">
              <a:latin typeface="Times New Roman" charset="0"/>
            </a:endParaRPr>
          </a:p>
        </p:txBody>
      </p:sp>
      <p:sp>
        <p:nvSpPr>
          <p:cNvPr id="10" name="Rectangle 5"/>
          <p:cNvSpPr>
            <a:spLocks noChangeArrowheads="1"/>
          </p:cNvSpPr>
          <p:nvPr/>
        </p:nvSpPr>
        <p:spPr bwMode="auto">
          <a:xfrm>
            <a:off x="342900" y="3830401"/>
            <a:ext cx="8610600" cy="461962"/>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i="1" dirty="0">
                <a:latin typeface="Times New Roman" charset="0"/>
              </a:rPr>
              <a:t> Models of strategic behavior</a:t>
            </a:r>
          </a:p>
        </p:txBody>
      </p:sp>
      <p:sp>
        <p:nvSpPr>
          <p:cNvPr id="11" name="Rectangle 10"/>
          <p:cNvSpPr>
            <a:spLocks noChangeArrowheads="1"/>
          </p:cNvSpPr>
          <p:nvPr/>
        </p:nvSpPr>
        <p:spPr bwMode="auto">
          <a:xfrm>
            <a:off x="2019300" y="3185082"/>
            <a:ext cx="5913088" cy="369332"/>
          </a:xfrm>
          <a:prstGeom prst="rect">
            <a:avLst/>
          </a:prstGeom>
          <a:noFill/>
          <a:ln w="9525">
            <a:noFill/>
            <a:miter lim="800000"/>
            <a:headEnd/>
            <a:tailEnd/>
          </a:ln>
        </p:spPr>
        <p:txBody>
          <a:bodyPr wrap="none">
            <a:prstTxWarp prst="textNoShape">
              <a:avLst/>
            </a:prstTxWarp>
            <a:spAutoFit/>
          </a:bodyPr>
          <a:lstStyle/>
          <a:p>
            <a:r>
              <a:rPr lang="en-US" i="1" dirty="0" smtClean="0">
                <a:latin typeface="Times New Roman" charset="0"/>
              </a:rPr>
              <a:t>NP-completeness </a:t>
            </a:r>
            <a:r>
              <a:rPr lang="en-US" i="1" dirty="0">
                <a:latin typeface="Times New Roman" charset="0"/>
              </a:rPr>
              <a:t>theory not relevant, new theory below NP…</a:t>
            </a:r>
            <a:endParaRPr lang="en-US" dirty="0"/>
          </a:p>
        </p:txBody>
      </p:sp>
      <p:sp>
        <p:nvSpPr>
          <p:cNvPr id="12" name="Rectangle 5"/>
          <p:cNvSpPr>
            <a:spLocks noChangeArrowheads="1"/>
          </p:cNvSpPr>
          <p:nvPr/>
        </p:nvSpPr>
        <p:spPr bwMode="auto">
          <a:xfrm>
            <a:off x="368300" y="4941412"/>
            <a:ext cx="8610600" cy="369332"/>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i="1" dirty="0" smtClean="0">
                <a:latin typeface="Times New Roman" charset="0"/>
              </a:rPr>
              <a:t>Price</a:t>
            </a:r>
            <a:r>
              <a:rPr lang="zh-CN" altLang="en-US" i="1" dirty="0" smtClean="0">
                <a:latin typeface="Times New Roman" charset="0"/>
              </a:rPr>
              <a:t> </a:t>
            </a:r>
            <a:r>
              <a:rPr lang="en-US" altLang="zh-CN" i="1" dirty="0" smtClean="0">
                <a:latin typeface="Times New Roman" charset="0"/>
              </a:rPr>
              <a:t>of</a:t>
            </a:r>
            <a:r>
              <a:rPr lang="zh-CN" altLang="en-US" i="1" dirty="0" smtClean="0">
                <a:latin typeface="Times New Roman" charset="0"/>
              </a:rPr>
              <a:t> </a:t>
            </a:r>
            <a:r>
              <a:rPr lang="en-US" altLang="zh-CN" i="1" dirty="0" smtClean="0">
                <a:latin typeface="Times New Roman" charset="0"/>
              </a:rPr>
              <a:t>Anarchy</a:t>
            </a:r>
            <a:endParaRPr lang="en-US" i="1" dirty="0">
              <a:latin typeface="Times New Roman" charset="0"/>
            </a:endParaRPr>
          </a:p>
        </p:txBody>
      </p:sp>
      <p:sp>
        <p:nvSpPr>
          <p:cNvPr id="13" name="Rectangle 5"/>
          <p:cNvSpPr>
            <a:spLocks noChangeArrowheads="1"/>
          </p:cNvSpPr>
          <p:nvPr/>
        </p:nvSpPr>
        <p:spPr bwMode="auto">
          <a:xfrm rot="10800000" flipV="1">
            <a:off x="342900" y="1943695"/>
            <a:ext cx="8496300" cy="369332"/>
          </a:xfrm>
          <a:prstGeom prst="rect">
            <a:avLst/>
          </a:prstGeom>
          <a:noFill/>
          <a:ln w="9525">
            <a:noFill/>
            <a:miter lim="800000"/>
            <a:headEnd/>
            <a:tailEnd/>
          </a:ln>
        </p:spPr>
        <p:txBody>
          <a:bodyPr wrap="square">
            <a:prstTxWarp prst="textNoShape">
              <a:avLst/>
            </a:prstTxWarp>
            <a:spAutoFit/>
          </a:bodyPr>
          <a:lstStyle/>
          <a:p>
            <a:pPr eaLnBrk="1" hangingPunct="1">
              <a:spcBef>
                <a:spcPct val="20000"/>
              </a:spcBef>
              <a:buFontTx/>
              <a:buChar char="•"/>
            </a:pPr>
            <a:r>
              <a:rPr lang="en-US" i="1" dirty="0">
                <a:latin typeface="Times New Roman" charset="0"/>
              </a:rPr>
              <a:t> </a:t>
            </a:r>
            <a:r>
              <a:rPr lang="en-US" i="1" dirty="0" smtClean="0">
                <a:latin typeface="Times New Roman" charset="0"/>
              </a:rPr>
              <a:t>Mechanism Design</a:t>
            </a:r>
            <a:endParaRPr lang="en-US" i="1" dirty="0">
              <a:latin typeface="Times New Roman" charset="0"/>
            </a:endParaRPr>
          </a:p>
        </p:txBody>
      </p:sp>
      <p:sp>
        <p:nvSpPr>
          <p:cNvPr id="14" name="Rectangle 13"/>
          <p:cNvSpPr>
            <a:spLocks noChangeArrowheads="1"/>
          </p:cNvSpPr>
          <p:nvPr/>
        </p:nvSpPr>
        <p:spPr bwMode="auto">
          <a:xfrm>
            <a:off x="1943100" y="4211401"/>
            <a:ext cx="6110288" cy="831850"/>
          </a:xfrm>
          <a:prstGeom prst="rect">
            <a:avLst/>
          </a:prstGeom>
          <a:noFill/>
          <a:ln w="9525">
            <a:noFill/>
            <a:miter lim="800000"/>
            <a:headEnd/>
            <a:tailEnd/>
          </a:ln>
        </p:spPr>
        <p:txBody>
          <a:bodyPr wrap="none">
            <a:prstTxWarp prst="textNoShape">
              <a:avLst/>
            </a:prstTxWarp>
            <a:spAutoFit/>
          </a:bodyPr>
          <a:lstStyle/>
          <a:p>
            <a:r>
              <a:rPr lang="en-US" i="1" dirty="0">
                <a:latin typeface="Times New Roman" charset="0"/>
              </a:rPr>
              <a:t>dynamics of player interaction</a:t>
            </a:r>
            <a:r>
              <a:rPr lang="en-US" dirty="0">
                <a:latin typeface="Times New Roman" charset="0"/>
              </a:rPr>
              <a:t>:</a:t>
            </a:r>
          </a:p>
          <a:p>
            <a:r>
              <a:rPr lang="en-US" i="1" dirty="0">
                <a:latin typeface="Times New Roman" charset="0"/>
              </a:rPr>
              <a:t>   e.g. best response, exploration-exploitation,…</a:t>
            </a:r>
            <a:endParaRPr lang="en-US" dirty="0"/>
          </a:p>
        </p:txBody>
      </p:sp>
      <p:sp>
        <p:nvSpPr>
          <p:cNvPr id="17" name="Rectangle 16"/>
          <p:cNvSpPr>
            <a:spLocks noChangeArrowheads="1"/>
          </p:cNvSpPr>
          <p:nvPr/>
        </p:nvSpPr>
        <p:spPr bwMode="auto">
          <a:xfrm>
            <a:off x="1919288" y="5393850"/>
            <a:ext cx="1772194" cy="369332"/>
          </a:xfrm>
          <a:prstGeom prst="rect">
            <a:avLst/>
          </a:prstGeom>
          <a:noFill/>
          <a:ln w="9525">
            <a:noFill/>
            <a:miter lim="800000"/>
            <a:headEnd/>
            <a:tailEnd/>
          </a:ln>
        </p:spPr>
        <p:txBody>
          <a:bodyPr wrap="none">
            <a:prstTxWarp prst="textNoShape">
              <a:avLst/>
            </a:prstTxWarp>
            <a:spAutoFit/>
          </a:bodyPr>
          <a:lstStyle/>
          <a:p>
            <a:r>
              <a:rPr lang="en-US" i="1" dirty="0" smtClean="0">
                <a:latin typeface="Times New Roman" charset="0"/>
              </a:rPr>
              <a:t>Network</a:t>
            </a:r>
            <a:r>
              <a:rPr lang="zh-CN" altLang="en-US" i="1" dirty="0" smtClean="0">
                <a:latin typeface="Times New Roman" charset="0"/>
              </a:rPr>
              <a:t> </a:t>
            </a:r>
            <a:r>
              <a:rPr lang="en-US" altLang="zh-CN" i="1" dirty="0" smtClean="0">
                <a:latin typeface="Times New Roman" charset="0"/>
              </a:rPr>
              <a:t>routing.</a:t>
            </a:r>
            <a:endParaRPr lang="en-US" dirty="0"/>
          </a:p>
        </p:txBody>
      </p:sp>
      <p:sp>
        <p:nvSpPr>
          <p:cNvPr id="16" name="Rectangle 5"/>
          <p:cNvSpPr>
            <a:spLocks noChangeArrowheads="1"/>
          </p:cNvSpPr>
          <p:nvPr/>
        </p:nvSpPr>
        <p:spPr bwMode="auto">
          <a:xfrm>
            <a:off x="152400" y="1239837"/>
            <a:ext cx="8128000" cy="369332"/>
          </a:xfrm>
          <a:prstGeom prst="rect">
            <a:avLst/>
          </a:prstGeom>
          <a:noFill/>
          <a:ln w="9525">
            <a:noFill/>
            <a:miter lim="800000"/>
            <a:headEnd/>
            <a:tailEnd/>
          </a:ln>
        </p:spPr>
        <p:txBody>
          <a:bodyPr wrap="square">
            <a:prstTxWarp prst="textNoShape">
              <a:avLst/>
            </a:prstTxWarp>
            <a:spAutoFit/>
          </a:bodyPr>
          <a:lstStyle/>
          <a:p>
            <a:pPr eaLnBrk="1" hangingPunct="1">
              <a:spcBef>
                <a:spcPct val="20000"/>
              </a:spcBef>
              <a:buFontTx/>
              <a:buChar char="•"/>
            </a:pPr>
            <a:r>
              <a:rPr lang="en-US" i="1" dirty="0" smtClean="0">
                <a:latin typeface="Times New Roman" charset="0"/>
              </a:rPr>
              <a:t> We are going to study and question the algorithmic foundations of Game Theory</a:t>
            </a:r>
            <a:endParaRPr lang="en-US" i="1" dirty="0">
              <a:latin typeface="Times New Roman" charset="0"/>
            </a:endParaRPr>
          </a:p>
        </p:txBody>
      </p:sp>
      <p:sp>
        <p:nvSpPr>
          <p:cNvPr id="18" name="Rectangle 17"/>
          <p:cNvSpPr>
            <a:spLocks noChangeArrowheads="1"/>
          </p:cNvSpPr>
          <p:nvPr/>
        </p:nvSpPr>
        <p:spPr bwMode="auto">
          <a:xfrm rot="10800000" flipV="1">
            <a:off x="1854583" y="2197140"/>
            <a:ext cx="972500" cy="369332"/>
          </a:xfrm>
          <a:prstGeom prst="rect">
            <a:avLst/>
          </a:prstGeom>
          <a:noFill/>
          <a:ln w="9525">
            <a:noFill/>
            <a:miter lim="800000"/>
            <a:headEnd/>
            <a:tailEnd/>
          </a:ln>
        </p:spPr>
        <p:txBody>
          <a:bodyPr wrap="square">
            <a:prstTxWarp prst="textNoShape">
              <a:avLst/>
            </a:prstTxWarp>
            <a:spAutoFit/>
          </a:bodyPr>
          <a:lstStyle/>
          <a:p>
            <a:r>
              <a:rPr lang="en-US" i="1" dirty="0" smtClean="0">
                <a:latin typeface="Times New Roman" charset="0"/>
              </a:rPr>
              <a:t>auctions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7"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Text Box 24"/>
          <p:cNvSpPr txBox="1">
            <a:spLocks noChangeArrowheads="1"/>
          </p:cNvSpPr>
          <p:nvPr/>
        </p:nvSpPr>
        <p:spPr bwMode="auto">
          <a:xfrm>
            <a:off x="5676007" y="3763202"/>
            <a:ext cx="2241811" cy="430887"/>
          </a:xfrm>
          <a:prstGeom prst="rect">
            <a:avLst/>
          </a:prstGeom>
          <a:noFill/>
          <a:ln w="9525">
            <a:noFill/>
            <a:miter lim="800000"/>
            <a:headEnd/>
            <a:tailEnd/>
          </a:ln>
        </p:spPr>
        <p:txBody>
          <a:bodyPr wrap="none">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 </a:t>
            </a:r>
            <a:r>
              <a:rPr kumimoji="0" lang="en-US" sz="2200" b="0" i="1"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central design ?</a:t>
            </a:r>
          </a:p>
        </p:txBody>
      </p:sp>
      <p:sp>
        <p:nvSpPr>
          <p:cNvPr id="32" name="Text Box 24"/>
          <p:cNvSpPr txBox="1">
            <a:spLocks noChangeArrowheads="1"/>
          </p:cNvSpPr>
          <p:nvPr/>
        </p:nvSpPr>
        <p:spPr bwMode="auto">
          <a:xfrm>
            <a:off x="5676007" y="4120390"/>
            <a:ext cx="3397510" cy="430887"/>
          </a:xfrm>
          <a:prstGeom prst="rect">
            <a:avLst/>
          </a:prstGeom>
          <a:noFill/>
          <a:ln w="9525">
            <a:noFill/>
            <a:miter lim="800000"/>
            <a:headEnd/>
            <a:tailEnd/>
          </a:ln>
        </p:spPr>
        <p:txBody>
          <a:bodyPr wrap="none">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 </a:t>
            </a:r>
            <a:r>
              <a:rPr kumimoji="0" lang="en-US" sz="2200" b="0" i="1"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cooperative components ?</a:t>
            </a:r>
          </a:p>
        </p:txBody>
      </p:sp>
      <p:sp>
        <p:nvSpPr>
          <p:cNvPr id="33" name="Text Box 24"/>
          <p:cNvSpPr txBox="1">
            <a:spLocks noChangeArrowheads="1"/>
          </p:cNvSpPr>
          <p:nvPr/>
        </p:nvSpPr>
        <p:spPr bwMode="auto">
          <a:xfrm>
            <a:off x="5676007" y="4550602"/>
            <a:ext cx="1881299" cy="430887"/>
          </a:xfrm>
          <a:prstGeom prst="rect">
            <a:avLst/>
          </a:prstGeom>
          <a:noFill/>
          <a:ln w="9525">
            <a:noFill/>
            <a:miter lim="800000"/>
            <a:headEnd/>
            <a:tailEnd/>
          </a:ln>
        </p:spPr>
        <p:txBody>
          <a:bodyPr wrap="none">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 </a:t>
            </a:r>
            <a:r>
              <a:rPr kumimoji="0" lang="en-US" sz="2200" b="0" i="1" u="none" strike="noStrike" kern="0" cap="none" spc="0" normalizeH="0" baseline="0" noProof="0" dirty="0" smtClean="0">
                <a:ln>
                  <a:noFill/>
                </a:ln>
                <a:solidFill>
                  <a:sysClr val="window" lastClr="FFFFFF"/>
                </a:solidFill>
                <a:effectLst/>
                <a:uLnTx/>
                <a:uFillTx/>
                <a:latin typeface="Times New Roman"/>
                <a:ea typeface="Times New Roman" charset="0"/>
                <a:cs typeface="Times New Roman"/>
              </a:rPr>
              <a:t>rich theory ?</a:t>
            </a:r>
          </a:p>
        </p:txBody>
      </p:sp>
      <p:sp>
        <p:nvSpPr>
          <p:cNvPr id="35" name="TextBox 34"/>
          <p:cNvSpPr txBox="1"/>
          <p:nvPr/>
        </p:nvSpPr>
        <p:spPr>
          <a:xfrm>
            <a:off x="6418820" y="2235122"/>
            <a:ext cx="1975880" cy="461665"/>
          </a:xfrm>
          <a:prstGeom prst="rect">
            <a:avLst/>
          </a:prstGeom>
          <a:noFill/>
        </p:spPr>
        <p:txBody>
          <a:bodyPr wrap="square" rtlCol="0">
            <a:spAutoFit/>
          </a:bodyPr>
          <a:lstStyle/>
          <a:p>
            <a:pPr algn="ctr"/>
            <a:r>
              <a:rPr lang="en-US" sz="2400" b="1" dirty="0" smtClean="0">
                <a:solidFill>
                  <a:srgbClr val="FF0000"/>
                </a:solidFill>
                <a:latin typeface="Times New Roman"/>
                <a:cs typeface="Times New Roman"/>
              </a:rPr>
              <a:t>Game Theory</a:t>
            </a:r>
            <a:endParaRPr lang="en-US" sz="2400" dirty="0" smtClean="0">
              <a:solidFill>
                <a:srgbClr val="FF0000"/>
              </a:solidFill>
            </a:endParaRPr>
          </a:p>
        </p:txBody>
      </p:sp>
      <p:cxnSp>
        <p:nvCxnSpPr>
          <p:cNvPr id="37" name="Straight Arrow Connector 36"/>
          <p:cNvCxnSpPr/>
          <p:nvPr/>
        </p:nvCxnSpPr>
        <p:spPr bwMode="auto">
          <a:xfrm flipV="1">
            <a:off x="3588707" y="2763720"/>
            <a:ext cx="2830113" cy="245839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8" name="TextBox 37"/>
          <p:cNvSpPr txBox="1"/>
          <p:nvPr/>
        </p:nvSpPr>
        <p:spPr>
          <a:xfrm>
            <a:off x="393699" y="5272914"/>
            <a:ext cx="5499101" cy="769441"/>
          </a:xfrm>
          <a:prstGeom prst="rect">
            <a:avLst/>
          </a:prstGeom>
          <a:noFill/>
        </p:spPr>
        <p:txBody>
          <a:bodyPr wrap="square" rtlCol="0">
            <a:spAutoFit/>
          </a:bodyPr>
          <a:lstStyle/>
          <a:p>
            <a:pPr algn="ctr"/>
            <a:r>
              <a:rPr lang="en-US" sz="2200" dirty="0" smtClean="0">
                <a:latin typeface="Times New Roman"/>
                <a:cs typeface="Times New Roman"/>
              </a:rPr>
              <a:t>we will study (and sometimes question) the algorithmic foundations of this theory</a:t>
            </a:r>
            <a:endParaRPr lang="en-US" sz="2200" dirty="0">
              <a:latin typeface="Times New Roman"/>
              <a:cs typeface="Times New Roman"/>
            </a:endParaRPr>
          </a:p>
        </p:txBody>
      </p:sp>
      <p:grpSp>
        <p:nvGrpSpPr>
          <p:cNvPr id="3" name="Group 2"/>
          <p:cNvGrpSpPr/>
          <p:nvPr/>
        </p:nvGrpSpPr>
        <p:grpSpPr>
          <a:xfrm>
            <a:off x="669269" y="796903"/>
            <a:ext cx="4510149" cy="3753699"/>
            <a:chOff x="669269" y="796903"/>
            <a:chExt cx="4510149" cy="3753699"/>
          </a:xfrm>
        </p:grpSpPr>
        <p:grpSp>
          <p:nvGrpSpPr>
            <p:cNvPr id="27" name="Group 26"/>
            <p:cNvGrpSpPr/>
            <p:nvPr/>
          </p:nvGrpSpPr>
          <p:grpSpPr>
            <a:xfrm>
              <a:off x="669269" y="796903"/>
              <a:ext cx="4510149" cy="3300942"/>
              <a:chOff x="189095" y="393172"/>
              <a:chExt cx="8811073" cy="5583766"/>
            </a:xfrm>
          </p:grpSpPr>
          <p:sp>
            <p:nvSpPr>
              <p:cNvPr id="124930" name="AutoShape 22"/>
              <p:cNvSpPr>
                <a:spLocks noChangeArrowheads="1"/>
              </p:cNvSpPr>
              <p:nvPr/>
            </p:nvSpPr>
            <p:spPr bwMode="auto">
              <a:xfrm>
                <a:off x="4800600" y="633413"/>
                <a:ext cx="3733800" cy="2057400"/>
              </a:xfrm>
              <a:prstGeom prst="roundRect">
                <a:avLst>
                  <a:gd name="adj" fmla="val 16667"/>
                </a:avLst>
              </a:prstGeom>
              <a:solidFill>
                <a:srgbClr val="33CCCC">
                  <a:alpha val="38039"/>
                </a:srgbClr>
              </a:solidFill>
              <a:ln w="38100">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grpSp>
            <p:nvGrpSpPr>
              <p:cNvPr id="2" name="Group 20"/>
              <p:cNvGrpSpPr>
                <a:grpSpLocks/>
              </p:cNvGrpSpPr>
              <p:nvPr/>
            </p:nvGrpSpPr>
            <p:grpSpPr bwMode="auto">
              <a:xfrm>
                <a:off x="5105400" y="836613"/>
                <a:ext cx="3192463" cy="1600200"/>
                <a:chOff x="2736" y="1584"/>
                <a:chExt cx="2160" cy="1008"/>
              </a:xfrm>
            </p:grpSpPr>
            <p:sp>
              <p:nvSpPr>
                <p:cNvPr id="124942" name="Oval 4"/>
                <p:cNvSpPr>
                  <a:spLocks noChangeArrowheads="1"/>
                </p:cNvSpPr>
                <p:nvPr/>
              </p:nvSpPr>
              <p:spPr bwMode="auto">
                <a:xfrm>
                  <a:off x="2736" y="1968"/>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3" name="Oval 5"/>
                <p:cNvSpPr>
                  <a:spLocks noChangeArrowheads="1"/>
                </p:cNvSpPr>
                <p:nvPr/>
              </p:nvSpPr>
              <p:spPr bwMode="auto">
                <a:xfrm>
                  <a:off x="3696" y="158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4" name="Oval 6"/>
                <p:cNvSpPr>
                  <a:spLocks noChangeArrowheads="1"/>
                </p:cNvSpPr>
                <p:nvPr/>
              </p:nvSpPr>
              <p:spPr bwMode="auto">
                <a:xfrm>
                  <a:off x="3696" y="2304"/>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45" name="Oval 7"/>
                <p:cNvSpPr>
                  <a:spLocks noChangeArrowheads="1"/>
                </p:cNvSpPr>
                <p:nvPr/>
              </p:nvSpPr>
              <p:spPr bwMode="auto">
                <a:xfrm>
                  <a:off x="4608" y="1920"/>
                  <a:ext cx="288" cy="28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cxnSp>
              <p:nvCxnSpPr>
                <p:cNvPr id="124946" name="AutoShape 8"/>
                <p:cNvCxnSpPr>
                  <a:cxnSpLocks noChangeShapeType="1"/>
                  <a:stCxn id="124942" idx="7"/>
                  <a:endCxn id="124943" idx="2"/>
                </p:cNvCxnSpPr>
                <p:nvPr/>
              </p:nvCxnSpPr>
              <p:spPr bwMode="auto">
                <a:xfrm flipV="1">
                  <a:off x="2982" y="1728"/>
                  <a:ext cx="714" cy="282"/>
                </a:xfrm>
                <a:prstGeom prst="straightConnector1">
                  <a:avLst/>
                </a:prstGeom>
                <a:noFill/>
                <a:ln w="9525">
                  <a:solidFill>
                    <a:schemeClr val="tx1"/>
                  </a:solidFill>
                  <a:round/>
                  <a:headEnd/>
                  <a:tailEnd type="triangle" w="med" len="med"/>
                </a:ln>
              </p:spPr>
            </p:cxnSp>
            <p:cxnSp>
              <p:nvCxnSpPr>
                <p:cNvPr id="124947" name="AutoShape 9"/>
                <p:cNvCxnSpPr>
                  <a:cxnSpLocks noChangeShapeType="1"/>
                  <a:stCxn id="124943" idx="6"/>
                  <a:endCxn id="124945" idx="1"/>
                </p:cNvCxnSpPr>
                <p:nvPr/>
              </p:nvCxnSpPr>
              <p:spPr bwMode="auto">
                <a:xfrm>
                  <a:off x="3984" y="1728"/>
                  <a:ext cx="666" cy="234"/>
                </a:xfrm>
                <a:prstGeom prst="straightConnector1">
                  <a:avLst/>
                </a:prstGeom>
                <a:noFill/>
                <a:ln w="9525">
                  <a:solidFill>
                    <a:schemeClr val="tx1"/>
                  </a:solidFill>
                  <a:round/>
                  <a:headEnd/>
                  <a:tailEnd type="triangle" w="med" len="med"/>
                </a:ln>
              </p:spPr>
            </p:cxnSp>
            <p:cxnSp>
              <p:nvCxnSpPr>
                <p:cNvPr id="124948" name="AutoShape 10"/>
                <p:cNvCxnSpPr>
                  <a:cxnSpLocks noChangeShapeType="1"/>
                  <a:stCxn id="124942" idx="5"/>
                  <a:endCxn id="124944" idx="2"/>
                </p:cNvCxnSpPr>
                <p:nvPr/>
              </p:nvCxnSpPr>
              <p:spPr bwMode="auto">
                <a:xfrm>
                  <a:off x="2982" y="2214"/>
                  <a:ext cx="714" cy="234"/>
                </a:xfrm>
                <a:prstGeom prst="straightConnector1">
                  <a:avLst/>
                </a:prstGeom>
                <a:noFill/>
                <a:ln w="9525">
                  <a:solidFill>
                    <a:schemeClr val="tx1"/>
                  </a:solidFill>
                  <a:round/>
                  <a:headEnd/>
                  <a:tailEnd type="triangle" w="med" len="med"/>
                </a:ln>
              </p:spPr>
            </p:cxnSp>
            <p:cxnSp>
              <p:nvCxnSpPr>
                <p:cNvPr id="124949" name="AutoShape 11"/>
                <p:cNvCxnSpPr>
                  <a:cxnSpLocks noChangeShapeType="1"/>
                  <a:stCxn id="124944" idx="6"/>
                  <a:endCxn id="124945" idx="3"/>
                </p:cNvCxnSpPr>
                <p:nvPr/>
              </p:nvCxnSpPr>
              <p:spPr bwMode="auto">
                <a:xfrm flipV="1">
                  <a:off x="3984" y="2166"/>
                  <a:ext cx="666" cy="282"/>
                </a:xfrm>
                <a:prstGeom prst="straightConnector1">
                  <a:avLst/>
                </a:prstGeom>
                <a:noFill/>
                <a:ln w="9525">
                  <a:solidFill>
                    <a:schemeClr val="tx1"/>
                  </a:solidFill>
                  <a:round/>
                  <a:headEnd/>
                  <a:tailEnd type="triangle" w="med" len="med"/>
                </a:ln>
              </p:spPr>
            </p:cxnSp>
            <p:sp>
              <p:nvSpPr>
                <p:cNvPr id="124950" name="Line 12"/>
                <p:cNvSpPr>
                  <a:spLocks noChangeShapeType="1"/>
                </p:cNvSpPr>
                <p:nvPr/>
              </p:nvSpPr>
              <p:spPr bwMode="auto">
                <a:xfrm>
                  <a:off x="3840" y="1872"/>
                  <a:ext cx="0" cy="432"/>
                </a:xfrm>
                <a:prstGeom prst="line">
                  <a:avLst/>
                </a:prstGeom>
                <a:noFill/>
                <a:ln w="9525">
                  <a:solidFill>
                    <a:schemeClr val="tx1"/>
                  </a:solidFill>
                  <a:prstDash val="dash"/>
                  <a:round/>
                  <a:headEnd/>
                  <a:tailEnd type="triangle" w="med" len="me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FFFFFF"/>
                    </a:solidFill>
                  </a:endParaRPr>
                </a:p>
              </p:txBody>
            </p:sp>
            <p:sp>
              <p:nvSpPr>
                <p:cNvPr id="124951" name="Text Box 13"/>
                <p:cNvSpPr txBox="1">
                  <a:spLocks noChangeArrowheads="1"/>
                </p:cNvSpPr>
                <p:nvPr/>
              </p:nvSpPr>
              <p:spPr bwMode="auto">
                <a:xfrm>
                  <a:off x="3111" y="1617"/>
                  <a:ext cx="124" cy="519"/>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endParaRPr lang="en-US" sz="2400" b="1">
                    <a:solidFill>
                      <a:srgbClr val="FFFFFF"/>
                    </a:solidFill>
                  </a:endParaRPr>
                </a:p>
              </p:txBody>
            </p:sp>
          </p:grpSp>
          <p:pic>
            <p:nvPicPr>
              <p:cNvPr id="124933" name="Picture 25" descr="wall_street"/>
              <p:cNvPicPr>
                <a:picLocks noChangeAspect="1" noChangeArrowheads="1"/>
              </p:cNvPicPr>
              <p:nvPr/>
            </p:nvPicPr>
            <p:blipFill>
              <a:blip r:embed="rId3"/>
              <a:srcRect/>
              <a:stretch>
                <a:fillRect/>
              </a:stretch>
            </p:blipFill>
            <p:spPr bwMode="auto">
              <a:xfrm>
                <a:off x="227013" y="393172"/>
                <a:ext cx="3167979" cy="2297641"/>
              </a:xfrm>
              <a:prstGeom prst="rect">
                <a:avLst/>
              </a:prstGeom>
              <a:noFill/>
              <a:ln w="9525">
                <a:noFill/>
                <a:miter lim="800000"/>
                <a:headEnd/>
                <a:tailEnd/>
              </a:ln>
            </p:spPr>
          </p:pic>
          <p:pic>
            <p:nvPicPr>
              <p:cNvPr id="124935" name="Picture 27" descr="bees"/>
              <p:cNvPicPr>
                <a:picLocks noChangeAspect="1" noChangeArrowheads="1"/>
              </p:cNvPicPr>
              <p:nvPr/>
            </p:nvPicPr>
            <p:blipFill>
              <a:blip r:embed="rId4"/>
              <a:srcRect/>
              <a:stretch>
                <a:fillRect/>
              </a:stretch>
            </p:blipFill>
            <p:spPr bwMode="auto">
              <a:xfrm>
                <a:off x="189095" y="3457081"/>
                <a:ext cx="1840088" cy="2519857"/>
              </a:xfrm>
              <a:prstGeom prst="rect">
                <a:avLst/>
              </a:prstGeom>
              <a:noFill/>
              <a:ln w="9525">
                <a:noFill/>
                <a:miter lim="800000"/>
                <a:headEnd/>
                <a:tailEnd/>
              </a:ln>
            </p:spPr>
          </p:pic>
          <p:pic>
            <p:nvPicPr>
              <p:cNvPr id="124937" name="Picture 29" descr="socialnet_edges3"/>
              <p:cNvPicPr>
                <a:picLocks noChangeAspect="1" noChangeArrowheads="1"/>
              </p:cNvPicPr>
              <p:nvPr/>
            </p:nvPicPr>
            <p:blipFill>
              <a:blip r:embed="rId5"/>
              <a:srcRect/>
              <a:stretch>
                <a:fillRect/>
              </a:stretch>
            </p:blipFill>
            <p:spPr bwMode="auto">
              <a:xfrm>
                <a:off x="6177324" y="3216487"/>
                <a:ext cx="2822844" cy="2313164"/>
              </a:xfrm>
              <a:prstGeom prst="rect">
                <a:avLst/>
              </a:prstGeom>
              <a:noFill/>
              <a:ln w="9525">
                <a:noFill/>
                <a:miter lim="800000"/>
                <a:headEnd/>
                <a:tailEnd/>
              </a:ln>
            </p:spPr>
          </p:pic>
          <p:pic>
            <p:nvPicPr>
              <p:cNvPr id="124939" name="Picture 27" descr="logo_facebook.jpg"/>
              <p:cNvPicPr>
                <a:picLocks noChangeAspect="1"/>
              </p:cNvPicPr>
              <p:nvPr/>
            </p:nvPicPr>
            <p:blipFill>
              <a:blip r:embed="rId6"/>
              <a:srcRect/>
              <a:stretch>
                <a:fillRect/>
              </a:stretch>
            </p:blipFill>
            <p:spPr bwMode="auto">
              <a:xfrm>
                <a:off x="7971468" y="5110934"/>
                <a:ext cx="1023938" cy="385380"/>
              </a:xfrm>
              <a:prstGeom prst="rect">
                <a:avLst/>
              </a:prstGeom>
              <a:noFill/>
              <a:ln w="9525">
                <a:noFill/>
                <a:miter lim="800000"/>
                <a:headEnd/>
                <a:tailEnd/>
              </a:ln>
            </p:spPr>
          </p:pic>
          <p:pic>
            <p:nvPicPr>
              <p:cNvPr id="24" name="Picture 13" descr="Picture 5"/>
              <p:cNvPicPr>
                <a:picLocks noChangeAspect="1" noChangeArrowheads="1"/>
              </p:cNvPicPr>
              <p:nvPr/>
            </p:nvPicPr>
            <p:blipFill>
              <a:blip r:embed="rId7"/>
              <a:srcRect/>
              <a:stretch>
                <a:fillRect/>
              </a:stretch>
            </p:blipFill>
            <p:spPr bwMode="auto">
              <a:xfrm>
                <a:off x="2807083" y="3029367"/>
                <a:ext cx="2351185" cy="1585524"/>
              </a:xfrm>
              <a:prstGeom prst="rect">
                <a:avLst/>
              </a:prstGeom>
              <a:noFill/>
            </p:spPr>
          </p:pic>
          <p:sp>
            <p:nvSpPr>
              <p:cNvPr id="26" name="AutoShape 10"/>
              <p:cNvSpPr>
                <a:spLocks noChangeArrowheads="1"/>
              </p:cNvSpPr>
              <p:nvPr/>
            </p:nvSpPr>
            <p:spPr bwMode="auto">
              <a:xfrm>
                <a:off x="4389076" y="3403412"/>
                <a:ext cx="894124" cy="1213666"/>
              </a:xfrm>
              <a:prstGeom prst="roundRect">
                <a:avLst>
                  <a:gd name="adj" fmla="val 16667"/>
                </a:avLst>
              </a:prstGeom>
              <a:noFill/>
              <a:ln w="50800">
                <a:solidFill>
                  <a:srgbClr val="FF0000"/>
                </a:solidFill>
                <a:round/>
                <a:headEnd/>
                <a:tailEnd/>
              </a:ln>
              <a:effectLst/>
            </p:spPr>
            <p:txBody>
              <a:bodyPr wrap="none" anchor="ctr">
                <a:prstTxWarp prst="textNoShape">
                  <a:avLst/>
                </a:prstTxWarp>
              </a:bodyPr>
              <a:lstStyle/>
              <a:p>
                <a:endParaRPr lang="en-US"/>
              </a:p>
            </p:txBody>
          </p:sp>
        </p:grpSp>
        <p:pic>
          <p:nvPicPr>
            <p:cNvPr id="67" name="Picture 66"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9632" y="3538180"/>
              <a:ext cx="1624451" cy="1012422"/>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20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0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17" descr="Rock"/>
          <p:cNvPicPr>
            <a:picLocks noChangeAspect="1"/>
          </p:cNvPicPr>
          <p:nvPr/>
        </p:nvPicPr>
        <p:blipFill>
          <a:blip r:embed="rId3"/>
          <a:srcRect/>
          <a:stretch>
            <a:fillRect/>
          </a:stretch>
        </p:blipFill>
        <p:spPr bwMode="auto">
          <a:xfrm>
            <a:off x="152400" y="2543175"/>
            <a:ext cx="1828800" cy="762000"/>
          </a:xfrm>
          <a:prstGeom prst="rect">
            <a:avLst/>
          </a:prstGeom>
          <a:noFill/>
          <a:ln w="9525">
            <a:noFill/>
            <a:miter lim="800000"/>
            <a:headEnd/>
            <a:tailEnd/>
          </a:ln>
        </p:spPr>
      </p:pic>
      <p:sp>
        <p:nvSpPr>
          <p:cNvPr id="373762" name="Rectangle 2"/>
          <p:cNvSpPr>
            <a:spLocks noGrp="1" noRot="1" noChangeArrowheads="1"/>
          </p:cNvSpPr>
          <p:nvPr>
            <p:ph type="title"/>
          </p:nvPr>
        </p:nvSpPr>
        <p:spPr/>
        <p:txBody>
          <a:bodyPr/>
          <a:lstStyle/>
          <a:p>
            <a:pPr eaLnBrk="1" hangingPunct="1"/>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sp>
        <p:nvSpPr>
          <p:cNvPr id="373791" name="Rectangle 31"/>
          <p:cNvSpPr>
            <a:spLocks noChangeArrowheads="1"/>
          </p:cNvSpPr>
          <p:nvPr/>
        </p:nvSpPr>
        <p:spPr bwMode="auto">
          <a:xfrm>
            <a:off x="1143000" y="2743200"/>
            <a:ext cx="754063"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graphicFrame>
        <p:nvGraphicFramePr>
          <p:cNvPr id="373805" name="Group 45"/>
          <p:cNvGraphicFramePr>
            <a:graphicFrameLocks noGrp="1"/>
          </p:cNvGraphicFramePr>
          <p:nvPr>
            <p:extLst>
              <p:ext uri="{D42A27DB-BD31-4B8C-83A1-F6EECF244321}">
                <p14:modId xmlns:p14="http://schemas.microsoft.com/office/powerpoint/2010/main" val="2887153966"/>
              </p:ext>
            </p:extLst>
          </p:nvPr>
        </p:nvGraphicFramePr>
        <p:xfrm>
          <a:off x="2209800" y="2414588"/>
          <a:ext cx="6553200" cy="3376613"/>
        </p:xfrm>
        <a:graphic>
          <a:graphicData uri="http://schemas.openxmlformats.org/drawingml/2006/table">
            <a:tbl>
              <a:tblPr/>
              <a:tblGrid>
                <a:gridCol w="2362200"/>
                <a:gridCol w="2209800"/>
                <a:gridCol w="1981200"/>
              </a:tblGrid>
              <a:tr h="10668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63BEFF"/>
                          </a:solidFill>
                          <a:effectLst/>
                          <a:latin typeface="Times New Roman"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63BEFF"/>
                          </a:solidFill>
                          <a:effectLst/>
                          <a:latin typeface="Times New Roman" charset="0"/>
                        </a:rPr>
                        <a:t> 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6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smtClean="0">
                          <a:ln>
                            <a:noFill/>
                          </a:ln>
                          <a:solidFill>
                            <a:srgbClr val="63BEFF"/>
                          </a:solidFill>
                          <a:effectLst/>
                          <a:latin typeface="Times New Roman" charset="0"/>
                        </a:rPr>
                        <a:t>-1,1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1 , -1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US" sz="2800" b="0" i="0" u="none" strike="noStrike" cap="none" normalizeH="0" baseline="0" dirty="0" smtClean="0">
                          <a:ln>
                            <a:noFill/>
                          </a:ln>
                          <a:solidFill>
                            <a:srgbClr val="63BEFF"/>
                          </a:solidFill>
                          <a:effectLst/>
                          <a:latin typeface="Times New Roman" charset="0"/>
                        </a:rPr>
                        <a:t>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479" name="Picture 18" descr="scissors"/>
          <p:cNvPicPr>
            <a:picLocks noChangeAspect="1"/>
          </p:cNvPicPr>
          <p:nvPr/>
        </p:nvPicPr>
        <p:blipFill>
          <a:blip r:embed="rId4"/>
          <a:srcRect/>
          <a:stretch>
            <a:fillRect/>
          </a:stretch>
        </p:blipFill>
        <p:spPr bwMode="auto">
          <a:xfrm>
            <a:off x="152400" y="4876800"/>
            <a:ext cx="1828800" cy="736600"/>
          </a:xfrm>
          <a:prstGeom prst="rect">
            <a:avLst/>
          </a:prstGeom>
          <a:noFill/>
          <a:ln w="9525">
            <a:noFill/>
            <a:miter lim="800000"/>
            <a:headEnd/>
            <a:tailEnd/>
          </a:ln>
        </p:spPr>
      </p:pic>
      <p:pic>
        <p:nvPicPr>
          <p:cNvPr id="19480" name="Picture 19" descr="paper"/>
          <p:cNvPicPr>
            <a:picLocks noChangeAspect="1"/>
          </p:cNvPicPr>
          <p:nvPr/>
        </p:nvPicPr>
        <p:blipFill>
          <a:blip r:embed="rId5"/>
          <a:srcRect/>
          <a:stretch>
            <a:fillRect/>
          </a:stretch>
        </p:blipFill>
        <p:spPr bwMode="auto">
          <a:xfrm>
            <a:off x="152400" y="3733800"/>
            <a:ext cx="1828800" cy="714375"/>
          </a:xfrm>
          <a:prstGeom prst="rect">
            <a:avLst/>
          </a:prstGeom>
          <a:noFill/>
          <a:ln w="9525">
            <a:noFill/>
            <a:miter lim="800000"/>
            <a:headEnd/>
            <a:tailEnd/>
          </a:ln>
        </p:spPr>
      </p:pic>
      <p:pic>
        <p:nvPicPr>
          <p:cNvPr id="19481" name="Picture 20" descr="Rock"/>
          <p:cNvPicPr>
            <a:picLocks noChangeAspect="1"/>
          </p:cNvPicPr>
          <p:nvPr/>
        </p:nvPicPr>
        <p:blipFill>
          <a:blip r:embed="rId3"/>
          <a:srcRect/>
          <a:stretch>
            <a:fillRect/>
          </a:stretch>
        </p:blipFill>
        <p:spPr bwMode="auto">
          <a:xfrm>
            <a:off x="2590800" y="1524000"/>
            <a:ext cx="1828800" cy="762000"/>
          </a:xfrm>
          <a:prstGeom prst="rect">
            <a:avLst/>
          </a:prstGeom>
          <a:noFill/>
          <a:ln w="9525">
            <a:noFill/>
            <a:miter lim="800000"/>
            <a:headEnd/>
            <a:tailEnd/>
          </a:ln>
        </p:spPr>
      </p:pic>
      <p:pic>
        <p:nvPicPr>
          <p:cNvPr id="19482" name="Picture 21" descr="paper"/>
          <p:cNvPicPr>
            <a:picLocks noChangeAspect="1"/>
          </p:cNvPicPr>
          <p:nvPr/>
        </p:nvPicPr>
        <p:blipFill>
          <a:blip r:embed="rId5"/>
          <a:srcRect/>
          <a:stretch>
            <a:fillRect/>
          </a:stretch>
        </p:blipFill>
        <p:spPr bwMode="auto">
          <a:xfrm>
            <a:off x="4648200" y="1524000"/>
            <a:ext cx="1828800" cy="714375"/>
          </a:xfrm>
          <a:prstGeom prst="rect">
            <a:avLst/>
          </a:prstGeom>
          <a:noFill/>
          <a:ln w="9525">
            <a:noFill/>
            <a:miter lim="800000"/>
            <a:headEnd/>
            <a:tailEnd/>
          </a:ln>
        </p:spPr>
      </p:pic>
      <p:pic>
        <p:nvPicPr>
          <p:cNvPr id="19483" name="Picture 22" descr="scissors"/>
          <p:cNvPicPr>
            <a:picLocks noChangeAspect="1"/>
          </p:cNvPicPr>
          <p:nvPr/>
        </p:nvPicPr>
        <p:blipFill>
          <a:blip r:embed="rId4"/>
          <a:srcRect/>
          <a:stretch>
            <a:fillRect/>
          </a:stretch>
        </p:blipFill>
        <p:spPr bwMode="auto">
          <a:xfrm>
            <a:off x="6934200" y="1524000"/>
            <a:ext cx="1828800" cy="736600"/>
          </a:xfrm>
          <a:prstGeom prst="rect">
            <a:avLst/>
          </a:prstGeom>
          <a:noFill/>
          <a:ln w="9525">
            <a:noFill/>
            <a:miter lim="800000"/>
            <a:headEnd/>
            <a:tailEnd/>
          </a:ln>
        </p:spPr>
      </p:pic>
      <p:sp>
        <p:nvSpPr>
          <p:cNvPr id="24" name="Rectangle 31"/>
          <p:cNvSpPr>
            <a:spLocks noChangeArrowheads="1"/>
          </p:cNvSpPr>
          <p:nvPr/>
        </p:nvSpPr>
        <p:spPr bwMode="auto">
          <a:xfrm>
            <a:off x="1219200" y="3886200"/>
            <a:ext cx="754063"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
        <p:nvSpPr>
          <p:cNvPr id="25" name="Rectangle 31"/>
          <p:cNvSpPr>
            <a:spLocks noChangeArrowheads="1"/>
          </p:cNvSpPr>
          <p:nvPr/>
        </p:nvSpPr>
        <p:spPr bwMode="auto">
          <a:xfrm>
            <a:off x="1266825" y="5024438"/>
            <a:ext cx="754063" cy="461962"/>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
        <p:nvSpPr>
          <p:cNvPr id="26" name="Rectangle 31"/>
          <p:cNvSpPr>
            <a:spLocks noChangeArrowheads="1"/>
          </p:cNvSpPr>
          <p:nvPr/>
        </p:nvSpPr>
        <p:spPr bwMode="auto">
          <a:xfrm>
            <a:off x="3589338" y="1752600"/>
            <a:ext cx="754062"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
        <p:nvSpPr>
          <p:cNvPr id="27" name="Rectangle 31"/>
          <p:cNvSpPr>
            <a:spLocks noChangeArrowheads="1"/>
          </p:cNvSpPr>
          <p:nvPr/>
        </p:nvSpPr>
        <p:spPr bwMode="auto">
          <a:xfrm>
            <a:off x="5715000" y="1752600"/>
            <a:ext cx="754063"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
        <p:nvSpPr>
          <p:cNvPr id="28" name="Rectangle 31"/>
          <p:cNvSpPr>
            <a:spLocks noChangeArrowheads="1"/>
          </p:cNvSpPr>
          <p:nvPr/>
        </p:nvSpPr>
        <p:spPr bwMode="auto">
          <a:xfrm>
            <a:off x="7856538" y="1752600"/>
            <a:ext cx="754062" cy="461963"/>
          </a:xfrm>
          <a:prstGeom prst="rect">
            <a:avLst/>
          </a:prstGeom>
          <a:noFill/>
          <a:ln w="9525">
            <a:noFill/>
            <a:miter lim="800000"/>
            <a:headEnd/>
            <a:tailEnd/>
          </a:ln>
          <a:effectLst/>
        </p:spPr>
        <p:txBody>
          <a:bodyPr wrap="none">
            <a:prstTxWarp prst="textNoShape">
              <a:avLst/>
            </a:prstTxWarp>
            <a:spAutoFit/>
          </a:bodyPr>
          <a:lstStyle/>
          <a:p>
            <a:r>
              <a:rPr lang="en-US" b="1">
                <a:solidFill>
                  <a:srgbClr val="FF6600"/>
                </a:solidFill>
              </a:rPr>
              <a:t>1/3</a:t>
            </a:r>
            <a:endParaRPr lang="en-US" b="1">
              <a:solidFill>
                <a:srgbClr val="FF6600"/>
              </a:solidFill>
              <a:effectLst>
                <a:outerShdw blurRad="38100" dist="38100" dir="2700000" algn="tl">
                  <a:srgbClr val="00000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79"/>
                                        </p:tgtEl>
                                        <p:attrNameLst>
                                          <p:attrName>style.visibility</p:attrName>
                                        </p:attrNameLst>
                                      </p:cBhvr>
                                      <p:to>
                                        <p:strVal val="visible"/>
                                      </p:to>
                                    </p:set>
                                    <p:animEffect transition="in" filter="fade">
                                      <p:cBhvr>
                                        <p:cTn id="7" dur="2000"/>
                                        <p:tgtEl>
                                          <p:spTgt spid="19479"/>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2000"/>
                                        <p:tgtEl>
                                          <p:spTgt spid="19458"/>
                                        </p:tgtEl>
                                      </p:cBhvr>
                                    </p:animEffect>
                                  </p:childTnLst>
                                </p:cTn>
                              </p:par>
                              <p:par>
                                <p:cTn id="11" presetID="10" presetClass="entr" presetSubtype="0" fill="hold" nodeType="withEffect">
                                  <p:stCondLst>
                                    <p:cond delay="0"/>
                                  </p:stCondLst>
                                  <p:childTnLst>
                                    <p:set>
                                      <p:cBhvr>
                                        <p:cTn id="12" dur="1" fill="hold">
                                          <p:stCondLst>
                                            <p:cond delay="0"/>
                                          </p:stCondLst>
                                        </p:cTn>
                                        <p:tgtEl>
                                          <p:spTgt spid="19480"/>
                                        </p:tgtEl>
                                        <p:attrNameLst>
                                          <p:attrName>style.visibility</p:attrName>
                                        </p:attrNameLst>
                                      </p:cBhvr>
                                      <p:to>
                                        <p:strVal val="visible"/>
                                      </p:to>
                                    </p:set>
                                    <p:animEffect transition="in" filter="fade">
                                      <p:cBhvr>
                                        <p:cTn id="13" dur="2000"/>
                                        <p:tgtEl>
                                          <p:spTgt spid="19480"/>
                                        </p:tgtEl>
                                      </p:cBhvr>
                                    </p:animEffect>
                                  </p:childTnLst>
                                </p:cTn>
                              </p:par>
                              <p:par>
                                <p:cTn id="14" presetID="10" presetClass="entr" presetSubtype="0" fill="hold" nodeType="withEffect">
                                  <p:stCondLst>
                                    <p:cond delay="0"/>
                                  </p:stCondLst>
                                  <p:childTnLst>
                                    <p:set>
                                      <p:cBhvr>
                                        <p:cTn id="15" dur="1" fill="hold">
                                          <p:stCondLst>
                                            <p:cond delay="0"/>
                                          </p:stCondLst>
                                        </p:cTn>
                                        <p:tgtEl>
                                          <p:spTgt spid="19481"/>
                                        </p:tgtEl>
                                        <p:attrNameLst>
                                          <p:attrName>style.visibility</p:attrName>
                                        </p:attrNameLst>
                                      </p:cBhvr>
                                      <p:to>
                                        <p:strVal val="visible"/>
                                      </p:to>
                                    </p:set>
                                    <p:animEffect transition="in" filter="fade">
                                      <p:cBhvr>
                                        <p:cTn id="16" dur="2000"/>
                                        <p:tgtEl>
                                          <p:spTgt spid="19481"/>
                                        </p:tgtEl>
                                      </p:cBhvr>
                                    </p:animEffect>
                                  </p:childTnLst>
                                </p:cTn>
                              </p:par>
                              <p:par>
                                <p:cTn id="17" presetID="10" presetClass="entr" presetSubtype="0" fill="hold" nodeType="withEffect">
                                  <p:stCondLst>
                                    <p:cond delay="0"/>
                                  </p:stCondLst>
                                  <p:childTnLst>
                                    <p:set>
                                      <p:cBhvr>
                                        <p:cTn id="18" dur="1" fill="hold">
                                          <p:stCondLst>
                                            <p:cond delay="0"/>
                                          </p:stCondLst>
                                        </p:cTn>
                                        <p:tgtEl>
                                          <p:spTgt spid="19482"/>
                                        </p:tgtEl>
                                        <p:attrNameLst>
                                          <p:attrName>style.visibility</p:attrName>
                                        </p:attrNameLst>
                                      </p:cBhvr>
                                      <p:to>
                                        <p:strVal val="visible"/>
                                      </p:to>
                                    </p:set>
                                    <p:animEffect transition="in" filter="fade">
                                      <p:cBhvr>
                                        <p:cTn id="19" dur="2000"/>
                                        <p:tgtEl>
                                          <p:spTgt spid="19482"/>
                                        </p:tgtEl>
                                      </p:cBhvr>
                                    </p:animEffect>
                                  </p:childTnLst>
                                </p:cTn>
                              </p:par>
                              <p:par>
                                <p:cTn id="20" presetID="10" presetClass="entr" presetSubtype="0" fill="hold" nodeType="withEffect">
                                  <p:stCondLst>
                                    <p:cond delay="0"/>
                                  </p:stCondLst>
                                  <p:childTnLst>
                                    <p:set>
                                      <p:cBhvr>
                                        <p:cTn id="21" dur="1" fill="hold">
                                          <p:stCondLst>
                                            <p:cond delay="0"/>
                                          </p:stCondLst>
                                        </p:cTn>
                                        <p:tgtEl>
                                          <p:spTgt spid="19483"/>
                                        </p:tgtEl>
                                        <p:attrNameLst>
                                          <p:attrName>style.visibility</p:attrName>
                                        </p:attrNameLst>
                                      </p:cBhvr>
                                      <p:to>
                                        <p:strVal val="visible"/>
                                      </p:to>
                                    </p:set>
                                    <p:animEffect transition="in" filter="fade">
                                      <p:cBhvr>
                                        <p:cTn id="22" dur="2000"/>
                                        <p:tgtEl>
                                          <p:spTgt spid="1948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379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91" grpId="0" autoUpdateAnimBg="0"/>
      <p:bldP spid="24" grpId="0" autoUpdateAnimBg="0"/>
      <p:bldP spid="25" grpId="0" autoUpdateAnimBg="0"/>
      <p:bldP spid="26" grpId="0" autoUpdateAnimBg="0"/>
      <p:bldP spid="27" grpId="0" autoUpdateAnimBg="0"/>
      <p:bldP spid="2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sp>
        <p:nvSpPr>
          <p:cNvPr id="2" name="Rectangle 1"/>
          <p:cNvSpPr/>
          <p:nvPr/>
        </p:nvSpPr>
        <p:spPr>
          <a:xfrm>
            <a:off x="301625" y="1460500"/>
            <a:ext cx="8540750" cy="800219"/>
          </a:xfrm>
          <a:prstGeom prst="rect">
            <a:avLst/>
          </a:prstGeom>
        </p:spPr>
        <p:txBody>
          <a:bodyPr wrap="square">
            <a:spAutoFit/>
          </a:bodyPr>
          <a:lstStyle/>
          <a:p>
            <a:r>
              <a:rPr lang="el-GR" sz="2400" b="1" i="1" dirty="0">
                <a:solidFill>
                  <a:srgbClr val="63BEFF"/>
                </a:solidFill>
                <a:latin typeface="Times New Roman"/>
                <a:cs typeface="Times New Roman"/>
              </a:rPr>
              <a:t>Games</a:t>
            </a:r>
            <a:r>
              <a:rPr lang="el-GR" sz="2200" i="1" dirty="0">
                <a:solidFill>
                  <a:srgbClr val="63BEFF"/>
                </a:solidFill>
                <a:latin typeface="Times New Roman"/>
                <a:cs typeface="Times New Roman"/>
              </a:rPr>
              <a:t> </a:t>
            </a:r>
            <a:r>
              <a:rPr lang="el-GR" sz="2200" dirty="0">
                <a:latin typeface="Times New Roman"/>
                <a:cs typeface="Times New Roman"/>
              </a:rPr>
              <a:t>are </a:t>
            </a:r>
            <a:r>
              <a:rPr lang="el-GR" sz="2200" dirty="0" smtClean="0">
                <a:latin typeface="Times New Roman"/>
                <a:cs typeface="Times New Roman"/>
              </a:rPr>
              <a:t>thought </a:t>
            </a:r>
            <a:r>
              <a:rPr lang="el-GR" sz="2200" dirty="0">
                <a:latin typeface="Times New Roman"/>
                <a:cs typeface="Times New Roman"/>
              </a:rPr>
              <a:t>experiments to help us learn how to </a:t>
            </a:r>
            <a:r>
              <a:rPr lang="el-GR" sz="2200" b="1" i="1" dirty="0">
                <a:solidFill>
                  <a:srgbClr val="FF6600"/>
                </a:solidFill>
                <a:latin typeface="Times New Roman"/>
                <a:cs typeface="Times New Roman"/>
              </a:rPr>
              <a:t>predict</a:t>
            </a:r>
            <a:r>
              <a:rPr lang="el-GR" sz="2200" dirty="0">
                <a:solidFill>
                  <a:srgbClr val="FF6600"/>
                </a:solidFill>
                <a:latin typeface="Times New Roman"/>
                <a:cs typeface="Times New Roman"/>
              </a:rPr>
              <a:t> </a:t>
            </a:r>
            <a:r>
              <a:rPr lang="el-GR" sz="2200" b="1" i="1" dirty="0">
                <a:solidFill>
                  <a:schemeClr val="tx2"/>
                </a:solidFill>
                <a:latin typeface="Times New Roman"/>
                <a:cs typeface="Times New Roman"/>
              </a:rPr>
              <a:t>rational</a:t>
            </a:r>
            <a:r>
              <a:rPr lang="el-GR" sz="2200" dirty="0">
                <a:latin typeface="Times New Roman"/>
                <a:cs typeface="Times New Roman"/>
              </a:rPr>
              <a:t> </a:t>
            </a:r>
            <a:r>
              <a:rPr lang="el-GR" sz="2200" b="1" i="1" dirty="0">
                <a:solidFill>
                  <a:schemeClr val="tx2"/>
                </a:solidFill>
                <a:latin typeface="Times New Roman"/>
                <a:cs typeface="Times New Roman"/>
              </a:rPr>
              <a:t>behavior</a:t>
            </a:r>
            <a:r>
              <a:rPr lang="el-GR" sz="2200" dirty="0">
                <a:latin typeface="Times New Roman"/>
                <a:cs typeface="Times New Roman"/>
              </a:rPr>
              <a:t> in </a:t>
            </a:r>
            <a:r>
              <a:rPr lang="el-GR" sz="2200" b="1" i="1" dirty="0">
                <a:solidFill>
                  <a:srgbClr val="FFD648"/>
                </a:solidFill>
                <a:latin typeface="Times New Roman"/>
                <a:cs typeface="Times New Roman"/>
              </a:rPr>
              <a:t>situations of conflict</a:t>
            </a:r>
            <a:r>
              <a:rPr lang="el-GR" sz="2200" b="1" i="1" dirty="0" smtClean="0">
                <a:solidFill>
                  <a:srgbClr val="FFD648"/>
                </a:solidFill>
                <a:latin typeface="Times New Roman"/>
                <a:cs typeface="Times New Roman"/>
              </a:rPr>
              <a:t>.</a:t>
            </a:r>
            <a:r>
              <a:rPr lang="el-GR" sz="2200" dirty="0">
                <a:latin typeface="Times New Roman"/>
                <a:cs typeface="Times New Roman"/>
              </a:rPr>
              <a:t> </a:t>
            </a:r>
            <a:endParaRPr lang="en-US" sz="2200" dirty="0">
              <a:latin typeface="Times New Roman"/>
              <a:cs typeface="Times New Roman"/>
            </a:endParaRPr>
          </a:p>
        </p:txBody>
      </p:sp>
      <p:sp>
        <p:nvSpPr>
          <p:cNvPr id="3" name="Rectangle 2"/>
          <p:cNvSpPr/>
          <p:nvPr/>
        </p:nvSpPr>
        <p:spPr>
          <a:xfrm>
            <a:off x="301625" y="2769052"/>
            <a:ext cx="8540750" cy="3477875"/>
          </a:xfrm>
          <a:prstGeom prst="rect">
            <a:avLst/>
          </a:prstGeom>
        </p:spPr>
        <p:txBody>
          <a:bodyPr wrap="square">
            <a:spAutoFit/>
          </a:bodyPr>
          <a:lstStyle/>
          <a:p>
            <a:r>
              <a:rPr lang="el-GR" sz="2200" b="1" i="1" dirty="0" smtClean="0">
                <a:solidFill>
                  <a:schemeClr val="tx2"/>
                </a:solidFill>
                <a:latin typeface="Times New Roman"/>
                <a:cs typeface="Times New Roman"/>
              </a:rPr>
              <a:t>Rational</a:t>
            </a:r>
            <a:r>
              <a:rPr lang="en-US" sz="2200" b="1" i="1" dirty="0" smtClean="0">
                <a:solidFill>
                  <a:schemeClr val="tx2"/>
                </a:solidFill>
                <a:latin typeface="Times New Roman"/>
                <a:cs typeface="Times New Roman"/>
              </a:rPr>
              <a:t> Behavior</a:t>
            </a:r>
            <a:r>
              <a:rPr lang="el-GR" sz="2200" b="1" i="1" dirty="0" smtClean="0">
                <a:solidFill>
                  <a:schemeClr val="tx2"/>
                </a:solidFill>
                <a:latin typeface="Times New Roman"/>
                <a:cs typeface="Times New Roman"/>
              </a:rPr>
              <a:t>:</a:t>
            </a:r>
            <a:r>
              <a:rPr lang="el-GR" sz="2200" b="1" i="1" dirty="0" smtClean="0">
                <a:solidFill>
                  <a:srgbClr val="3366FF"/>
                </a:solidFill>
                <a:latin typeface="Times New Roman"/>
                <a:cs typeface="Times New Roman"/>
              </a:rPr>
              <a:t>  </a:t>
            </a:r>
            <a:r>
              <a:rPr lang="en-US" sz="2200" dirty="0" smtClean="0">
                <a:latin typeface="Times New Roman"/>
                <a:cs typeface="Times New Roman"/>
              </a:rPr>
              <a:t>a</a:t>
            </a:r>
            <a:r>
              <a:rPr lang="zh-CN" altLang="en-US" sz="2200" dirty="0" smtClean="0">
                <a:latin typeface="Times New Roman"/>
                <a:cs typeface="Times New Roman"/>
              </a:rPr>
              <a:t> </a:t>
            </a:r>
            <a:r>
              <a:rPr lang="en-US" altLang="zh-CN" sz="2200" dirty="0" smtClean="0">
                <a:latin typeface="Times New Roman"/>
                <a:cs typeface="Times New Roman"/>
              </a:rPr>
              <a:t>p</a:t>
            </a:r>
            <a:r>
              <a:rPr lang="el-GR" sz="2200" dirty="0" smtClean="0">
                <a:latin typeface="Times New Roman"/>
                <a:cs typeface="Times New Roman"/>
              </a:rPr>
              <a:t>layer </a:t>
            </a:r>
            <a:r>
              <a:rPr lang="en-US" sz="2200" dirty="0" smtClean="0">
                <a:latin typeface="Times New Roman"/>
                <a:cs typeface="Times New Roman"/>
              </a:rPr>
              <a:t>will</a:t>
            </a:r>
            <a:r>
              <a:rPr lang="zh-CN" altLang="en-US" sz="2200" dirty="0" smtClean="0">
                <a:latin typeface="Times New Roman"/>
                <a:cs typeface="Times New Roman"/>
              </a:rPr>
              <a:t> </a:t>
            </a:r>
            <a:r>
              <a:rPr lang="en-US" altLang="zh-CN" sz="2200" dirty="0" smtClean="0">
                <a:latin typeface="Times New Roman"/>
                <a:cs typeface="Times New Roman"/>
              </a:rPr>
              <a:t>always</a:t>
            </a:r>
            <a:r>
              <a:rPr lang="zh-CN" altLang="en-US" sz="2200" dirty="0" smtClean="0">
                <a:latin typeface="Times New Roman"/>
                <a:cs typeface="Times New Roman"/>
              </a:rPr>
              <a:t> </a:t>
            </a:r>
            <a:r>
              <a:rPr lang="en-US" altLang="zh-CN" sz="2200" dirty="0" smtClean="0">
                <a:latin typeface="Times New Roman"/>
                <a:cs typeface="Times New Roman"/>
              </a:rPr>
              <a:t>prefer</a:t>
            </a:r>
            <a:r>
              <a:rPr lang="zh-CN" altLang="en-US" sz="2200" dirty="0" smtClean="0">
                <a:latin typeface="Times New Roman"/>
                <a:cs typeface="Times New Roman"/>
              </a:rPr>
              <a:t> </a:t>
            </a:r>
            <a:r>
              <a:rPr lang="en-US" altLang="zh-CN" sz="2200" dirty="0" smtClean="0">
                <a:latin typeface="Times New Roman"/>
                <a:cs typeface="Times New Roman"/>
              </a:rPr>
              <a:t>to</a:t>
            </a:r>
            <a:r>
              <a:rPr lang="zh-CN" altLang="en-US" sz="2200" dirty="0" smtClean="0">
                <a:latin typeface="Times New Roman"/>
                <a:cs typeface="Times New Roman"/>
              </a:rPr>
              <a:t> </a:t>
            </a:r>
            <a:r>
              <a:rPr lang="en-US" altLang="zh-CN" sz="2200" dirty="0" smtClean="0">
                <a:latin typeface="Times New Roman"/>
                <a:cs typeface="Times New Roman"/>
              </a:rPr>
              <a:t>improve</a:t>
            </a:r>
            <a:r>
              <a:rPr lang="zh-CN" altLang="en-US" sz="2200" dirty="0" smtClean="0">
                <a:latin typeface="Times New Roman"/>
                <a:cs typeface="Times New Roman"/>
              </a:rPr>
              <a:t> </a:t>
            </a:r>
            <a:r>
              <a:rPr lang="en-US" altLang="zh-CN" sz="2200" dirty="0" smtClean="0">
                <a:latin typeface="Times New Roman"/>
                <a:cs typeface="Times New Roman"/>
              </a:rPr>
              <a:t>her</a:t>
            </a:r>
            <a:r>
              <a:rPr lang="zh-CN" altLang="en-US" sz="2200" dirty="0" smtClean="0">
                <a:latin typeface="Times New Roman"/>
                <a:cs typeface="Times New Roman"/>
              </a:rPr>
              <a:t> </a:t>
            </a:r>
            <a:r>
              <a:rPr lang="en-US" altLang="zh-CN" sz="2200" dirty="0" smtClean="0">
                <a:latin typeface="Times New Roman"/>
                <a:cs typeface="Times New Roman"/>
              </a:rPr>
              <a:t>station</a:t>
            </a:r>
            <a:r>
              <a:rPr lang="zh-CN" altLang="en-US" sz="2200" dirty="0" smtClean="0">
                <a:latin typeface="Times New Roman"/>
                <a:cs typeface="Times New Roman"/>
              </a:rPr>
              <a:t> </a:t>
            </a:r>
            <a:r>
              <a:rPr lang="en-US" altLang="zh-CN" sz="2200" dirty="0" smtClean="0">
                <a:latin typeface="Times New Roman"/>
                <a:cs typeface="Times New Roman"/>
              </a:rPr>
              <a:t>regardless</a:t>
            </a:r>
            <a:r>
              <a:rPr lang="zh-CN" altLang="en-US" sz="2200" dirty="0" smtClean="0">
                <a:latin typeface="Times New Roman"/>
                <a:cs typeface="Times New Roman"/>
              </a:rPr>
              <a:t> </a:t>
            </a:r>
            <a:r>
              <a:rPr lang="en-US" altLang="zh-CN" sz="2200" dirty="0" smtClean="0">
                <a:latin typeface="Times New Roman"/>
                <a:cs typeface="Times New Roman"/>
              </a:rPr>
              <a:t>of</a:t>
            </a:r>
            <a:r>
              <a:rPr lang="zh-CN" altLang="en-US" sz="2200" dirty="0" smtClean="0">
                <a:latin typeface="Times New Roman"/>
                <a:cs typeface="Times New Roman"/>
              </a:rPr>
              <a:t> </a:t>
            </a:r>
            <a:r>
              <a:rPr lang="en-US" altLang="zh-CN" sz="2200" dirty="0" smtClean="0">
                <a:latin typeface="Times New Roman"/>
                <a:cs typeface="Times New Roman"/>
              </a:rPr>
              <a:t>the</a:t>
            </a:r>
            <a:r>
              <a:rPr lang="zh-CN" altLang="en-US" sz="2200" dirty="0" smtClean="0">
                <a:latin typeface="Times New Roman"/>
                <a:cs typeface="Times New Roman"/>
              </a:rPr>
              <a:t> </a:t>
            </a:r>
            <a:r>
              <a:rPr lang="en-US" altLang="zh-CN" sz="2200" dirty="0" smtClean="0">
                <a:latin typeface="Times New Roman"/>
                <a:cs typeface="Times New Roman"/>
              </a:rPr>
              <a:t>consequences.</a:t>
            </a:r>
          </a:p>
          <a:p>
            <a:endParaRPr lang="en-US" altLang="zh-CN" sz="2200" dirty="0" smtClean="0">
              <a:latin typeface="Times New Roman"/>
              <a:cs typeface="Times New Roman"/>
            </a:endParaRPr>
          </a:p>
          <a:p>
            <a:pPr marL="342900" indent="-342900">
              <a:buFontTx/>
              <a:buChar char="-"/>
            </a:pPr>
            <a:r>
              <a:rPr lang="en-US" altLang="zh-CN" sz="2200" dirty="0" smtClean="0">
                <a:latin typeface="Times New Roman"/>
                <a:cs typeface="Times New Roman"/>
              </a:rPr>
              <a:t>Encoded via a </a:t>
            </a:r>
            <a:r>
              <a:rPr lang="en-US" altLang="zh-CN" sz="2200" dirty="0" smtClean="0">
                <a:solidFill>
                  <a:schemeClr val="tx2"/>
                </a:solidFill>
                <a:latin typeface="Times New Roman"/>
                <a:cs typeface="Times New Roman"/>
              </a:rPr>
              <a:t>utility function</a:t>
            </a:r>
            <a:r>
              <a:rPr lang="en-US" altLang="zh-CN" sz="2200" dirty="0" smtClean="0">
                <a:latin typeface="Times New Roman"/>
                <a:cs typeface="Times New Roman"/>
              </a:rPr>
              <a:t>. </a:t>
            </a:r>
          </a:p>
          <a:p>
            <a:pPr marL="342900" indent="-342900">
              <a:buFontTx/>
              <a:buChar char="-"/>
            </a:pPr>
            <a:endParaRPr lang="en-US" altLang="zh-CN" sz="2200" dirty="0">
              <a:latin typeface="Times New Roman"/>
              <a:cs typeface="Times New Roman"/>
            </a:endParaRPr>
          </a:p>
          <a:p>
            <a:pPr marL="342900" indent="-342900">
              <a:buFontTx/>
              <a:buChar char="-"/>
            </a:pPr>
            <a:r>
              <a:rPr lang="en-US" altLang="zh-CN" sz="2200" dirty="0" smtClean="0">
                <a:latin typeface="Times New Roman"/>
                <a:cs typeface="Times New Roman"/>
              </a:rPr>
              <a:t>Players</a:t>
            </a:r>
            <a:r>
              <a:rPr lang="zh-CN" altLang="en-US" sz="2200" dirty="0" smtClean="0">
                <a:latin typeface="Times New Roman"/>
                <a:cs typeface="Times New Roman"/>
              </a:rPr>
              <a:t> </a:t>
            </a:r>
            <a:r>
              <a:rPr lang="en-US" altLang="zh-CN" sz="2200" dirty="0" smtClean="0">
                <a:latin typeface="Times New Roman"/>
                <a:cs typeface="Times New Roman"/>
              </a:rPr>
              <a:t>want</a:t>
            </a:r>
            <a:r>
              <a:rPr lang="zh-CN" altLang="en-US" sz="2200" dirty="0" smtClean="0">
                <a:latin typeface="Times New Roman"/>
                <a:cs typeface="Times New Roman"/>
              </a:rPr>
              <a:t> </a:t>
            </a:r>
            <a:r>
              <a:rPr lang="en-US" altLang="zh-CN" sz="2200" dirty="0" smtClean="0">
                <a:latin typeface="Times New Roman"/>
                <a:cs typeface="Times New Roman"/>
              </a:rPr>
              <a:t>to</a:t>
            </a:r>
            <a:r>
              <a:rPr lang="zh-CN" altLang="en-US" sz="2200" dirty="0" smtClean="0">
                <a:latin typeface="Times New Roman"/>
                <a:cs typeface="Times New Roman"/>
              </a:rPr>
              <a:t> </a:t>
            </a:r>
            <a:r>
              <a:rPr lang="en-US" altLang="zh-CN" sz="2200" dirty="0" smtClean="0">
                <a:latin typeface="Times New Roman"/>
                <a:cs typeface="Times New Roman"/>
              </a:rPr>
              <a:t>maximize</a:t>
            </a:r>
            <a:r>
              <a:rPr lang="zh-CN" altLang="en-US" sz="2200" dirty="0" smtClean="0">
                <a:latin typeface="Times New Roman"/>
                <a:cs typeface="Times New Roman"/>
              </a:rPr>
              <a:t> </a:t>
            </a:r>
            <a:r>
              <a:rPr lang="en-US" altLang="zh-CN" sz="2200" dirty="0" smtClean="0">
                <a:latin typeface="Times New Roman"/>
                <a:cs typeface="Times New Roman"/>
              </a:rPr>
              <a:t>their</a:t>
            </a:r>
            <a:r>
              <a:rPr lang="zh-CN" altLang="en-US" sz="2200" dirty="0" smtClean="0">
                <a:latin typeface="Times New Roman"/>
                <a:cs typeface="Times New Roman"/>
              </a:rPr>
              <a:t> </a:t>
            </a:r>
            <a:r>
              <a:rPr lang="en-US" altLang="zh-CN" sz="2200" dirty="0" smtClean="0">
                <a:latin typeface="Times New Roman"/>
                <a:cs typeface="Times New Roman"/>
              </a:rPr>
              <a:t>own</a:t>
            </a:r>
            <a:r>
              <a:rPr lang="zh-CN" altLang="en-US" sz="2200" dirty="0" smtClean="0">
                <a:latin typeface="Times New Roman"/>
                <a:cs typeface="Times New Roman"/>
              </a:rPr>
              <a:t> </a:t>
            </a:r>
            <a:r>
              <a:rPr lang="en-US" altLang="zh-CN" sz="2200" dirty="0" smtClean="0">
                <a:latin typeface="Times New Roman"/>
                <a:cs typeface="Times New Roman"/>
              </a:rPr>
              <a:t>expected</a:t>
            </a:r>
            <a:r>
              <a:rPr lang="zh-CN" altLang="en-US" sz="2200" dirty="0" smtClean="0">
                <a:latin typeface="Times New Roman"/>
                <a:cs typeface="Times New Roman"/>
              </a:rPr>
              <a:t> </a:t>
            </a:r>
            <a:r>
              <a:rPr lang="en-US" altLang="zh-CN" sz="2200" dirty="0" smtClean="0">
                <a:latin typeface="Times New Roman"/>
                <a:cs typeface="Times New Roman"/>
              </a:rPr>
              <a:t>utility.</a:t>
            </a:r>
            <a:endParaRPr lang="en-US" altLang="zh-CN" sz="2200" dirty="0" smtClean="0">
              <a:latin typeface="Times New Roman"/>
              <a:cs typeface="Times New Roman"/>
            </a:endParaRPr>
          </a:p>
          <a:p>
            <a:pPr marL="342900" indent="-342900">
              <a:buFontTx/>
              <a:buChar char="-"/>
            </a:pPr>
            <a:endParaRPr lang="en-US" altLang="zh-CN" sz="2200" dirty="0" smtClean="0">
              <a:latin typeface="Times New Roman"/>
              <a:cs typeface="Times New Roman"/>
            </a:endParaRPr>
          </a:p>
          <a:p>
            <a:pPr marL="342900" indent="-342900">
              <a:buFontTx/>
              <a:buChar char="-"/>
            </a:pPr>
            <a:r>
              <a:rPr lang="en-US" altLang="zh-CN" sz="2200" dirty="0" smtClean="0">
                <a:latin typeface="Times New Roman"/>
                <a:cs typeface="Times New Roman"/>
              </a:rPr>
              <a:t>Much of the “</a:t>
            </a:r>
            <a:r>
              <a:rPr lang="en-US" altLang="zh-CN" sz="2200" dirty="0" smtClean="0">
                <a:solidFill>
                  <a:srgbClr val="FF6600"/>
                </a:solidFill>
                <a:latin typeface="Times New Roman"/>
                <a:cs typeface="Times New Roman"/>
              </a:rPr>
              <a:t>irrationality</a:t>
            </a:r>
            <a:r>
              <a:rPr lang="en-US" altLang="zh-CN" sz="2200" dirty="0" smtClean="0">
                <a:latin typeface="Times New Roman"/>
                <a:cs typeface="Times New Roman"/>
              </a:rPr>
              <a:t>” can also be </a:t>
            </a:r>
            <a:r>
              <a:rPr lang="en-US" altLang="zh-CN" sz="2200" dirty="0" smtClean="0">
                <a:latin typeface="Times New Roman"/>
                <a:cs typeface="Times New Roman"/>
              </a:rPr>
              <a:t>incorporated</a:t>
            </a:r>
            <a:r>
              <a:rPr lang="en-US" altLang="zh-CN" sz="2200" dirty="0" smtClean="0">
                <a:latin typeface="Times New Roman"/>
                <a:cs typeface="Times New Roman"/>
              </a:rPr>
              <a:t> ...</a:t>
            </a:r>
            <a:endParaRPr lang="en-US" altLang="zh-CN" sz="2200" dirty="0" smtClean="0">
              <a:latin typeface="Times New Roman"/>
              <a:cs typeface="Times New Roman"/>
            </a:endParaRPr>
          </a:p>
          <a:p>
            <a:endParaRPr lang="en-US" altLang="zh-CN" sz="2200" dirty="0">
              <a:latin typeface="Times New Roman"/>
              <a:cs typeface="Times New Roman"/>
            </a:endParaRPr>
          </a:p>
          <a:p>
            <a:pPr marL="342900" indent="-342900">
              <a:buFontTx/>
              <a:buChar char="-"/>
            </a:pPr>
            <a:r>
              <a:rPr lang="en-US" altLang="zh-CN" sz="2200" dirty="0" smtClean="0">
                <a:latin typeface="Times New Roman"/>
                <a:cs typeface="Times New Roman"/>
              </a:rPr>
              <a:t>Assume other people are as smart or smarter than you ...</a:t>
            </a:r>
            <a:endParaRPr lang="en-US" altLang="zh-CN" sz="2200" dirty="0" smtClean="0">
              <a:latin typeface="Times New Roman"/>
              <a:cs typeface="Times New Roman"/>
            </a:endParaRPr>
          </a:p>
        </p:txBody>
      </p:sp>
    </p:spTree>
    <p:extLst>
      <p:ext uri="{BB962C8B-B14F-4D97-AF65-F5344CB8AC3E}">
        <p14:creationId xmlns:p14="http://schemas.microsoft.com/office/powerpoint/2010/main" val="1967883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dissolv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arn(inVertical)">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rrowheads="1"/>
          </p:cNvSpPr>
          <p:nvPr>
            <p:ph type="title"/>
          </p:nvPr>
        </p:nvSpPr>
        <p:spPr/>
        <p:txBody>
          <a:bodyPr/>
          <a:lstStyle/>
          <a:p>
            <a:pPr eaLnBrk="1" hangingPunct="1"/>
            <a:r>
              <a:rPr lang="en-US" dirty="0" smtClean="0">
                <a:effectLst/>
                <a:latin typeface="Times" charset="0"/>
                <a:ea typeface="ＭＳ Ｐゴシック" charset="-128"/>
                <a:cs typeface="ＭＳ Ｐゴシック" charset="-128"/>
              </a:rPr>
              <a:t>Game Theory</a:t>
            </a:r>
            <a:endParaRPr lang="en-US" dirty="0" smtClean="0">
              <a:effectLst/>
              <a:ea typeface="ＭＳ Ｐゴシック" charset="-128"/>
              <a:cs typeface="ＭＳ Ｐゴシック" charset="-128"/>
            </a:endParaRPr>
          </a:p>
        </p:txBody>
      </p:sp>
      <p:sp>
        <p:nvSpPr>
          <p:cNvPr id="2" name="Rectangle 1"/>
          <p:cNvSpPr/>
          <p:nvPr/>
        </p:nvSpPr>
        <p:spPr>
          <a:xfrm>
            <a:off x="301625" y="1460500"/>
            <a:ext cx="8540750" cy="800219"/>
          </a:xfrm>
          <a:prstGeom prst="rect">
            <a:avLst/>
          </a:prstGeom>
        </p:spPr>
        <p:txBody>
          <a:bodyPr wrap="square">
            <a:spAutoFit/>
          </a:bodyPr>
          <a:lstStyle/>
          <a:p>
            <a:r>
              <a:rPr lang="el-GR" sz="2400" b="1" i="1" dirty="0">
                <a:solidFill>
                  <a:srgbClr val="63BEFF"/>
                </a:solidFill>
                <a:latin typeface="Times New Roman"/>
                <a:cs typeface="Times New Roman"/>
              </a:rPr>
              <a:t>Games</a:t>
            </a:r>
            <a:r>
              <a:rPr lang="el-GR" sz="2200" i="1" dirty="0">
                <a:solidFill>
                  <a:srgbClr val="63BEFF"/>
                </a:solidFill>
                <a:latin typeface="Times New Roman"/>
                <a:cs typeface="Times New Roman"/>
              </a:rPr>
              <a:t> </a:t>
            </a:r>
            <a:r>
              <a:rPr lang="el-GR" sz="2200" dirty="0">
                <a:latin typeface="Times New Roman"/>
                <a:cs typeface="Times New Roman"/>
              </a:rPr>
              <a:t>are </a:t>
            </a:r>
            <a:r>
              <a:rPr lang="el-GR" sz="2200" dirty="0" smtClean="0">
                <a:latin typeface="Times New Roman"/>
                <a:cs typeface="Times New Roman"/>
              </a:rPr>
              <a:t>thought </a:t>
            </a:r>
            <a:r>
              <a:rPr lang="el-GR" sz="2200" dirty="0">
                <a:latin typeface="Times New Roman"/>
                <a:cs typeface="Times New Roman"/>
              </a:rPr>
              <a:t>experiments to help us learn how to </a:t>
            </a:r>
            <a:r>
              <a:rPr lang="el-GR" sz="2200" b="1" i="1" dirty="0">
                <a:solidFill>
                  <a:srgbClr val="FF6600"/>
                </a:solidFill>
                <a:latin typeface="Times New Roman"/>
                <a:cs typeface="Times New Roman"/>
              </a:rPr>
              <a:t>predict</a:t>
            </a:r>
            <a:r>
              <a:rPr lang="el-GR" sz="2200" dirty="0">
                <a:solidFill>
                  <a:srgbClr val="FF6600"/>
                </a:solidFill>
                <a:latin typeface="Times New Roman"/>
                <a:cs typeface="Times New Roman"/>
              </a:rPr>
              <a:t> </a:t>
            </a:r>
            <a:r>
              <a:rPr lang="el-GR" sz="2200" b="1" i="1" dirty="0">
                <a:solidFill>
                  <a:schemeClr val="tx2"/>
                </a:solidFill>
                <a:latin typeface="Times New Roman"/>
                <a:cs typeface="Times New Roman"/>
              </a:rPr>
              <a:t>rational</a:t>
            </a:r>
            <a:r>
              <a:rPr lang="el-GR" sz="2200" dirty="0">
                <a:latin typeface="Times New Roman"/>
                <a:cs typeface="Times New Roman"/>
              </a:rPr>
              <a:t> </a:t>
            </a:r>
            <a:r>
              <a:rPr lang="el-GR" sz="2200" b="1" i="1" dirty="0">
                <a:solidFill>
                  <a:schemeClr val="tx2"/>
                </a:solidFill>
                <a:latin typeface="Times New Roman"/>
                <a:cs typeface="Times New Roman"/>
              </a:rPr>
              <a:t>behavior</a:t>
            </a:r>
            <a:r>
              <a:rPr lang="el-GR" sz="2200" dirty="0">
                <a:latin typeface="Times New Roman"/>
                <a:cs typeface="Times New Roman"/>
              </a:rPr>
              <a:t> in </a:t>
            </a:r>
            <a:r>
              <a:rPr lang="el-GR" sz="2200" b="1" i="1" dirty="0">
                <a:solidFill>
                  <a:srgbClr val="FFD648"/>
                </a:solidFill>
                <a:latin typeface="Times New Roman"/>
                <a:cs typeface="Times New Roman"/>
              </a:rPr>
              <a:t>situations of conflict</a:t>
            </a:r>
            <a:r>
              <a:rPr lang="el-GR" sz="2200" b="1" i="1" dirty="0" smtClean="0">
                <a:solidFill>
                  <a:srgbClr val="FFD648"/>
                </a:solidFill>
                <a:latin typeface="Times New Roman"/>
                <a:cs typeface="Times New Roman"/>
              </a:rPr>
              <a:t>.</a:t>
            </a:r>
            <a:r>
              <a:rPr lang="el-GR" sz="2200" dirty="0">
                <a:latin typeface="Times New Roman"/>
                <a:cs typeface="Times New Roman"/>
              </a:rPr>
              <a:t> </a:t>
            </a:r>
            <a:endParaRPr lang="en-US" sz="2200" dirty="0">
              <a:latin typeface="Times New Roman"/>
              <a:cs typeface="Times New Roman"/>
            </a:endParaRPr>
          </a:p>
        </p:txBody>
      </p:sp>
      <p:sp>
        <p:nvSpPr>
          <p:cNvPr id="4" name="Rectangle 3"/>
          <p:cNvSpPr/>
          <p:nvPr/>
        </p:nvSpPr>
        <p:spPr>
          <a:xfrm>
            <a:off x="301625" y="2761239"/>
            <a:ext cx="8540750" cy="2800766"/>
          </a:xfrm>
          <a:prstGeom prst="rect">
            <a:avLst/>
          </a:prstGeom>
        </p:spPr>
        <p:txBody>
          <a:bodyPr wrap="square">
            <a:spAutoFit/>
          </a:bodyPr>
          <a:lstStyle/>
          <a:p>
            <a:pPr lvl="0"/>
            <a:r>
              <a:rPr lang="el-GR" sz="2200" b="1" i="1" dirty="0">
                <a:solidFill>
                  <a:srgbClr val="FFD648"/>
                </a:solidFill>
                <a:latin typeface="Times New Roman"/>
                <a:cs typeface="Times New Roman"/>
              </a:rPr>
              <a:t>Situation of conflict:  </a:t>
            </a:r>
            <a:r>
              <a:rPr lang="el-GR" sz="2200" dirty="0">
                <a:solidFill>
                  <a:srgbClr val="FFFFFF"/>
                </a:solidFill>
                <a:latin typeface="Times New Roman"/>
                <a:cs typeface="Times New Roman"/>
              </a:rPr>
              <a:t>Everybody's actions affect others.  </a:t>
            </a:r>
            <a:endParaRPr lang="en-US" sz="2200" dirty="0">
              <a:solidFill>
                <a:srgbClr val="FFFFFF"/>
              </a:solidFill>
              <a:latin typeface="Times New Roman"/>
              <a:cs typeface="Times New Roman"/>
            </a:endParaRPr>
          </a:p>
          <a:p>
            <a:pPr lvl="0"/>
            <a:endParaRPr lang="en-US" sz="2200" dirty="0">
              <a:solidFill>
                <a:srgbClr val="FFFFFF"/>
              </a:solidFill>
              <a:latin typeface="Times New Roman"/>
              <a:cs typeface="Times New Roman"/>
            </a:endParaRPr>
          </a:p>
          <a:p>
            <a:pPr lvl="0"/>
            <a:r>
              <a:rPr lang="en-US" sz="2200" dirty="0" smtClean="0">
                <a:solidFill>
                  <a:srgbClr val="FFFFFF"/>
                </a:solidFill>
                <a:latin typeface="Times New Roman"/>
                <a:cs typeface="Times New Roman"/>
              </a:rPr>
              <a:t>-   In traditional optimization, the goal is optimizing a single objective.</a:t>
            </a:r>
          </a:p>
          <a:p>
            <a:pPr lvl="0"/>
            <a:endParaRPr lang="en-US" sz="2200" dirty="0">
              <a:solidFill>
                <a:srgbClr val="FFFFFF"/>
              </a:solidFill>
              <a:latin typeface="Times New Roman"/>
              <a:cs typeface="Times New Roman"/>
            </a:endParaRPr>
          </a:p>
          <a:p>
            <a:pPr marL="342900" lvl="0" indent="-342900">
              <a:buFontTx/>
              <a:buChar char="-"/>
            </a:pPr>
            <a:r>
              <a:rPr lang="en-US" sz="2200" dirty="0" smtClean="0">
                <a:solidFill>
                  <a:srgbClr val="FFFFFF"/>
                </a:solidFill>
                <a:latin typeface="Times New Roman"/>
                <a:cs typeface="Times New Roman"/>
              </a:rPr>
              <a:t>In game theory, every player has a utility function to optimize. </a:t>
            </a:r>
          </a:p>
          <a:p>
            <a:pPr marL="342900" lvl="0" indent="-342900">
              <a:buFontTx/>
              <a:buChar char="-"/>
            </a:pPr>
            <a:endParaRPr lang="en-US" sz="2200" dirty="0">
              <a:solidFill>
                <a:srgbClr val="FFFFFF"/>
              </a:solidFill>
              <a:latin typeface="Times New Roman"/>
              <a:cs typeface="Times New Roman"/>
            </a:endParaRPr>
          </a:p>
          <a:p>
            <a:pPr marL="342900" lvl="0" indent="-342900">
              <a:buFontTx/>
              <a:buChar char="-"/>
            </a:pPr>
            <a:r>
              <a:rPr lang="en-US" sz="2200" dirty="0" smtClean="0">
                <a:solidFill>
                  <a:srgbClr val="FFFFFF"/>
                </a:solidFill>
                <a:latin typeface="Times New Roman"/>
                <a:cs typeface="Times New Roman"/>
              </a:rPr>
              <a:t>The output depends on the player’s own choice and the choices of the others.</a:t>
            </a:r>
            <a:endParaRPr lang="el-GR" sz="2200" dirty="0">
              <a:solidFill>
                <a:srgbClr val="FFFFFF"/>
              </a:solidFill>
              <a:latin typeface="Times New Roman"/>
              <a:cs typeface="Times New Roman"/>
            </a:endParaRPr>
          </a:p>
        </p:txBody>
      </p:sp>
    </p:spTree>
    <p:extLst>
      <p:ext uri="{BB962C8B-B14F-4D97-AF65-F5344CB8AC3E}">
        <p14:creationId xmlns:p14="http://schemas.microsoft.com/office/powerpoint/2010/main" val="2711975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calcmode="lin" valueType="num">
                                      <p:cBhvr additive="base">
                                        <p:cTn id="22"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pitchFamily="-112"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4608</TotalTime>
  <Words>3340</Words>
  <Application>Microsoft Macintosh PowerPoint</Application>
  <PresentationFormat>On-screen Show (4:3)</PresentationFormat>
  <Paragraphs>531</Paragraphs>
  <Slides>51</Slides>
  <Notes>48</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Office Theme</vt:lpstr>
      <vt:lpstr>Compass</vt:lpstr>
      <vt:lpstr>PowerPoint Presentation</vt:lpstr>
      <vt:lpstr>PowerPoint Presentation</vt:lpstr>
      <vt:lpstr>PowerPoint Presentation</vt:lpstr>
      <vt:lpstr>PowerPoint Presentation</vt:lpstr>
      <vt:lpstr>PowerPoint Presentation</vt:lpstr>
      <vt:lpstr>PowerPoint Presentation</vt:lpstr>
      <vt:lpstr>Game Theory</vt:lpstr>
      <vt:lpstr>Game Theory</vt:lpstr>
      <vt:lpstr>Game Theory</vt:lpstr>
      <vt:lpstr>Game Theory</vt:lpstr>
      <vt:lpstr>Algorithmic Game Theory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Poker</vt:lpstr>
      <vt:lpstr>Poker</vt:lpstr>
      <vt:lpstr>PowerPoint Presentation</vt:lpstr>
      <vt:lpstr>Modified Rock Paper Scissors</vt:lpstr>
      <vt:lpstr>PowerPoint Presentation</vt:lpstr>
      <vt:lpstr>Applications…</vt:lpstr>
      <vt:lpstr>Modified Rock Paper Scissors</vt:lpstr>
      <vt:lpstr>How can we compute a  Nash equilibrium?</vt:lpstr>
      <vt:lpstr>PowerPoint Presentation</vt:lpstr>
      <vt:lpstr>2-player zero-sum   vs   General Games</vt:lpstr>
      <vt:lpstr>“Is it NP-complete to find a Nash equilibrium?”</vt:lpstr>
      <vt:lpstr>PowerPoint Presentation</vt:lpstr>
      <vt:lpstr>“Is it NP-complete to find a Nash equilibrium?”</vt:lpstr>
      <vt:lpstr>PowerPoint Presentation</vt:lpstr>
      <vt:lpstr>Traffic Routing</vt:lpstr>
      <vt:lpstr>Traffic Routing</vt:lpstr>
      <vt:lpstr>Traffic Routing</vt:lpstr>
      <vt:lpstr>Traffic Routing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Constantinos Daskalakis</dc:creator>
  <cp:lastModifiedBy>Yang Cai</cp:lastModifiedBy>
  <cp:revision>121</cp:revision>
  <dcterms:created xsi:type="dcterms:W3CDTF">2010-02-23T05:31:06Z</dcterms:created>
  <dcterms:modified xsi:type="dcterms:W3CDTF">2014-09-03T22:30:48Z</dcterms:modified>
</cp:coreProperties>
</file>