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391" r:id="rId4"/>
    <p:sldId id="392" r:id="rId5"/>
    <p:sldId id="394" r:id="rId6"/>
    <p:sldId id="39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EFF"/>
    <a:srgbClr val="FFD648"/>
    <a:srgbClr val="58713D"/>
    <a:srgbClr val="777777"/>
    <a:srgbClr val="FCFF7B"/>
    <a:srgbClr val="010006"/>
    <a:srgbClr val="040118"/>
    <a:srgbClr val="130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7" autoAdjust="0"/>
  </p:normalViewPr>
  <p:slideViewPr>
    <p:cSldViewPr snapToGrid="0" snapToObjects="1">
      <p:cViewPr>
        <p:scale>
          <a:sx n="100" d="100"/>
          <a:sy n="100" d="100"/>
        </p:scale>
        <p:origin x="-134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59373-0CB0-1E4A-B754-3F4A5E73FD13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9A733-62CB-5048-BEFC-2EA5D97044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7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170F-D216-814D-A7B1-9FD3827E03B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170F-D216-814D-A7B1-9FD3827E03B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170F-D216-814D-A7B1-9FD3827E03B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170F-D216-814D-A7B1-9FD3827E03B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DC54F-BE42-3A46-8A89-344C2C06BB8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2A743-720F-B641-B047-2B1E29B867C4}" type="datetimeFigureOut">
              <a:rPr lang="en-US" smtClean="0"/>
              <a:pPr/>
              <a:t>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E5511-49DC-1049-8A7A-35EE5B9717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0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7578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579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9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0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2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3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4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5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6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7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8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9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0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1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92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7592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93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593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593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99F448E-2666-804E-80EC-5174F7A3F7EA}" type="slidenum">
              <a:rPr lang="en-US">
                <a:solidFill>
                  <a:srgbClr val="FFFFFF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593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-112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-112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-112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-112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37077" y="2266834"/>
            <a:ext cx="54621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COMP 360: Algorithm Design</a:t>
            </a:r>
            <a:endParaRPr lang="en-US" sz="3200" b="1" dirty="0">
              <a:solidFill>
                <a:srgbClr val="63BEFF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502" y="3418820"/>
            <a:ext cx="1535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Winter 2015</a:t>
            </a:r>
            <a:endParaRPr lang="en-US" sz="2000" b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3148" y="4631908"/>
            <a:ext cx="55480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Yang Cai</a:t>
            </a:r>
          </a:p>
          <a:p>
            <a:pPr algn="ctr"/>
            <a:endParaRPr lang="en-US" sz="3600" b="1" i="1" dirty="0" smtClean="0">
              <a:solidFill>
                <a:schemeClr val="bg1">
                  <a:lumMod val="95000"/>
                </a:schemeClr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800" dirty="0" err="1" smtClean="0">
                <a:solidFill>
                  <a:srgbClr val="E5E500"/>
                </a:solidFill>
                <a:latin typeface="+mj-lt"/>
                <a:cs typeface="Times New Roman"/>
              </a:rPr>
              <a:t>www.cs.mcgill.ca</a:t>
            </a:r>
            <a:r>
              <a:rPr lang="en-US" sz="2800" dirty="0" smtClean="0">
                <a:solidFill>
                  <a:srgbClr val="E5E500"/>
                </a:solidFill>
                <a:latin typeface="+mj-lt"/>
                <a:cs typeface="Times New Roman"/>
              </a:rPr>
              <a:t>/~</a:t>
            </a:r>
            <a:r>
              <a:rPr lang="en-US" sz="2800" dirty="0" err="1" smtClean="0">
                <a:solidFill>
                  <a:srgbClr val="E5E500"/>
                </a:solidFill>
                <a:latin typeface="+mj-lt"/>
                <a:cs typeface="Times New Roman"/>
              </a:rPr>
              <a:t>cai</a:t>
            </a:r>
            <a:endParaRPr lang="en-US" sz="2800" dirty="0">
              <a:solidFill>
                <a:srgbClr val="E5E500"/>
              </a:solidFill>
              <a:latin typeface="+mj-lt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79800" y="2895600"/>
            <a:ext cx="1643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Lecture 1</a:t>
            </a:r>
            <a:endParaRPr lang="en-US" sz="2800" b="1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97570" y="208459"/>
            <a:ext cx="3326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Administrivia</a:t>
            </a:r>
            <a:endParaRPr lang="en-US" sz="4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1522" y="2488168"/>
            <a:ext cx="7334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Prerequisite: </a:t>
            </a: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Comp 251 and one of Math 240/Math 235/Math 363</a:t>
            </a:r>
            <a:endParaRPr lang="en-US" sz="20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522" y="1230868"/>
            <a:ext cx="67838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Textbook: </a:t>
            </a:r>
            <a:r>
              <a:rPr lang="en-US" sz="2000" b="1" i="1" dirty="0" smtClean="0">
                <a:latin typeface="Times New Roman"/>
                <a:cs typeface="Times New Roman"/>
              </a:rPr>
              <a:t>Algorithm Design </a:t>
            </a:r>
            <a:r>
              <a:rPr lang="en-US" sz="2000" dirty="0" smtClean="0">
                <a:latin typeface="Times New Roman"/>
                <a:cs typeface="Times New Roman"/>
              </a:rPr>
              <a:t>by Jon Kleinberg and Eva </a:t>
            </a:r>
            <a:r>
              <a:rPr lang="en-US" sz="2000" dirty="0" err="1" smtClean="0">
                <a:latin typeface="Times New Roman"/>
                <a:cs typeface="Times New Roman"/>
              </a:rPr>
              <a:t>Tardos</a:t>
            </a:r>
            <a:r>
              <a:rPr lang="en-US" sz="2000" i="1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sz="2000" i="1" dirty="0" smtClean="0">
                <a:latin typeface="Times New Roman"/>
                <a:cs typeface="Times New Roman"/>
              </a:rPr>
              <a:t> 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522" y="3732768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TA:</a:t>
            </a:r>
            <a:r>
              <a:rPr lang="en-US" sz="2000" dirty="0" smtClean="0">
                <a:solidFill>
                  <a:srgbClr val="63BEFF"/>
                </a:solidFill>
                <a:latin typeface="Times New Roman"/>
                <a:cs typeface="Times New Roman"/>
              </a:rPr>
              <a:t>  </a:t>
            </a:r>
            <a:r>
              <a:rPr lang="en-US" sz="2000" dirty="0" smtClean="0">
                <a:solidFill>
                  <a:srgbClr val="F2F2F2"/>
                </a:solidFill>
                <a:latin typeface="Times New Roman"/>
                <a:cs typeface="Times New Roman"/>
              </a:rPr>
              <a:t>TBA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522" y="4888468"/>
            <a:ext cx="4910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Office Hours:</a:t>
            </a:r>
            <a:r>
              <a:rPr lang="en-US" sz="2000" dirty="0" smtClean="0">
                <a:solidFill>
                  <a:srgbClr val="63BEFF"/>
                </a:solidFill>
                <a:latin typeface="Times New Roman"/>
                <a:cs typeface="Times New Roman"/>
              </a:rPr>
              <a:t>  </a:t>
            </a:r>
            <a:r>
              <a:rPr lang="en-US" sz="2000" dirty="0" err="1" smtClean="0">
                <a:solidFill>
                  <a:srgbClr val="F2F2F2"/>
                </a:solidFill>
                <a:latin typeface="Times New Roman"/>
                <a:cs typeface="Times New Roman"/>
              </a:rPr>
              <a:t>Thur</a:t>
            </a:r>
            <a:r>
              <a:rPr lang="en-US" sz="2000" dirty="0" smtClean="0">
                <a:solidFill>
                  <a:srgbClr val="F2F2F2"/>
                </a:solidFill>
                <a:latin typeface="Times New Roman"/>
                <a:cs typeface="Times New Roman"/>
              </a:rPr>
              <a:t> 3pm – 4:30 pm, MC 324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70964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97570" y="208459"/>
            <a:ext cx="3326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Administrivia</a:t>
            </a:r>
            <a:endParaRPr lang="en-US" sz="4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1522" y="1294368"/>
            <a:ext cx="2872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63BEFF"/>
                </a:solidFill>
                <a:latin typeface="Times New Roman"/>
                <a:cs typeface="Times New Roman"/>
              </a:rPr>
              <a:t>Attendance/Evaluation:</a:t>
            </a:r>
            <a:endParaRPr lang="en-US" sz="2000" i="1" dirty="0">
              <a:solidFill>
                <a:srgbClr val="63BEFF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91922" y="2137946"/>
            <a:ext cx="4214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Requirements, if registered for credit):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83130" y="2558534"/>
            <a:ext cx="67999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Solve problem sets: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latin typeface="Times New Roman"/>
                <a:cs typeface="Times New Roman"/>
              </a:rPr>
              <a:t>5</a:t>
            </a:r>
            <a:r>
              <a:rPr lang="en-US" sz="2000" dirty="0" smtClean="0">
                <a:latin typeface="Times New Roman"/>
                <a:cs typeface="Times New Roman"/>
              </a:rPr>
              <a:t> problems sets, one week to solve. (25%)</a:t>
            </a:r>
          </a:p>
          <a:p>
            <a:pPr marL="342900" indent="-342900">
              <a:buFontTx/>
              <a:buChar char="-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 smtClean="0">
                <a:latin typeface="Times New Roman"/>
                <a:cs typeface="Times New Roman"/>
              </a:rPr>
              <a:t>Collaboration allowed, must list your collaborators (a group of at most 3).</a:t>
            </a:r>
          </a:p>
          <a:p>
            <a:pPr marL="800100" lvl="1" indent="-342900">
              <a:buFontTx/>
              <a:buChar char="-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 smtClean="0">
                <a:latin typeface="Times New Roman"/>
                <a:cs typeface="Times New Roman"/>
              </a:rPr>
              <a:t>If obtain a solution through research (e.g. on the web), must acknowledge the source.</a:t>
            </a: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Midterm. (25%)</a:t>
            </a: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Final. (50%)</a:t>
            </a:r>
          </a:p>
        </p:txBody>
      </p:sp>
      <p:sp>
        <p:nvSpPr>
          <p:cNvPr id="2" name="Rectangle 1"/>
          <p:cNvSpPr/>
          <p:nvPr/>
        </p:nvSpPr>
        <p:spPr>
          <a:xfrm>
            <a:off x="1191922" y="1654314"/>
            <a:ext cx="25638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latin typeface="Times New Roman"/>
                <a:cs typeface="Times New Roman"/>
              </a:rPr>
              <a:t>Everybody is welcome</a:t>
            </a:r>
          </a:p>
        </p:txBody>
      </p:sp>
    </p:spTree>
    <p:extLst>
      <p:ext uri="{BB962C8B-B14F-4D97-AF65-F5344CB8AC3E}">
        <p14:creationId xmlns:p14="http://schemas.microsoft.com/office/powerpoint/2010/main" val="31263251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97570" y="208459"/>
            <a:ext cx="36167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Course Outline</a:t>
            </a:r>
            <a:endParaRPr lang="en-US" sz="4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500" y="1473200"/>
            <a:ext cx="5968301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Cryptography: RSA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Network Flow</a:t>
            </a: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Max Flow Min Cut Theorem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Algorithm for Max Flow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Applications: Bipartite Matching, Vertex Cover …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Linear Programming</a:t>
            </a: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(Weak and Strong) Duality, Complementary Slackness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Algorithms for solving LPs (Simplex, Ellipsoid)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Application of LPs</a:t>
            </a:r>
          </a:p>
          <a:p>
            <a:pPr marL="742950" lvl="1" indent="-285750"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NP and NP-completeness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Reductions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NP-completeness and proof of Cook’s Theorem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55444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97570" y="208459"/>
            <a:ext cx="36167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Course Outline</a:t>
            </a:r>
            <a:endParaRPr lang="en-US" sz="44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500" y="1473200"/>
            <a:ext cx="6481261" cy="5262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Heuristics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Backtracking: Hamiltonian Cycle, </a:t>
            </a:r>
            <a:r>
              <a:rPr lang="en-US" dirty="0" err="1" smtClean="0">
                <a:latin typeface="Times New Roman"/>
                <a:cs typeface="Times New Roman"/>
              </a:rPr>
              <a:t>Satisfiability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Branch and Bound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Local Search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Approximation Algorithms</a:t>
            </a: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Vertex Cover, Traveling Salesman…</a:t>
            </a:r>
          </a:p>
          <a:p>
            <a:pPr marL="285750" indent="-285750">
              <a:buFont typeface="Wingdings" charset="2"/>
              <a:buChar char="v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Randomized Algorithms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Minimum Cut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Markov Chain Monte Carlo (MCMC), Simulated Annealing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buFont typeface="Wingdings" charset="2"/>
              <a:buChar char="v"/>
            </a:pPr>
            <a:r>
              <a:rPr lang="en-US" sz="2400" dirty="0" smtClean="0">
                <a:latin typeface="Times New Roman"/>
                <a:cs typeface="Times New Roman"/>
              </a:rPr>
              <a:t>Other topics we may cover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Online Algorithms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Fixed-</a:t>
            </a:r>
            <a:r>
              <a:rPr lang="en-US" dirty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arameter </a:t>
            </a: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ractability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Complexity: PSPACE, EXP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59930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2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5430</TotalTime>
  <Words>255</Words>
  <Application>Microsoft Macintosh PowerPoint</Application>
  <PresentationFormat>On-screen Show (4:3)</PresentationFormat>
  <Paragraphs>63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Compass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Constantinos Daskalakis</dc:creator>
  <cp:lastModifiedBy>Yang Cai</cp:lastModifiedBy>
  <cp:revision>146</cp:revision>
  <dcterms:created xsi:type="dcterms:W3CDTF">2010-02-23T05:31:06Z</dcterms:created>
  <dcterms:modified xsi:type="dcterms:W3CDTF">2015-01-11T04:01:24Z</dcterms:modified>
</cp:coreProperties>
</file>