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9" r:id="rId14"/>
    <p:sldId id="280" r:id="rId15"/>
    <p:sldId id="275" r:id="rId16"/>
    <p:sldId id="283" r:id="rId17"/>
    <p:sldId id="276" r:id="rId18"/>
    <p:sldId id="277" r:id="rId19"/>
    <p:sldId id="279" r:id="rId20"/>
    <p:sldId id="281" r:id="rId21"/>
    <p:sldId id="282" r:id="rId22"/>
    <p:sldId id="285" r:id="rId23"/>
    <p:sldId id="284" r:id="rId24"/>
    <p:sldId id="286" r:id="rId25"/>
    <p:sldId id="287" r:id="rId26"/>
    <p:sldId id="288" r:id="rId27"/>
    <p:sldId id="290" r:id="rId28"/>
    <p:sldId id="292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F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707" autoAdjust="0"/>
  </p:normalViewPr>
  <p:slideViewPr>
    <p:cSldViewPr snapToGrid="0">
      <p:cViewPr varScale="1">
        <p:scale>
          <a:sx n="80" d="100"/>
          <a:sy n="80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3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8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6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9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eresa.pian@mcgill.ca" TargetMode="External"/><Relationship Id="rId5" Type="http://schemas.openxmlformats.org/officeDocument/2006/relationships/hyperlink" Target="mailto:liette.chin@mcgill.ca" TargetMode="External"/><Relationship Id="rId4" Type="http://schemas.openxmlformats.org/officeDocument/2006/relationships/hyperlink" Target="mailto:jvybihal@cs.mcgill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mcgill.ca/undergrad/specializations/bsc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nor-advisor@cs.mcgill.ca" TargetMode="External"/><Relationship Id="rId4" Type="http://schemas.openxmlformats.org/officeDocument/2006/relationships/hyperlink" Target="mailto:Liette.chin@mcgill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ette.chin@mcgill.ca" TargetMode="External"/><Relationship Id="rId4" Type="http://schemas.openxmlformats.org/officeDocument/2006/relationships/hyperlink" Target="https://www.mcgill.ca/study/2022-2023/faculties/arts/undergraduate/programs/bachelor-arts-ba-major-concentration-computer-scienc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cgill.ca/arts-internships/" TargetMode="External"/><Relationship Id="rId4" Type="http://schemas.openxmlformats.org/officeDocument/2006/relationships/hyperlink" Target="mailto:ifso.science@mcgill.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ps.myfuture.mcgill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cgill.ca/science/undergraduate/handbook#bsc-outside-course-restriction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cgill.ca/wellness-hub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cgill.ca/undergrad/program/advising/" TargetMode="External"/><Relationship Id="rId2" Type="http://schemas.openxmlformats.org/officeDocument/2006/relationships/hyperlink" Target="https://www.mcgill.ca/science/undergraduate/advice/sou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ette.chin@mcgill.ca" TargetMode="External"/><Relationship Id="rId5" Type="http://schemas.openxmlformats.org/officeDocument/2006/relationships/hyperlink" Target="mailto:jvybihal@cs.mcgill.ca" TargetMode="External"/><Relationship Id="rId4" Type="http://schemas.openxmlformats.org/officeDocument/2006/relationships/hyperlink" Target="mailto:david.becerra@mcgill.c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pian@mcgill.ca" TargetMode="External"/><Relationship Id="rId2" Type="http://schemas.openxmlformats.org/officeDocument/2006/relationships/hyperlink" Target="https://www.mcgill.ca/students/courses/add/waitlist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cgill.ca/onboardingcentral/files/onboardingcentral/student_email_etiquette_tip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ll.ca/library/" TargetMode="External"/><Relationship Id="rId7" Type="http://schemas.openxmlformats.org/officeDocument/2006/relationships/image" Target="../media/image27.svg"/><Relationship Id="rId2" Type="http://schemas.openxmlformats.org/officeDocument/2006/relationships/hyperlink" Target="https://mcgill.on.worldcat.org/courseReserves/land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mcgill.ca/x/ovn" TargetMode="External"/><Relationship Id="rId4" Type="http://schemas.openxmlformats.org/officeDocument/2006/relationships/hyperlink" Target="mailto:Jennifer.zhao@mcgill.c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cgill-csus.ca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cgill.ca/study/2022-2023/courses/comp-20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5016" y="3282171"/>
            <a:ext cx="8081963" cy="9445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Computer Science Program Orientation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A068F-379D-4DF7-A77F-610F2D76BCF9}"/>
              </a:ext>
            </a:extLst>
          </p:cNvPr>
          <p:cNvSpPr/>
          <p:nvPr/>
        </p:nvSpPr>
        <p:spPr>
          <a:xfrm>
            <a:off x="1729209" y="2767514"/>
            <a:ext cx="8733582" cy="1998219"/>
          </a:xfrm>
          <a:prstGeom prst="rect">
            <a:avLst/>
          </a:prstGeom>
          <a:solidFill>
            <a:srgbClr val="ED1B2F">
              <a:alpha val="0"/>
            </a:srgbClr>
          </a:solidFill>
          <a:ln w="41275">
            <a:solidFill>
              <a:srgbClr val="ED1B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61C46-4FF6-4549-9A9E-3EF081870F55}"/>
              </a:ext>
            </a:extLst>
          </p:cNvPr>
          <p:cNvSpPr/>
          <p:nvPr/>
        </p:nvSpPr>
        <p:spPr>
          <a:xfrm>
            <a:off x="0" y="0"/>
            <a:ext cx="12192000" cy="2294249"/>
          </a:xfrm>
          <a:prstGeom prst="rect">
            <a:avLst/>
          </a:prstGeom>
          <a:solidFill>
            <a:srgbClr val="ED1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McGill School Of Computer Science">
            <a:extLst>
              <a:ext uri="{FF2B5EF4-FFF2-40B4-BE49-F238E27FC236}">
                <a16:creationId xmlns:a16="http://schemas.microsoft.com/office/drawing/2014/main" id="{82EEDB77-6FAA-4B2B-BE87-4695F4CD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86" y="247421"/>
            <a:ext cx="8725505" cy="1785685"/>
          </a:xfrm>
          <a:prstGeom prst="rect">
            <a:avLst/>
          </a:prstGeom>
          <a:solidFill>
            <a:srgbClr val="ED1B2F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8D66ED-FE13-4174-BC52-B34D4BE977CB}"/>
              </a:ext>
            </a:extLst>
          </p:cNvPr>
          <p:cNvSpPr txBox="1"/>
          <p:nvPr/>
        </p:nvSpPr>
        <p:spPr>
          <a:xfrm>
            <a:off x="3086737" y="5201282"/>
            <a:ext cx="6018519" cy="14092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Prof. Joseph Vybihal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jvybihal@cs.mcgill.ca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Liette Chin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liette.chin@mcgill.ca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Teresa (Tess) Pian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teresa.pian@mcgill.ca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E8EBE-D339-4082-ACCC-2899E2A6FA41}"/>
              </a:ext>
            </a:extLst>
          </p:cNvPr>
          <p:cNvSpPr txBox="1"/>
          <p:nvPr/>
        </p:nvSpPr>
        <p:spPr>
          <a:xfrm>
            <a:off x="11141613" y="6472079"/>
            <a:ext cx="933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Garamond" panose="02020404030301010803" pitchFamily="18" charset="0"/>
              </a:rPr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F6A43FC-760C-4C9B-9EAE-8EF6BA0D8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"/>
          <a:stretch/>
        </p:blipFill>
        <p:spPr>
          <a:xfrm>
            <a:off x="1008490" y="567806"/>
            <a:ext cx="10175020" cy="5722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A3691-C07A-4102-9F51-6FD2E0EEE419}"/>
              </a:ext>
            </a:extLst>
          </p:cNvPr>
          <p:cNvSpPr txBox="1"/>
          <p:nvPr/>
        </p:nvSpPr>
        <p:spPr>
          <a:xfrm>
            <a:off x="3588529" y="367751"/>
            <a:ext cx="7977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Garamond" panose="02020404030301010803" pitchFamily="18" charset="0"/>
              </a:rPr>
              <a:t>Understanding Important Core/Complementary Course Prerequisites*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3619D-9AD7-4175-AD91-83EDC91880AA}"/>
              </a:ext>
            </a:extLst>
          </p:cNvPr>
          <p:cNvSpPr txBox="1"/>
          <p:nvPr/>
        </p:nvSpPr>
        <p:spPr>
          <a:xfrm>
            <a:off x="8018315" y="4705145"/>
            <a:ext cx="35473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*Prerequisite </a:t>
            </a:r>
            <a:r>
              <a:rPr lang="en-CA" dirty="0"/>
              <a:t>is a course that you must have taken in order to take another course. </a:t>
            </a:r>
          </a:p>
          <a:p>
            <a:endParaRPr lang="en-CA" sz="1400" dirty="0"/>
          </a:p>
          <a:p>
            <a:r>
              <a:rPr lang="en-CA" sz="1400" dirty="0"/>
              <a:t>Ex. COMP 250 teaches you necessary knowledge for COMP 251, so you have to take COMP 250 before you can take COMP 251.</a:t>
            </a:r>
          </a:p>
        </p:txBody>
      </p:sp>
    </p:spTree>
    <p:extLst>
      <p:ext uri="{BB962C8B-B14F-4D97-AF65-F5344CB8AC3E}">
        <p14:creationId xmlns:p14="http://schemas.microsoft.com/office/powerpoint/2010/main" val="176825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ybersecurity and Computer Science: What's the Connection?">
            <a:extLst>
              <a:ext uri="{FF2B5EF4-FFF2-40B4-BE49-F238E27FC236}">
                <a16:creationId xmlns:a16="http://schemas.microsoft.com/office/drawing/2014/main" id="{E6A91AB7-34B3-4AEE-BE87-557037542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23391" r="4328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>
                <a:latin typeface="Garamond" panose="02020404030301010803" pitchFamily="18" charset="0"/>
                <a:ea typeface="+mj-ea"/>
                <a:cs typeface="+mj-cs"/>
              </a:rPr>
              <a:t>CS Programs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Garamond" panose="02020404030301010803" pitchFamily="18" charset="0"/>
                <a:ea typeface="+mj-ea"/>
                <a:cs typeface="+mj-cs"/>
              </a:rPr>
              <a:t>&amp; Degree Options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</p:txBody>
      </p:sp>
      <p:sp>
        <p:nvSpPr>
          <p:cNvPr id="2059" name="Rectangle: Rounded Corners 205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4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Major vs. </a:t>
            </a:r>
            <a:r>
              <a:rPr lang="en-US" b="1" dirty="0" err="1">
                <a:latin typeface="Garamond" panose="02020404030301010803" pitchFamily="18" charset="0"/>
              </a:rPr>
              <a:t>Honours</a:t>
            </a:r>
            <a:r>
              <a:rPr lang="en-US" b="1" dirty="0">
                <a:latin typeface="Garamond" panose="02020404030301010803" pitchFamily="18" charset="0"/>
              </a:rPr>
              <a:t> vs. Liberal Prog.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7115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Computer Science </a:t>
            </a:r>
            <a:r>
              <a:rPr lang="en-CA" sz="2400" dirty="0">
                <a:latin typeface="Arial Nova" panose="020B0604020202020204" pitchFamily="34" charset="0"/>
              </a:rPr>
              <a:t>or</a:t>
            </a:r>
            <a:r>
              <a:rPr lang="en-CA" sz="2400" b="1" dirty="0">
                <a:latin typeface="Arial Nova" panose="020B0604020202020204" pitchFamily="34" charset="0"/>
              </a:rPr>
              <a:t> Software Engineering Major </a:t>
            </a:r>
            <a:r>
              <a:rPr lang="en-CA" sz="2400" dirty="0">
                <a:latin typeface="Arial Nova" panose="020B0604020202020204" pitchFamily="34" charset="0"/>
              </a:rPr>
              <a:t>(63 credits)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CS Honours </a:t>
            </a:r>
            <a:r>
              <a:rPr lang="en-CA" sz="2400" dirty="0">
                <a:latin typeface="Arial Nova" panose="020B0604020202020204" pitchFamily="34" charset="0"/>
              </a:rPr>
              <a:t>(75 credits)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Honours courses have a few different required courses, a research project, and require more CS credits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GPA must always be 3.0 or above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CS Liberal Program </a:t>
            </a:r>
            <a:r>
              <a:rPr lang="en-CA" sz="2400" dirty="0">
                <a:latin typeface="Arial Nova" panose="020B0604020202020204" pitchFamily="34" charset="0"/>
              </a:rPr>
              <a:t>(45 credits) </a:t>
            </a:r>
          </a:p>
          <a:p>
            <a:pPr lvl="1"/>
            <a:r>
              <a:rPr lang="en-CA" sz="2000" b="1" dirty="0">
                <a:latin typeface="Arial Nova" panose="020B0604020202020204" pitchFamily="34" charset="0"/>
              </a:rPr>
              <a:t>Liberal Program in Software Engineering </a:t>
            </a:r>
            <a:r>
              <a:rPr lang="en-CA" sz="2000" dirty="0">
                <a:latin typeface="Arial Nova" panose="020B0604020202020204" pitchFamily="34" charset="0"/>
              </a:rPr>
              <a:t>(49 credits) </a:t>
            </a:r>
          </a:p>
          <a:p>
            <a:endParaRPr lang="en-CA" sz="24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Details of all program requirements are on the </a:t>
            </a:r>
            <a:r>
              <a:rPr lang="en-CA" sz="2400" dirty="0">
                <a:solidFill>
                  <a:schemeClr val="accent6"/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 website</a:t>
            </a:r>
            <a:r>
              <a:rPr lang="en-CA" sz="2400" dirty="0">
                <a:latin typeface="Arial Nova" panose="020B0604020202020204" pitchFamily="34" charset="0"/>
              </a:rPr>
              <a:t>, and you can select your program directly on Minerva! </a:t>
            </a:r>
          </a:p>
        </p:txBody>
      </p:sp>
    </p:spTree>
    <p:extLst>
      <p:ext uri="{BB962C8B-B14F-4D97-AF65-F5344CB8AC3E}">
        <p14:creationId xmlns:p14="http://schemas.microsoft.com/office/powerpoint/2010/main" val="158281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Joint Programs 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46491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Interested in doing two Majors? </a:t>
            </a:r>
            <a:r>
              <a:rPr lang="en-CA" sz="2400" dirty="0">
                <a:latin typeface="Arial Nova" panose="020B0604020202020204" pitchFamily="34" charset="0"/>
              </a:rPr>
              <a:t>Computer Science offers specific joint programs: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CS &amp; Biology </a:t>
            </a:r>
            <a:r>
              <a:rPr lang="en-CA" sz="2200" dirty="0">
                <a:latin typeface="Arial Nova" panose="020B0604020202020204" pitchFamily="34" charset="0"/>
              </a:rPr>
              <a:t>(74 credits)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Mathematics &amp; CS </a:t>
            </a:r>
            <a:r>
              <a:rPr lang="en-CA" sz="2200" dirty="0">
                <a:latin typeface="Arial Nova" panose="020B0604020202020204" pitchFamily="34" charset="0"/>
              </a:rPr>
              <a:t>(72 credits)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Statistics &amp; CS </a:t>
            </a:r>
            <a:r>
              <a:rPr lang="en-CA" sz="2200" dirty="0">
                <a:latin typeface="Arial Nova" panose="020B0604020202020204" pitchFamily="34" charset="0"/>
              </a:rPr>
              <a:t>(72 credits) 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Physics &amp; CS </a:t>
            </a:r>
            <a:r>
              <a:rPr lang="en-CA" sz="2200" dirty="0">
                <a:latin typeface="Arial Nova" panose="020B0604020202020204" pitchFamily="34" charset="0"/>
              </a:rPr>
              <a:t>(66 credits) </a:t>
            </a:r>
          </a:p>
          <a:p>
            <a:r>
              <a:rPr lang="en-CA" sz="2200" dirty="0">
                <a:latin typeface="Arial Nova" panose="020B0604020202020204" pitchFamily="34" charset="0"/>
              </a:rPr>
              <a:t>Joint programs require less credits than two separate majors, but still have the same core courses for each major.</a:t>
            </a:r>
          </a:p>
          <a:p>
            <a:endParaRPr lang="en-CA" sz="24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2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CS Minor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14365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Want a little bit of CS in your degree? Do a </a:t>
            </a:r>
            <a:r>
              <a:rPr lang="en-CA" sz="2400" b="1" dirty="0">
                <a:latin typeface="Arial Nova" panose="020B0604020202020204" pitchFamily="34" charset="0"/>
              </a:rPr>
              <a:t>CS Minor (24 credits)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Use the </a:t>
            </a:r>
            <a:r>
              <a:rPr lang="en-CA" sz="2400" b="1" dirty="0">
                <a:latin typeface="Arial Nova" panose="020B0604020202020204" pitchFamily="34" charset="0"/>
              </a:rPr>
              <a:t>CS Minor Form </a:t>
            </a:r>
            <a:r>
              <a:rPr lang="en-CA" sz="2400" dirty="0">
                <a:latin typeface="Arial Nova" panose="020B0604020202020204" pitchFamily="34" charset="0"/>
              </a:rPr>
              <a:t>to declare and plan your Minor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To get the relevant Minor Form for your degree, email Liette Chin (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Liette.chin@mcgill.ca</a:t>
            </a:r>
            <a:r>
              <a:rPr lang="en-CA" sz="2000" dirty="0">
                <a:latin typeface="Arial Nova" panose="020B0604020202020204" pitchFamily="34" charset="0"/>
              </a:rPr>
              <a:t>) with your student ID number, current degree, and faculty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Return the </a:t>
            </a:r>
            <a:r>
              <a:rPr lang="en-CA" sz="2000" b="1" dirty="0">
                <a:latin typeface="Arial Nova" panose="020B0604020202020204" pitchFamily="34" charset="0"/>
              </a:rPr>
              <a:t>PDF</a:t>
            </a:r>
            <a:r>
              <a:rPr lang="en-CA" sz="2000" dirty="0">
                <a:latin typeface="Arial Nova" panose="020B0604020202020204" pitchFamily="34" charset="0"/>
              </a:rPr>
              <a:t> with your course selections to Liette Chin and she will approve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If you need advising on your Minor, email 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minor-advisor@cs.mcgill.ca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</a:rPr>
              <a:t>  </a:t>
            </a:r>
          </a:p>
          <a:p>
            <a:pPr marL="457200" lvl="1" indent="0">
              <a:buNone/>
            </a:pPr>
            <a:endParaRPr lang="en-CA" sz="2000" dirty="0">
              <a:solidFill>
                <a:schemeClr val="accent6"/>
              </a:solidFill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You can select your Minor on Minerva, but you </a:t>
            </a:r>
            <a:r>
              <a:rPr lang="en-CA" sz="2400" b="1" dirty="0">
                <a:latin typeface="Arial Nova" panose="020B0604020202020204" pitchFamily="34" charset="0"/>
              </a:rPr>
              <a:t>should declare the Minor at the beginning of U2 or earlier </a:t>
            </a:r>
          </a:p>
        </p:txBody>
      </p:sp>
    </p:spTree>
    <p:extLst>
      <p:ext uri="{BB962C8B-B14F-4D97-AF65-F5344CB8AC3E}">
        <p14:creationId xmlns:p14="http://schemas.microsoft.com/office/powerpoint/2010/main" val="177506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Major Concentration in CS (Arts)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7115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Major Con. in CS </a:t>
            </a:r>
            <a:r>
              <a:rPr lang="en-CA" sz="2400" dirty="0">
                <a:latin typeface="Arial Nova" panose="020B0604020202020204" pitchFamily="34" charset="0"/>
              </a:rPr>
              <a:t>(36 credits) is for students in a </a:t>
            </a:r>
            <a:r>
              <a:rPr lang="en-CA" sz="2400" b="1" dirty="0">
                <a:latin typeface="Arial Nova" panose="020B0604020202020204" pitchFamily="34" charset="0"/>
              </a:rPr>
              <a:t>Bachelor of Arts</a:t>
            </a:r>
            <a:endParaRPr lang="en-CA" sz="2400" dirty="0">
              <a:latin typeface="Arial Nova" panose="020B0604020202020204" pitchFamily="34" charset="0"/>
            </a:endParaRP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Has the same core courses as B.Sc. CS Major or CS Liberal, just with less credits</a:t>
            </a:r>
          </a:p>
          <a:p>
            <a:pPr marL="457200" lvl="1" indent="0">
              <a:buNone/>
            </a:pPr>
            <a:endParaRPr lang="en-CA" sz="20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Doing a Major Concentration in CS (36 credits) + </a:t>
            </a:r>
            <a:r>
              <a:rPr lang="en-CA" sz="2400" b="1" dirty="0">
                <a:latin typeface="Arial Nova" panose="020B0604020202020204" pitchFamily="34" charset="0"/>
              </a:rPr>
              <a:t>Supplementary Minor in CS (18 credits)</a:t>
            </a:r>
            <a:r>
              <a:rPr lang="en-CA" sz="2400" dirty="0">
                <a:latin typeface="Arial Nova" panose="020B0604020202020204" pitchFamily="34" charset="0"/>
              </a:rPr>
              <a:t> = </a:t>
            </a:r>
            <a:r>
              <a:rPr lang="en-CA" sz="2400" i="1" dirty="0">
                <a:latin typeface="Arial Nova" panose="020B0604020202020204" pitchFamily="34" charset="0"/>
              </a:rPr>
              <a:t>almost equivalent to a CS Major</a:t>
            </a:r>
            <a:r>
              <a:rPr lang="en-CA" sz="2400" dirty="0">
                <a:latin typeface="Arial Nova" panose="020B0604020202020204" pitchFamily="34" charset="0"/>
              </a:rPr>
              <a:t>, and comparable to a CS Liberal Program</a:t>
            </a:r>
          </a:p>
          <a:p>
            <a:pPr marL="0" indent="0">
              <a:buNone/>
            </a:pPr>
            <a:endParaRPr lang="en-CA" sz="24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Questions? Check program details on the </a:t>
            </a:r>
            <a:r>
              <a:rPr lang="en-CA" sz="2400" dirty="0">
                <a:solidFill>
                  <a:schemeClr val="accent6"/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 website </a:t>
            </a:r>
            <a:r>
              <a:rPr lang="en-CA" sz="2400" dirty="0">
                <a:latin typeface="Arial Nova" panose="020B0604020202020204" pitchFamily="34" charset="0"/>
              </a:rPr>
              <a:t>or with Liette Chin (</a:t>
            </a:r>
            <a:r>
              <a:rPr lang="en-CA" sz="2400" dirty="0">
                <a:solidFill>
                  <a:schemeClr val="accent6"/>
                </a:solidFill>
                <a:latin typeface="Arial Nov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liette.chin@mcgill.ca</a:t>
            </a:r>
            <a:r>
              <a:rPr lang="en-CA" sz="2400" dirty="0">
                <a:latin typeface="Arial Nova" panose="020B0604020202020204" pitchFamily="34" charset="0"/>
              </a:rPr>
              <a:t>)</a:t>
            </a:r>
            <a:endParaRPr lang="en-CA" sz="2400" dirty="0">
              <a:solidFill>
                <a:schemeClr val="accent6"/>
              </a:solidFill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8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4575-3550-6B6D-87D9-8DB045AD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-634997"/>
            <a:ext cx="12204000" cy="813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Garamond" panose="02020404030301010803" pitchFamily="18" charset="0"/>
                <a:ea typeface="+mj-ea"/>
                <a:cs typeface="+mj-cs"/>
              </a:rPr>
              <a:t>Diversify your Degree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Internships</a:t>
            </a:r>
          </a:p>
        </p:txBody>
      </p:sp>
      <p:pic>
        <p:nvPicPr>
          <p:cNvPr id="7" name="Graphic 6" descr="Briefcase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5646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Internships are </a:t>
            </a:r>
            <a:r>
              <a:rPr lang="en-CA" sz="2400" b="1" dirty="0">
                <a:latin typeface="Arial Nova" panose="020B0604020202020204" pitchFamily="34" charset="0"/>
              </a:rPr>
              <a:t>paid positions related to your field of study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Many students choose to do internships to get real-world work experience!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They can be done after you finish U1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Industrial Practicum </a:t>
            </a:r>
            <a:r>
              <a:rPr lang="en-CA" sz="2400" dirty="0">
                <a:latin typeface="Arial Nova" panose="020B0604020202020204" pitchFamily="34" charset="0"/>
              </a:rPr>
              <a:t>– 4 month internship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Internship Year in Science (IYS) </a:t>
            </a:r>
            <a:r>
              <a:rPr lang="en-CA" sz="2400" dirty="0">
                <a:latin typeface="Arial Nova" panose="020B0604020202020204" pitchFamily="34" charset="0"/>
              </a:rPr>
              <a:t>– 8, 12, or 16 months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More info: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For B.Sc. students </a:t>
            </a:r>
            <a:r>
              <a:rPr lang="en-CA" sz="2000" dirty="0">
                <a:latin typeface="Arial Nova" panose="020B0604020202020204" pitchFamily="34" charset="0"/>
                <a:hlinkClick r:id="rId4"/>
              </a:rPr>
              <a:t>ifso.science@mcgill.ca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For B.A. students </a:t>
            </a:r>
            <a:r>
              <a:rPr lang="en-CA" sz="2000" dirty="0">
                <a:latin typeface="Arial Nova" panose="020B0604020202020204" pitchFamily="34" charset="0"/>
                <a:hlinkClick r:id="rId5"/>
              </a:rPr>
              <a:t>https://www.mcgill.ca/arts-internships/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  <a:endParaRPr lang="en-CA" sz="2400" dirty="0">
              <a:latin typeface="Arial Nova" panose="020B0604020202020204" pitchFamily="34" charset="0"/>
            </a:endParaRPr>
          </a:p>
          <a:p>
            <a:endParaRPr lang="en-CA" sz="24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4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Research Opportunities</a:t>
            </a:r>
          </a:p>
        </p:txBody>
      </p:sp>
      <p:pic>
        <p:nvPicPr>
          <p:cNvPr id="7" name="Graphic 6" descr="Open book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73639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Research courses </a:t>
            </a:r>
            <a:r>
              <a:rPr lang="en-CA" sz="2400" dirty="0">
                <a:latin typeface="Arial Nova" panose="020B0604020202020204" pitchFamily="34" charset="0"/>
              </a:rPr>
              <a:t>are available in the Fall, Winter, or Summer (COMP 396, COMP 400 etc.)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Under the supervision of a professor, you work on a project and summarize your findings at the end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You receive credits and a mark on your transcript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Summer research awards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Similar to research courses, but you get $ instead of credits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NSERC USRA and SURA for Science students, and similar programs in other faculties (</a:t>
            </a:r>
            <a:r>
              <a:rPr lang="en-CA" sz="2000" dirty="0" err="1">
                <a:latin typeface="Arial Nova" panose="020B0604020202020204" pitchFamily="34" charset="0"/>
              </a:rPr>
              <a:t>ie</a:t>
            </a:r>
            <a:r>
              <a:rPr lang="en-CA" sz="2000" dirty="0">
                <a:latin typeface="Arial Nova" panose="020B0604020202020204" pitchFamily="34" charset="0"/>
              </a:rPr>
              <a:t>. ARIA for Arts students)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Part-time research for $, or volunteering</a:t>
            </a:r>
            <a:r>
              <a:rPr lang="en-CA" sz="2400" dirty="0">
                <a:latin typeface="Arial Nova" panose="020B0604020202020204" pitchFamily="34" charset="0"/>
              </a:rPr>
              <a:t> in Fall, Winter, or Summer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You may have your own project, or may help other lab members</a:t>
            </a:r>
          </a:p>
        </p:txBody>
      </p:sp>
    </p:spTree>
    <p:extLst>
      <p:ext uri="{BB962C8B-B14F-4D97-AF65-F5344CB8AC3E}">
        <p14:creationId xmlns:p14="http://schemas.microsoft.com/office/powerpoint/2010/main" val="109983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Career Advice</a:t>
            </a:r>
          </a:p>
        </p:txBody>
      </p:sp>
      <p:pic>
        <p:nvPicPr>
          <p:cNvPr id="7" name="Graphic 6" descr="Programmer female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45036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Check out the </a:t>
            </a:r>
            <a:r>
              <a:rPr lang="en-CA" sz="2400" b="1" dirty="0">
                <a:latin typeface="Arial Nova" panose="020B0604020202020204" pitchFamily="34" charset="0"/>
              </a:rPr>
              <a:t>Career and Placement Centre (CAPS) </a:t>
            </a:r>
            <a:r>
              <a:rPr lang="en-CA" sz="2400" dirty="0">
                <a:latin typeface="Arial Nova" panose="020B0604020202020204" pitchFamily="34" charset="0"/>
              </a:rPr>
              <a:t>for Computer Science and Software Engineering jobs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Special events organized with companies, like the </a:t>
            </a:r>
            <a:r>
              <a:rPr lang="en-CA" sz="2000" b="1" dirty="0">
                <a:latin typeface="Arial Nova" panose="020B0604020202020204" pitchFamily="34" charset="0"/>
              </a:rPr>
              <a:t>Tech Fair </a:t>
            </a:r>
            <a:r>
              <a:rPr lang="en-CA" sz="2000" dirty="0">
                <a:latin typeface="Arial Nova" panose="020B0604020202020204" pitchFamily="34" charset="0"/>
              </a:rPr>
              <a:t>twice a year (September and January)</a:t>
            </a:r>
          </a:p>
          <a:p>
            <a:pPr lvl="1"/>
            <a:r>
              <a:rPr lang="en-CA" sz="2000" b="1" dirty="0">
                <a:latin typeface="Arial Nova" panose="020B0604020202020204" pitchFamily="34" charset="0"/>
              </a:rPr>
              <a:t>CV and interview advice </a:t>
            </a:r>
            <a:r>
              <a:rPr lang="en-CA" sz="2000" dirty="0">
                <a:latin typeface="Arial Nova" panose="020B0604020202020204" pitchFamily="34" charset="0"/>
              </a:rPr>
              <a:t>offered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Job and internship postings on </a:t>
            </a:r>
            <a:r>
              <a:rPr lang="en-CA" sz="2400" dirty="0">
                <a:latin typeface="Arial Nova" panose="020B0604020202020204" pitchFamily="34" charset="0"/>
                <a:hlinkClick r:id="rId4"/>
              </a:rPr>
              <a:t>https://caps.myfuture.mcgill.ca/</a:t>
            </a:r>
            <a:r>
              <a:rPr lang="en-CA" sz="2400" dirty="0">
                <a:latin typeface="Arial Nova" panose="020B0604020202020204" pitchFamily="34" charset="0"/>
              </a:rPr>
              <a:t>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On-campus jobs available through the </a:t>
            </a:r>
            <a:r>
              <a:rPr lang="en-CA" sz="2400" b="1" dirty="0">
                <a:latin typeface="Arial Nova" panose="020B0604020202020204" pitchFamily="34" charset="0"/>
              </a:rPr>
              <a:t>work-study office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Great events by </a:t>
            </a:r>
            <a:r>
              <a:rPr lang="en-CA" sz="2400" dirty="0" err="1">
                <a:latin typeface="Arial Nova" panose="020B0604020202020204" pitchFamily="34" charset="0"/>
              </a:rPr>
              <a:t>McWics</a:t>
            </a:r>
            <a:r>
              <a:rPr lang="en-CA" sz="2400" dirty="0">
                <a:latin typeface="Arial Nova" panose="020B0604020202020204" pitchFamily="34" charset="0"/>
              </a:rPr>
              <a:t> and CSUS!</a:t>
            </a:r>
          </a:p>
        </p:txBody>
      </p:sp>
    </p:spTree>
    <p:extLst>
      <p:ext uri="{BB962C8B-B14F-4D97-AF65-F5344CB8AC3E}">
        <p14:creationId xmlns:p14="http://schemas.microsoft.com/office/powerpoint/2010/main" val="181312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CS Program Organization</a:t>
            </a:r>
          </a:p>
        </p:txBody>
      </p:sp>
      <p:pic>
        <p:nvPicPr>
          <p:cNvPr id="7" name="Graphic 6" descr="Circles with lines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3447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8052"/>
          </a:xfrm>
          <a:solidFill>
            <a:schemeClr val="bg1">
              <a:lumMod val="85000"/>
              <a:alpha val="50000"/>
            </a:schemeClr>
          </a:solidFill>
          <a:ln w="63500">
            <a:noFill/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A common set of </a:t>
            </a:r>
            <a:r>
              <a:rPr lang="en-CA" sz="2400" b="1" dirty="0">
                <a:latin typeface="Arial Nova" panose="020B0604020202020204" pitchFamily="34" charset="0"/>
              </a:rPr>
              <a:t>Core courses </a:t>
            </a:r>
            <a:r>
              <a:rPr lang="en-CA" sz="2400" dirty="0">
                <a:latin typeface="Arial Nova" panose="020B0604020202020204" pitchFamily="34" charset="0"/>
              </a:rPr>
              <a:t>(for all Majors, Minors, and Joint programs), covering basic programming, algorithms, and math.</a:t>
            </a:r>
          </a:p>
          <a:p>
            <a:pPr marL="0" indent="0">
              <a:buNone/>
            </a:pPr>
            <a:endParaRPr lang="en-CA" sz="24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A set of </a:t>
            </a:r>
            <a:r>
              <a:rPr lang="en-CA" sz="2400" b="1" dirty="0">
                <a:latin typeface="Arial Nova" panose="020B0604020202020204" pitchFamily="34" charset="0"/>
              </a:rPr>
              <a:t>Complementary courses </a:t>
            </a:r>
            <a:r>
              <a:rPr lang="en-CA" sz="2400" dirty="0">
                <a:latin typeface="Arial Nova" panose="020B0604020202020204" pitchFamily="34" charset="0"/>
              </a:rPr>
              <a:t>to choose from, which give flexibility to </a:t>
            </a:r>
            <a:r>
              <a:rPr lang="en-CA" sz="2400" i="1" dirty="0">
                <a:latin typeface="Arial Nova" panose="020B0604020202020204" pitchFamily="34" charset="0"/>
              </a:rPr>
              <a:t>specialize</a:t>
            </a:r>
            <a:r>
              <a:rPr lang="en-CA" sz="2400" dirty="0">
                <a:latin typeface="Arial Nova" panose="020B0604020202020204" pitchFamily="34" charset="0"/>
              </a:rPr>
              <a:t>.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Graphics, databases, AI, networks, and more! </a:t>
            </a:r>
          </a:p>
          <a:p>
            <a:pPr marL="457200" lvl="1" indent="0">
              <a:buNone/>
            </a:pPr>
            <a:endParaRPr lang="en-CA" sz="20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Beyond core and complementary courses, </a:t>
            </a:r>
            <a:r>
              <a:rPr lang="en-CA" sz="2400" b="1" dirty="0">
                <a:latin typeface="Arial Nova" panose="020B0604020202020204" pitchFamily="34" charset="0"/>
              </a:rPr>
              <a:t>Elective courses </a:t>
            </a:r>
            <a:r>
              <a:rPr lang="en-CA" sz="2400" dirty="0">
                <a:latin typeface="Arial Nova" panose="020B0604020202020204" pitchFamily="34" charset="0"/>
              </a:rPr>
              <a:t>– electives can be taken in (almost) any department.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You can take more CS courses, general interest courses, 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kinds of things</a:t>
            </a:r>
            <a:r>
              <a:rPr lang="en-CA" sz="2000" dirty="0">
                <a:latin typeface="Arial Nov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4575-3550-6B6D-87D9-8DB045AD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6000" y="-1388503"/>
            <a:ext cx="12204000" cy="81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Garamond" panose="02020404030301010803" pitchFamily="18" charset="0"/>
                <a:ea typeface="+mj-ea"/>
                <a:cs typeface="+mj-cs"/>
              </a:rPr>
              <a:t>Important Things to Know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5B174-3709-4B15-B1B7-31F69C97E500}"/>
              </a:ext>
            </a:extLst>
          </p:cNvPr>
          <p:cNvSpPr txBox="1"/>
          <p:nvPr/>
        </p:nvSpPr>
        <p:spPr>
          <a:xfrm>
            <a:off x="3051" y="29980"/>
            <a:ext cx="7181613" cy="222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Garamond" panose="02020404030301010803" pitchFamily="18" charset="0"/>
                <a:ea typeface="+mj-ea"/>
                <a:cs typeface="+mj-cs"/>
              </a:rPr>
              <a:t> Take Care of Yourself!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FE1EB-38B4-45BC-BC0A-BC5610AEE63E}"/>
              </a:ext>
            </a:extLst>
          </p:cNvPr>
          <p:cNvSpPr txBox="1"/>
          <p:nvPr/>
        </p:nvSpPr>
        <p:spPr>
          <a:xfrm>
            <a:off x="0" y="1995055"/>
            <a:ext cx="5007338" cy="4495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ED1B2F"/>
                </a:solidFill>
                <a:latin typeface="Arial Nova" panose="020B0504020202020204" pitchFamily="34" charset="0"/>
              </a:rPr>
              <a:t>Your mental and physical health are more important than school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The </a:t>
            </a:r>
            <a:r>
              <a:rPr lang="en-US" sz="2400" b="1" u="sng" dirty="0">
                <a:latin typeface="Arial Nova" panose="020B0504020202020204" pitchFamily="34" charset="0"/>
              </a:rPr>
              <a:t>Student Wellness Hub </a:t>
            </a:r>
            <a:r>
              <a:rPr lang="en-US" sz="2400" dirty="0">
                <a:latin typeface="Arial Nova" panose="020B0504020202020204" pitchFamily="34" charset="0"/>
              </a:rPr>
              <a:t>is your one-stop-shop for health and wellness services, health promotion activities, and more </a:t>
            </a:r>
            <a:r>
              <a:rPr lang="en-US" sz="2400" dirty="0">
                <a:solidFill>
                  <a:srgbClr val="ED1B2F"/>
                </a:solidFill>
                <a:latin typeface="Arial Nova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https://www.mcgill.ca/wellness-hub/</a:t>
            </a:r>
            <a:r>
              <a:rPr lang="en-US" sz="2400" dirty="0">
                <a:solidFill>
                  <a:srgbClr val="ED1B2F"/>
                </a:solidFill>
                <a:latin typeface="Arial Nova" panose="020B0504020202020204" pitchFamily="34" charset="0"/>
              </a:rPr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 Nova" panose="020B05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</a:rPr>
              <a:t>They have extensive program and </a:t>
            </a:r>
            <a:r>
              <a:rPr lang="en-US" sz="2200" b="1" dirty="0">
                <a:latin typeface="Arial Nova" panose="020B0504020202020204" pitchFamily="34" charset="0"/>
              </a:rPr>
              <a:t>support offerings,</a:t>
            </a:r>
            <a:r>
              <a:rPr lang="en-US" sz="2200" dirty="0">
                <a:latin typeface="Arial Nova" panose="020B0504020202020204" pitchFamily="34" charset="0"/>
              </a:rPr>
              <a:t> Self-Help tools, and an </a:t>
            </a:r>
            <a:r>
              <a:rPr lang="en-US" sz="2200" b="1" dirty="0">
                <a:latin typeface="Arial Nova" panose="020B0504020202020204" pitchFamily="34" charset="0"/>
              </a:rPr>
              <a:t>off-campus Health and Wellness Resource Map</a:t>
            </a:r>
            <a:endParaRPr lang="en-US" sz="2200" dirty="0">
              <a:latin typeface="Arial Nova" panose="020B05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</a:rPr>
              <a:t>Workshops on time management, mindfulness meditation, research skills, effective studying… whatever you need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26ED66-6317-437E-9565-F52BA065E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8513" r="27767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8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Questions? Concerns? Ask an </a:t>
            </a:r>
            <a:r>
              <a:rPr lang="en-US" b="1" u="sng" dirty="0">
                <a:latin typeface="Garamond" panose="02020404030301010803" pitchFamily="18" charset="0"/>
              </a:rPr>
              <a:t>Advisor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Don’t be afraid to reach out to an academic advisor if you have any questions about your program requirements or degree progression – they’re here to help! </a:t>
            </a:r>
          </a:p>
          <a:p>
            <a:r>
              <a:rPr lang="en-CA" sz="2000" b="1" dirty="0">
                <a:latin typeface="Arial Nova" panose="020B0604020202020204" pitchFamily="34" charset="0"/>
              </a:rPr>
              <a:t>Advisors with the Faculty of Science (SOUSA) </a:t>
            </a:r>
            <a:r>
              <a:rPr lang="en-CA" sz="2000" dirty="0">
                <a:latin typeface="Arial Nova" panose="020B0604020202020204" pitchFamily="34" charset="0"/>
              </a:rPr>
              <a:t>– for general questions and about the Freshman Program: </a:t>
            </a:r>
            <a:r>
              <a:rPr lang="en-CA" sz="2000" dirty="0">
                <a:latin typeface="Arial Nova" panose="020B0604020202020204" pitchFamily="34" charset="0"/>
                <a:hlinkClick r:id="rId2"/>
              </a:rPr>
              <a:t>https://www.mcgill.ca/science/undergraduate/advice/sousa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r>
              <a:rPr lang="en-CA" sz="2000" b="1" dirty="0">
                <a:latin typeface="Arial Nova" panose="020B0604020202020204" pitchFamily="34" charset="0"/>
              </a:rPr>
              <a:t>CS Advisors: </a:t>
            </a:r>
            <a:r>
              <a:rPr lang="en-CA" sz="2000" dirty="0">
                <a:latin typeface="Arial Nova" panose="020B0604020202020204" pitchFamily="34" charset="0"/>
                <a:hlinkClick r:id="rId3"/>
              </a:rPr>
              <a:t>https://www.cs.mcgill.ca/undergrad/program/advising/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Questions about </a:t>
            </a:r>
            <a:r>
              <a:rPr lang="en-CA" sz="1800" b="1" dirty="0">
                <a:latin typeface="Arial Nova" panose="020B0604020202020204" pitchFamily="34" charset="0"/>
              </a:rPr>
              <a:t>COMP 202 and COMP 250, or U0 in general</a:t>
            </a:r>
            <a:r>
              <a:rPr lang="en-CA" sz="1800" dirty="0">
                <a:latin typeface="Arial Nova" panose="020B0604020202020204" pitchFamily="34" charset="0"/>
              </a:rPr>
              <a:t>, email David Becerra </a:t>
            </a:r>
            <a:r>
              <a:rPr lang="en-CA" sz="1800" dirty="0">
                <a:latin typeface="Arial Nova" panose="020B0604020202020204" pitchFamily="34" charset="0"/>
                <a:hlinkClick r:id="rId4"/>
              </a:rPr>
              <a:t>david.becerra@mcgill.ca</a:t>
            </a:r>
            <a:r>
              <a:rPr lang="en-CA" sz="18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Questions about </a:t>
            </a:r>
            <a:r>
              <a:rPr lang="en-CA" sz="1800" b="1" dirty="0">
                <a:latin typeface="Arial Nova" panose="020B0604020202020204" pitchFamily="34" charset="0"/>
              </a:rPr>
              <a:t>U1 and U2</a:t>
            </a:r>
            <a:r>
              <a:rPr lang="en-CA" sz="1800" dirty="0">
                <a:latin typeface="Arial Nova" panose="020B0604020202020204" pitchFamily="34" charset="0"/>
              </a:rPr>
              <a:t>, email Joseph Vybihal </a:t>
            </a:r>
            <a:r>
              <a:rPr lang="en-CA" sz="1800" dirty="0">
                <a:latin typeface="Arial Nova" panose="020B0604020202020204" pitchFamily="34" charset="0"/>
                <a:hlinkClick r:id="rId5"/>
              </a:rPr>
              <a:t>jvybihal@cs.mcgill.ca</a:t>
            </a:r>
            <a:r>
              <a:rPr lang="en-CA" sz="18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For a </a:t>
            </a:r>
            <a:r>
              <a:rPr lang="en-CA" sz="1800" b="1" dirty="0">
                <a:latin typeface="Arial Nova" panose="020B0604020202020204" pitchFamily="34" charset="0"/>
              </a:rPr>
              <a:t>Degree Audit </a:t>
            </a:r>
            <a:r>
              <a:rPr lang="en-CA" sz="1800" dirty="0">
                <a:latin typeface="Arial Nova" panose="020B0604020202020204" pitchFamily="34" charset="0"/>
              </a:rPr>
              <a:t>(to see if you are fulfilling your program requirements), contact Liette Chin </a:t>
            </a:r>
            <a:r>
              <a:rPr lang="en-CA" sz="1800" dirty="0">
                <a:latin typeface="Arial Nova" panose="020B0604020202020204" pitchFamily="34" charset="0"/>
                <a:hlinkClick r:id="rId6"/>
              </a:rPr>
              <a:t>liette.chin@mcgill.ca</a:t>
            </a:r>
            <a:r>
              <a:rPr lang="en-CA" sz="1800" dirty="0">
                <a:latin typeface="Arial Nov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97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Registering for Courses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You have until the end of the </a:t>
            </a:r>
            <a:r>
              <a:rPr lang="en-CA" sz="2400" b="1" dirty="0">
                <a:latin typeface="Arial Nova" panose="020B0604020202020204" pitchFamily="34" charset="0"/>
              </a:rPr>
              <a:t>Add/Drop period </a:t>
            </a:r>
            <a:r>
              <a:rPr lang="en-CA" sz="2400" dirty="0">
                <a:latin typeface="Arial Nova" panose="020B0604020202020204" pitchFamily="34" charset="0"/>
              </a:rPr>
              <a:t>(second week of classes) to register for whatever courses you want</a:t>
            </a:r>
            <a:endParaRPr lang="en-CA" sz="20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If the class you want to register for is full, </a:t>
            </a:r>
            <a:r>
              <a:rPr lang="en-CA" sz="2400" b="1" dirty="0">
                <a:latin typeface="Arial Nova" panose="020B0604020202020204" pitchFamily="34" charset="0"/>
              </a:rPr>
              <a:t>sign up for the waitlist </a:t>
            </a:r>
            <a:r>
              <a:rPr lang="en-CA" sz="2400" dirty="0">
                <a:latin typeface="Arial Nova" panose="020B0604020202020204" pitchFamily="34" charset="0"/>
              </a:rPr>
              <a:t>if there is one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Minerva will notify you when a spot opens for you in the course. Waitlist how-to here: </a:t>
            </a:r>
            <a:r>
              <a:rPr lang="en-CA" sz="2000" dirty="0">
                <a:latin typeface="Arial Nova" panose="020B0604020202020204" pitchFamily="34" charset="0"/>
                <a:hlinkClick r:id="rId2"/>
              </a:rPr>
              <a:t>https://www.mcgill.ca/students/courses/add/waitlisting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Always check </a:t>
            </a:r>
            <a:r>
              <a:rPr lang="en-CA" sz="2400" b="1" dirty="0">
                <a:latin typeface="Arial Nova" panose="020B0604020202020204" pitchFamily="34" charset="0"/>
              </a:rPr>
              <a:t>Minerva for the most accurate course information</a:t>
            </a:r>
            <a:r>
              <a:rPr lang="en-CA" sz="2400" dirty="0">
                <a:latin typeface="Arial Nova" panose="020B0604020202020204" pitchFamily="34" charset="0"/>
              </a:rPr>
              <a:t>, like times, locations, prerequisites, open spots.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VSB is a good tool for figuring out your overall schedule, but it’s not always accurate.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If you have course registration issues, email Teresa (Tess) Pian </a:t>
            </a:r>
            <a:r>
              <a:rPr lang="en-CA" sz="2400" dirty="0">
                <a:latin typeface="Arial Nova" panose="020B0604020202020204" pitchFamily="34" charset="0"/>
                <a:hlinkClick r:id="rId3"/>
              </a:rPr>
              <a:t>teresa.pian@mcgill.ca</a:t>
            </a:r>
            <a:r>
              <a:rPr lang="en-CA" sz="2400" dirty="0">
                <a:latin typeface="Arial Nova" panose="020B0604020202020204" pitchFamily="34" charset="0"/>
              </a:rPr>
              <a:t> </a:t>
            </a:r>
            <a:endParaRPr lang="en-CA" sz="24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CA" sz="18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6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Email Etiquette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 fontScale="92500" lnSpcReduction="10000"/>
          </a:bodyPr>
          <a:lstStyle/>
          <a:p>
            <a:r>
              <a:rPr lang="en-CA" sz="2600" dirty="0">
                <a:latin typeface="Arial Nova" panose="020B0604020202020204" pitchFamily="34" charset="0"/>
              </a:rPr>
              <a:t>Don’t be afraid to reach out to professors or staff, but do it properly so that you get the best result! </a:t>
            </a:r>
          </a:p>
          <a:p>
            <a:pPr lvl="1"/>
            <a:r>
              <a:rPr lang="en-CA" sz="2200" dirty="0">
                <a:latin typeface="Arial Nova" panose="020B0604020202020204" pitchFamily="34" charset="0"/>
              </a:rPr>
              <a:t>Use your </a:t>
            </a:r>
            <a:r>
              <a:rPr lang="en-CA" sz="2200" b="1" dirty="0">
                <a:solidFill>
                  <a:srgbClr val="FF0000"/>
                </a:solidFill>
                <a:latin typeface="Arial Nova" panose="020B0604020202020204" pitchFamily="34" charset="0"/>
              </a:rPr>
              <a:t>McGill email </a:t>
            </a:r>
          </a:p>
          <a:p>
            <a:pPr lvl="1"/>
            <a:r>
              <a:rPr lang="en-CA" sz="2200" u="sng" dirty="0">
                <a:latin typeface="Arial Nova" panose="020B0604020202020204" pitchFamily="34" charset="0"/>
              </a:rPr>
              <a:t>Always</a:t>
            </a:r>
            <a:r>
              <a:rPr lang="en-CA" sz="2200" dirty="0">
                <a:latin typeface="Arial Nova" panose="020B0604020202020204" pitchFamily="34" charset="0"/>
              </a:rPr>
              <a:t> include your </a:t>
            </a:r>
            <a:r>
              <a:rPr lang="en-CA" sz="2200" b="1" dirty="0">
                <a:solidFill>
                  <a:srgbClr val="FF0000"/>
                </a:solidFill>
                <a:latin typeface="Arial Nova" panose="020B0604020202020204" pitchFamily="34" charset="0"/>
              </a:rPr>
              <a:t>McGill Student ID Number 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Be polite and professional </a:t>
            </a:r>
            <a:r>
              <a:rPr lang="en-CA" sz="2200" dirty="0">
                <a:latin typeface="Arial Nova" panose="020B0604020202020204" pitchFamily="34" charset="0"/>
              </a:rPr>
              <a:t>– Hello Prof. </a:t>
            </a:r>
            <a:r>
              <a:rPr lang="en-CA" sz="2200" dirty="0" err="1">
                <a:latin typeface="Arial Nova" panose="020B0604020202020204" pitchFamily="34" charset="0"/>
              </a:rPr>
              <a:t>LastName</a:t>
            </a:r>
            <a:r>
              <a:rPr lang="en-CA" sz="2200" dirty="0">
                <a:latin typeface="Arial Nova" panose="020B0604020202020204" pitchFamily="34" charset="0"/>
              </a:rPr>
              <a:t>, Dear Mr./Ms. </a:t>
            </a:r>
            <a:r>
              <a:rPr lang="en-CA" sz="2200" dirty="0" err="1">
                <a:latin typeface="Arial Nova" panose="020B0604020202020204" pitchFamily="34" charset="0"/>
              </a:rPr>
              <a:t>LastName</a:t>
            </a:r>
            <a:endParaRPr lang="en-CA" sz="2200" dirty="0">
              <a:latin typeface="Arial Nova" panose="020B0604020202020204" pitchFamily="34" charset="0"/>
            </a:endParaRP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Be concise </a:t>
            </a:r>
            <a:r>
              <a:rPr lang="en-CA" sz="2200" dirty="0">
                <a:latin typeface="Arial Nova" panose="020B0604020202020204" pitchFamily="34" charset="0"/>
              </a:rPr>
              <a:t>– ask your questions and be direct about what you need, don’t send a super long email with every single detail (if we need to know more, we will ask!) </a:t>
            </a:r>
          </a:p>
          <a:p>
            <a:pPr lvl="2"/>
            <a:r>
              <a:rPr lang="en-CA" sz="1900" dirty="0">
                <a:latin typeface="Arial Nova" panose="020B0604020202020204" pitchFamily="34" charset="0"/>
              </a:rPr>
              <a:t>When emailing about a specific course, put that course code in the subject line.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Be patient </a:t>
            </a:r>
            <a:r>
              <a:rPr lang="en-CA" sz="2200" dirty="0">
                <a:latin typeface="Arial Nova" panose="020B0604020202020204" pitchFamily="34" charset="0"/>
              </a:rPr>
              <a:t>– do not send multiple emails or re-send emails, we respond as soon as we can! There are over 4,000 students taking CS courses, that’s a lot of emails to answer.</a:t>
            </a:r>
          </a:p>
          <a:p>
            <a:pPr lvl="2"/>
            <a:r>
              <a:rPr lang="en-CA" sz="1900" dirty="0">
                <a:latin typeface="Arial Nova" panose="020B0604020202020204" pitchFamily="34" charset="0"/>
              </a:rPr>
              <a:t>Follow-up only if you don’t receive a response after over a week.</a:t>
            </a:r>
          </a:p>
          <a:p>
            <a:r>
              <a:rPr lang="en-CA" sz="2200" dirty="0">
                <a:latin typeface="Arial Nova" panose="020B0604020202020204" pitchFamily="34" charset="0"/>
              </a:rPr>
              <a:t>More tips: </a:t>
            </a:r>
            <a:r>
              <a:rPr lang="en-CA" sz="2200" dirty="0">
                <a:latin typeface="Arial Nova" panose="020B0604020202020204" pitchFamily="34" charset="0"/>
                <a:hlinkClick r:id="rId2"/>
              </a:rPr>
              <a:t>https://www.mcgill.ca/onboardingcentral/files/onboardingcentral/student_email_etiquette_tips.pdf</a:t>
            </a:r>
            <a:r>
              <a:rPr lang="en-CA" sz="2200" dirty="0">
                <a:latin typeface="Arial Nova" panose="020B0604020202020204" pitchFamily="34" charset="0"/>
              </a:rPr>
              <a:t> </a:t>
            </a:r>
          </a:p>
        </p:txBody>
      </p:sp>
      <p:pic>
        <p:nvPicPr>
          <p:cNvPr id="4" name="Graphic 3" descr="Email with solid fill">
            <a:extLst>
              <a:ext uri="{FF2B5EF4-FFF2-40B4-BE49-F238E27FC236}">
                <a16:creationId xmlns:a16="http://schemas.microsoft.com/office/drawing/2014/main" id="{D969EF31-30FC-4A7E-95D1-53362B67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3948" y="2311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8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Library Resources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520"/>
            <a:ext cx="10515600" cy="481044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 fontScale="92500" lnSpcReduction="20000"/>
          </a:bodyPr>
          <a:lstStyle/>
          <a:p>
            <a:endParaRPr lang="en-CA" sz="2400" dirty="0">
              <a:latin typeface="Arial Nova" panose="020B0504020202020204" pitchFamily="34" charset="0"/>
            </a:endParaRPr>
          </a:p>
          <a:p>
            <a:r>
              <a:rPr lang="en-CA" sz="2400" dirty="0">
                <a:latin typeface="Arial Nova" panose="020B0504020202020204" pitchFamily="34" charset="0"/>
              </a:rPr>
              <a:t>Course reserves = your textbooks! </a:t>
            </a:r>
            <a:r>
              <a:rPr lang="en-US" sz="2400" dirty="0">
                <a:latin typeface="Arial Nova" panose="020B0504020202020204" pitchFamily="34" charset="0"/>
                <a:hlinkClick r:id="rId2"/>
              </a:rPr>
              <a:t>mcgill.on.worldcat.org/</a:t>
            </a:r>
            <a:r>
              <a:rPr lang="en-US" sz="2400" dirty="0" err="1">
                <a:latin typeface="Arial Nova" panose="020B0504020202020204" pitchFamily="34" charset="0"/>
                <a:hlinkClick r:id="rId2"/>
              </a:rPr>
              <a:t>courseReserves</a:t>
            </a:r>
            <a:r>
              <a:rPr lang="en-US" sz="2400" dirty="0">
                <a:latin typeface="Arial Nova" panose="020B0504020202020204" pitchFamily="34" charset="0"/>
                <a:hlinkClick r:id="rId2"/>
              </a:rPr>
              <a:t>/landing</a:t>
            </a:r>
            <a:endParaRPr lang="en-CA" sz="2400" dirty="0">
              <a:latin typeface="Arial Nova" panose="020B0504020202020204" pitchFamily="34" charset="0"/>
            </a:endParaRPr>
          </a:p>
          <a:p>
            <a:r>
              <a:rPr lang="en-CA" sz="2400" b="1" dirty="0">
                <a:latin typeface="Arial Nova" panose="020B0604020202020204" pitchFamily="34" charset="0"/>
              </a:rPr>
              <a:t>You can access the whole library catalog online at 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www.mcgill.ca/library/ 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Arial Nova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Schulich Library of Physical Sciences is closed, but you can find all the same resources at the Humanities and Social Sciences Library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Not just books! The McGill Library has many useful resources for you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Printing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Workshops (on research skills, citations, writing papers </a:t>
            </a:r>
            <a:r>
              <a:rPr lang="en-CA" sz="2000" dirty="0" err="1">
                <a:latin typeface="Arial Nova" panose="020B0604020202020204" pitchFamily="34" charset="0"/>
              </a:rPr>
              <a:t>etc</a:t>
            </a:r>
            <a:r>
              <a:rPr lang="en-CA" sz="2000" dirty="0">
                <a:latin typeface="Arial Nova" panose="020B0604020202020204" pitchFamily="34" charset="0"/>
              </a:rPr>
              <a:t>…)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Book a study room or a space to Zoom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Jennifer Zhao (</a:t>
            </a:r>
            <a:r>
              <a:rPr lang="en-CA" sz="2400" dirty="0">
                <a:latin typeface="Arial Nova" panose="020B0604020202020204" pitchFamily="34" charset="0"/>
                <a:hlinkClick r:id="rId4"/>
              </a:rPr>
              <a:t>Jennifer.zhao@mcgill.ca</a:t>
            </a:r>
            <a:r>
              <a:rPr lang="en-CA" sz="2400" dirty="0">
                <a:latin typeface="Arial Nova" panose="020B0604020202020204" pitchFamily="34" charset="0"/>
              </a:rPr>
              <a:t>) is the Library Liaison for CS and ECE</a:t>
            </a:r>
            <a:r>
              <a:rPr lang="en-CA" sz="2000" dirty="0">
                <a:latin typeface="Arial Nova" panose="020B0604020202020204" pitchFamily="34" charset="0"/>
              </a:rPr>
              <a:t>. She can help you: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Use the library’s collections, services, and spaces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Search for research literature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Manage and cite references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Manage research data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And more! </a:t>
            </a:r>
          </a:p>
          <a:p>
            <a:r>
              <a:rPr lang="en-CA" sz="2000" dirty="0">
                <a:latin typeface="Arial Nova" panose="020B0604020202020204" pitchFamily="34" charset="0"/>
              </a:rPr>
              <a:t>Find all Library service and open hours here: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https://mcgill.ca/x/ovn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CA" sz="2000" dirty="0">
              <a:latin typeface="Arial Nova" panose="020B0604020202020204" pitchFamily="34" charset="0"/>
            </a:endParaRPr>
          </a:p>
          <a:p>
            <a:endParaRPr lang="en-CA" sz="2000" dirty="0">
              <a:latin typeface="Arial Nova" panose="020B0604020202020204" pitchFamily="34" charset="0"/>
            </a:endParaRPr>
          </a:p>
        </p:txBody>
      </p:sp>
      <p:pic>
        <p:nvPicPr>
          <p:cNvPr id="4" name="Graphic 3" descr="Books">
            <a:extLst>
              <a:ext uri="{FF2B5EF4-FFF2-40B4-BE49-F238E27FC236}">
                <a16:creationId xmlns:a16="http://schemas.microsoft.com/office/drawing/2014/main" id="{D969EF31-30FC-4A7E-95D1-53362B67A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3634" y="452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6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FF56A-D0BF-419A-B4B4-2513951347E9}"/>
              </a:ext>
            </a:extLst>
          </p:cNvPr>
          <p:cNvSpPr txBox="1"/>
          <p:nvPr/>
        </p:nvSpPr>
        <p:spPr>
          <a:xfrm>
            <a:off x="6096000" y="558780"/>
            <a:ext cx="5763826" cy="6001643"/>
          </a:xfrm>
          <a:prstGeom prst="rect">
            <a:avLst/>
          </a:prstGeom>
          <a:noFill/>
          <a:ln w="635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 Nova" panose="020B0504020202020204" pitchFamily="34" charset="0"/>
              </a:rPr>
              <a:t>They have amazing information and resources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Help desk &amp; free peer tutoring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Mental health support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Sustainability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Equity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Research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Internships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Industry 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Arial Nova" panose="020B0504020202020204" pitchFamily="34" charset="0"/>
            </a:endParaRPr>
          </a:p>
          <a:p>
            <a:r>
              <a:rPr lang="en-CA" sz="2400" b="1" dirty="0">
                <a:latin typeface="Arial Nova" panose="020B0504020202020204" pitchFamily="34" charset="0"/>
              </a:rPr>
              <a:t>CSUS is a great way to get involved and meet other CS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First year council positions!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Weekly study nights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Hackathons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Connections to other CS student clubs!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CD5E5-A3E7-416E-BAB1-A3C2A0D6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2" y="558780"/>
            <a:ext cx="5501391" cy="2193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17004-0D3C-43B6-BF00-829093D4F88C}"/>
              </a:ext>
            </a:extLst>
          </p:cNvPr>
          <p:cNvSpPr txBox="1"/>
          <p:nvPr/>
        </p:nvSpPr>
        <p:spPr>
          <a:xfrm>
            <a:off x="1187460" y="3429000"/>
            <a:ext cx="3786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latin typeface="Garamond" panose="02020404030301010803" pitchFamily="18" charset="0"/>
              </a:rPr>
              <a:t>For students &amp; by students!</a:t>
            </a:r>
          </a:p>
          <a:p>
            <a:pPr algn="ctr"/>
            <a:endParaRPr lang="en-CA" sz="2400" b="1" dirty="0">
              <a:latin typeface="Garamond" panose="02020404030301010803" pitchFamily="18" charset="0"/>
            </a:endParaRPr>
          </a:p>
          <a:p>
            <a:pPr algn="ctr"/>
            <a:r>
              <a:rPr lang="en-CA" sz="2400" b="1" dirty="0">
                <a:solidFill>
                  <a:srgbClr val="00B0F0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https://mcgill-csus.ca/</a:t>
            </a:r>
            <a:endParaRPr lang="en-CA" sz="2400" b="1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3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First CS Course at McGill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15734" y="452120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b="1" dirty="0">
                <a:latin typeface="Arial Nova" panose="020B0604020202020204" pitchFamily="34" charset="0"/>
              </a:rPr>
              <a:t>If you have programmed before</a:t>
            </a:r>
            <a:r>
              <a:rPr lang="en-CA" dirty="0">
                <a:latin typeface="Arial Nova" panose="020B0604020202020204" pitchFamily="34" charset="0"/>
              </a:rPr>
              <a:t>, in any programming language, take COMP 250</a:t>
            </a:r>
          </a:p>
          <a:p>
            <a:r>
              <a:rPr lang="en-CA" b="1" dirty="0">
                <a:latin typeface="Arial Nova" panose="020B0604020202020204" pitchFamily="34" charset="0"/>
              </a:rPr>
              <a:t>If you have never programmed before</a:t>
            </a:r>
            <a:r>
              <a:rPr lang="en-CA" dirty="0">
                <a:latin typeface="Arial Nova" panose="020B0604020202020204" pitchFamily="34" charset="0"/>
              </a:rPr>
              <a:t>, take COMP 202 or COMP 204 or COMP 208</a:t>
            </a:r>
          </a:p>
          <a:p>
            <a:endParaRPr lang="en-CA" sz="2400" dirty="0">
              <a:latin typeface="Arial Nova" panose="020B0604020202020204" pitchFamily="34" charset="0"/>
            </a:endParaRPr>
          </a:p>
          <a:p>
            <a:pPr marL="0" indent="0">
              <a:buNone/>
            </a:pPr>
            <a:r>
              <a:rPr lang="en-CA" sz="2400" u="sng" dirty="0">
                <a:latin typeface="Arial Nova" panose="020B0604020202020204" pitchFamily="34" charset="0"/>
              </a:rPr>
              <a:t>NOTE: </a:t>
            </a:r>
            <a:r>
              <a:rPr lang="en-CA" sz="2400" dirty="0">
                <a:latin typeface="Arial Nova" panose="020B0604020202020204" pitchFamily="34" charset="0"/>
              </a:rPr>
              <a:t>COMP 202/204/208 cannot be taken for credit after you have taken COMP 250. And it does NOT make sense to take them at the same time 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(and you cannot get credit for both if you do it). </a:t>
            </a:r>
            <a:endParaRPr lang="en-CA" sz="2400" dirty="0">
              <a:solidFill>
                <a:schemeClr val="accent6">
                  <a:lumMod val="75000"/>
                </a:schemeClr>
              </a:solidFill>
              <a:latin typeface="Arial Nova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solidFill>
                <a:schemeClr val="accent6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1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COMP 202/204/208</a:t>
            </a:r>
            <a:br>
              <a:rPr lang="en-US" sz="4000" b="1" dirty="0">
                <a:latin typeface="Garamond" panose="02020404030301010803" pitchFamily="18" charset="0"/>
              </a:rPr>
            </a:br>
            <a:r>
              <a:rPr lang="en-US" sz="4000" b="1" dirty="0">
                <a:latin typeface="Garamond" panose="02020404030301010803" pitchFamily="18" charset="0"/>
              </a:rPr>
              <a:t>Which one is right for me?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All of them cover roughly the same material, using </a:t>
            </a:r>
            <a:r>
              <a:rPr lang="en-CA" sz="2400" b="1" dirty="0">
                <a:solidFill>
                  <a:srgbClr val="ED1B2F"/>
                </a:solidFill>
                <a:latin typeface="Arial Nova" panose="020B0604020202020204" pitchFamily="34" charset="0"/>
              </a:rPr>
              <a:t>Python</a:t>
            </a:r>
            <a:r>
              <a:rPr lang="en-CA" sz="2400" dirty="0">
                <a:latin typeface="Arial Nova" panose="020B0604020202020204" pitchFamily="34" charset="0"/>
              </a:rPr>
              <a:t>.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COMP 202</a:t>
            </a:r>
            <a:r>
              <a:rPr lang="en-CA" sz="2400" dirty="0">
                <a:latin typeface="Arial Nova" panose="020B0604020202020204" pitchFamily="34" charset="0"/>
              </a:rPr>
              <a:t>: can be taken by </a:t>
            </a:r>
            <a:r>
              <a:rPr lang="en-CA" sz="2400" dirty="0">
                <a:solidFill>
                  <a:srgbClr val="ED1B2F"/>
                </a:solidFill>
                <a:latin typeface="Arial Nova" panose="020B0604020202020204" pitchFamily="34" charset="0"/>
              </a:rPr>
              <a:t>any student </a:t>
            </a:r>
            <a:r>
              <a:rPr lang="en-CA" sz="2400" dirty="0">
                <a:latin typeface="Arial Nova" panose="020B0604020202020204" pitchFamily="34" charset="0"/>
              </a:rPr>
              <a:t>at McGill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Only requires CEGEP level (or grade 12 level) math background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Students doing a B.Sc. can take it as a Complementary course in the Freshman Science Program.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COMP 204</a:t>
            </a:r>
            <a:r>
              <a:rPr lang="en-CA" sz="2400" dirty="0">
                <a:latin typeface="Arial Nova" panose="020B0604020202020204" pitchFamily="34" charset="0"/>
              </a:rPr>
              <a:t>: can be taken by students with a background in </a:t>
            </a:r>
            <a:r>
              <a:rPr lang="en-CA" sz="2400" dirty="0">
                <a:solidFill>
                  <a:srgbClr val="ED1B2F"/>
                </a:solidFill>
                <a:latin typeface="Arial Nova" panose="020B0604020202020204" pitchFamily="34" charset="0"/>
              </a:rPr>
              <a:t>life sciences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BIOL 112 is a prerequisite, and you have to be comfortable with the basics of cell biology and genetics.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COMP 208</a:t>
            </a:r>
            <a:r>
              <a:rPr lang="en-CA" sz="2400" dirty="0">
                <a:latin typeface="Arial Nova" panose="020B0604020202020204" pitchFamily="34" charset="0"/>
              </a:rPr>
              <a:t>: part of several B.Eng. and some B.Sc. programs in the </a:t>
            </a:r>
            <a:r>
              <a:rPr lang="en-CA" sz="2400" dirty="0">
                <a:solidFill>
                  <a:srgbClr val="ED1B2F"/>
                </a:solidFill>
                <a:latin typeface="Arial Nova" panose="020B0604020202020204" pitchFamily="34" charset="0"/>
              </a:rPr>
              <a:t>physical sciences</a:t>
            </a:r>
            <a:r>
              <a:rPr lang="en-CA" sz="24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MATH 141 (Calculus 2) is a prerequisite and MATH 133 (Linear Algebra and Geometry) is a co-requisite. </a:t>
            </a:r>
          </a:p>
        </p:txBody>
      </p:sp>
    </p:spTree>
    <p:extLst>
      <p:ext uri="{BB962C8B-B14F-4D97-AF65-F5344CB8AC3E}">
        <p14:creationId xmlns:p14="http://schemas.microsoft.com/office/powerpoint/2010/main" val="391129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 studying mathematics and computer science be as creative as the arts? |  Open Access Government">
            <a:extLst>
              <a:ext uri="{FF2B5EF4-FFF2-40B4-BE49-F238E27FC236}">
                <a16:creationId xmlns:a16="http://schemas.microsoft.com/office/drawing/2014/main" id="{C7141B30-B18C-4D04-9D23-3544E483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747"/>
            <a:ext cx="12191999" cy="81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2009561" y="2105561"/>
            <a:ext cx="8172878" cy="1323439"/>
          </a:xfrm>
          <a:prstGeom prst="rect">
            <a:avLst/>
          </a:prstGeom>
          <a:solidFill>
            <a:srgbClr val="ED1B2F"/>
          </a:solidFill>
          <a:ln w="63500">
            <a:noFill/>
            <a:prstDash val="sysDash"/>
          </a:ln>
        </p:spPr>
        <p:txBody>
          <a:bodyPr wrap="none" rtlCol="0">
            <a:spAutoFit/>
          </a:bodyPr>
          <a:lstStyle/>
          <a:p>
            <a:endParaRPr lang="en-CA" sz="2000" dirty="0">
              <a:latin typeface="Garamond" panose="02020404030301010803" pitchFamily="18" charset="0"/>
            </a:endParaRPr>
          </a:p>
          <a:p>
            <a:pPr algn="ctr"/>
            <a:r>
              <a:rPr lang="en-CA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What courses should I choose in U1?</a:t>
            </a:r>
          </a:p>
          <a:p>
            <a:endParaRPr lang="en-CA" sz="2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80455-CD02-4EC8-90D1-C4BF357F8F9E}"/>
              </a:ext>
            </a:extLst>
          </p:cNvPr>
          <p:cNvSpPr txBox="1"/>
          <p:nvPr/>
        </p:nvSpPr>
        <p:spPr>
          <a:xfrm>
            <a:off x="3020290" y="4613563"/>
            <a:ext cx="6151419" cy="923330"/>
          </a:xfrm>
          <a:prstGeom prst="rect">
            <a:avLst/>
          </a:prstGeom>
          <a:solidFill>
            <a:schemeClr val="bg1"/>
          </a:solidFill>
          <a:ln w="63500">
            <a:solidFill>
              <a:srgbClr val="ED1B2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 Nova" panose="020B0504020202020204" pitchFamily="34" charset="0"/>
              </a:rPr>
              <a:t>*NOTE: unless you have credits from IB/AP/CEGEP, you will start your first year as a </a:t>
            </a:r>
            <a:r>
              <a:rPr lang="en-CA" b="1" u="sng" dirty="0">
                <a:latin typeface="Arial Nova" panose="020B0504020202020204" pitchFamily="34" charset="0"/>
              </a:rPr>
              <a:t>U0</a:t>
            </a:r>
            <a:r>
              <a:rPr lang="en-CA" b="1" dirty="0">
                <a:latin typeface="Arial Nova" panose="020B0504020202020204" pitchFamily="34" charset="0"/>
              </a:rPr>
              <a:t> doing the 30-credit Freshman Program. Your second year will be U1. </a:t>
            </a:r>
          </a:p>
        </p:txBody>
      </p:sp>
    </p:spTree>
    <p:extLst>
      <p:ext uri="{BB962C8B-B14F-4D97-AF65-F5344CB8AC3E}">
        <p14:creationId xmlns:p14="http://schemas.microsoft.com/office/powerpoint/2010/main" val="133400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First, a word about workload</a:t>
            </a:r>
          </a:p>
        </p:txBody>
      </p:sp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54881" y="452120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1 credit in a course translates to about 3 hours of work per week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3 credit course = average workload of 9 hours a week (including class time)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Taking 5 courses with 3 credits each means 45 hours of work per week!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Many students take 4 courses (about 36 hours per week) to have time for extra-curriculars, clubs, etc.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Not all courses are the same </a:t>
            </a:r>
            <a:r>
              <a:rPr lang="en-CA" sz="2400" b="1" dirty="0">
                <a:latin typeface="Arial Nova" panose="020B0604020202020204" pitchFamily="34" charset="0"/>
              </a:rPr>
              <a:t>difficulty</a:t>
            </a:r>
            <a:r>
              <a:rPr lang="en-CA" sz="2400" dirty="0">
                <a:latin typeface="Arial Nova" panose="020B0604020202020204" pitchFamily="34" charset="0"/>
              </a:rPr>
              <a:t> – a higher course number does not necessarily mean the course is more difficult, just that it requires more background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Many CS courses involve programming assignments or projects, which can be </a:t>
            </a:r>
            <a:r>
              <a:rPr lang="en-CA" sz="2400" b="1" dirty="0">
                <a:latin typeface="Arial Nova" panose="020B0604020202020204" pitchFamily="34" charset="0"/>
              </a:rPr>
              <a:t>time consuming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Overall, be aware of your limits and don’t overload and overwork yourself in a semester</a:t>
            </a:r>
            <a:r>
              <a:rPr lang="en-CA" sz="2400" dirty="0">
                <a:latin typeface="Arial Nova" panose="020B0604020202020204" pitchFamily="34" charset="0"/>
              </a:rPr>
              <a:t>. You need time to live!</a:t>
            </a:r>
            <a:endParaRPr lang="en-CA" sz="20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8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Second, a word about ‘vision’</a:t>
            </a:r>
          </a:p>
        </p:txBody>
      </p:sp>
      <p:pic>
        <p:nvPicPr>
          <p:cNvPr id="7" name="Graphic 6" descr="Thought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51837" y="452120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dirty="0">
                <a:latin typeface="Arial Nova" panose="020B0604020202020204" pitchFamily="34" charset="0"/>
              </a:rPr>
              <a:t>If you know what you want to do when you leave McGill, then:</a:t>
            </a:r>
          </a:p>
          <a:p>
            <a:pPr lvl="1"/>
            <a:endParaRPr lang="en-CA" dirty="0">
              <a:latin typeface="Arial Nova" panose="020B0604020202020204" pitchFamily="34" charset="0"/>
            </a:endParaRPr>
          </a:p>
          <a:p>
            <a:pPr lvl="1"/>
            <a:r>
              <a:rPr lang="en-CA" sz="2800" dirty="0">
                <a:latin typeface="Arial Nova" panose="020B0604020202020204" pitchFamily="34" charset="0"/>
              </a:rPr>
              <a:t>Look at the 400-level and 500-level courses you would like to take, and work backwards looking at prerequisite 200-level and 300-level courses</a:t>
            </a:r>
          </a:p>
          <a:p>
            <a:pPr lvl="1"/>
            <a:endParaRPr lang="en-CA" sz="2800" dirty="0">
              <a:latin typeface="Arial Nova" panose="020B0604020202020204" pitchFamily="34" charset="0"/>
            </a:endParaRPr>
          </a:p>
          <a:p>
            <a:pPr lvl="1"/>
            <a:r>
              <a:rPr lang="en-CA" sz="2800" dirty="0">
                <a:latin typeface="Arial Nova" panose="020B0604020202020204" pitchFamily="34" charset="0"/>
              </a:rPr>
              <a:t>You will see a path emerge for the courses you should take to get there! </a:t>
            </a:r>
          </a:p>
        </p:txBody>
      </p:sp>
    </p:spTree>
    <p:extLst>
      <p:ext uri="{BB962C8B-B14F-4D97-AF65-F5344CB8AC3E}">
        <p14:creationId xmlns:p14="http://schemas.microsoft.com/office/powerpoint/2010/main" val="257114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U1: No Prior Programming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dirty="0">
                <a:latin typeface="Arial Nova" panose="020B0604020202020204" pitchFamily="34" charset="0"/>
              </a:rPr>
              <a:t>FALL: </a:t>
            </a:r>
            <a:r>
              <a:rPr lang="en-CA" b="1" dirty="0">
                <a:latin typeface="Arial Nova" panose="020B0604020202020204" pitchFamily="34" charset="0"/>
              </a:rPr>
              <a:t>COMP 202/ 204/ 208 </a:t>
            </a:r>
            <a:r>
              <a:rPr lang="en-CA" dirty="0">
                <a:latin typeface="Arial Nova" panose="020B0604020202020204" pitchFamily="34" charset="0"/>
              </a:rPr>
              <a:t>+ </a:t>
            </a:r>
            <a:r>
              <a:rPr lang="en-CA" b="1" dirty="0">
                <a:latin typeface="Arial Nova" panose="020B0604020202020204" pitchFamily="34" charset="0"/>
              </a:rPr>
              <a:t>Math</a:t>
            </a:r>
            <a:r>
              <a:rPr lang="en-CA" dirty="0">
                <a:latin typeface="Arial Nova" panose="020B0604020202020204" pitchFamily="34" charset="0"/>
              </a:rPr>
              <a:t> courses (like 240, 222, 223, and/or 323) + </a:t>
            </a:r>
            <a:r>
              <a:rPr lang="en-CA" b="1" dirty="0">
                <a:latin typeface="Arial Nova" panose="020B0604020202020204" pitchFamily="34" charset="0"/>
              </a:rPr>
              <a:t>electives</a:t>
            </a:r>
            <a:r>
              <a:rPr lang="en-CA" dirty="0">
                <a:latin typeface="Arial Nova" panose="020B0604020202020204" pitchFamily="34" charset="0"/>
              </a:rPr>
              <a:t> (like COMP 330 or classes for a Minor)</a:t>
            </a:r>
          </a:p>
          <a:p>
            <a:pPr lvl="1"/>
            <a:endParaRPr lang="en-CA" dirty="0">
              <a:latin typeface="Arial Nova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ED1B2F"/>
                </a:solidFill>
                <a:latin typeface="Arial Nova" panose="020B0604020202020204" pitchFamily="34" charset="0"/>
              </a:rPr>
              <a:t>Take MATH 240 early, it is a prerequisite for core course COMP 251**</a:t>
            </a:r>
          </a:p>
          <a:p>
            <a:pPr lvl="1"/>
            <a:endParaRPr lang="en-CA" dirty="0">
              <a:latin typeface="Arial Nova" panose="020B0604020202020204" pitchFamily="34" charset="0"/>
            </a:endParaRPr>
          </a:p>
          <a:p>
            <a:r>
              <a:rPr lang="en-CA" sz="2800" dirty="0">
                <a:latin typeface="Arial Nova" panose="020B0604020202020204" pitchFamily="34" charset="0"/>
              </a:rPr>
              <a:t>WINTER: </a:t>
            </a:r>
            <a:r>
              <a:rPr lang="en-CA" sz="2800" b="1" dirty="0">
                <a:latin typeface="Arial Nova" panose="020B0604020202020204" pitchFamily="34" charset="0"/>
              </a:rPr>
              <a:t>COMP 250 </a:t>
            </a:r>
            <a:r>
              <a:rPr lang="en-CA" sz="2800" dirty="0">
                <a:latin typeface="Arial Nova" panose="020B0604020202020204" pitchFamily="34" charset="0"/>
              </a:rPr>
              <a:t>and/or </a:t>
            </a:r>
            <a:r>
              <a:rPr lang="en-CA" sz="2800" b="1" dirty="0">
                <a:latin typeface="Arial Nova" panose="020B0604020202020204" pitchFamily="34" charset="0"/>
              </a:rPr>
              <a:t>COMP 206 </a:t>
            </a:r>
            <a:r>
              <a:rPr lang="en-CA" sz="2800" dirty="0">
                <a:latin typeface="Arial Nova" panose="020B0604020202020204" pitchFamily="34" charset="0"/>
              </a:rPr>
              <a:t>+ </a:t>
            </a:r>
            <a:r>
              <a:rPr lang="en-CA" sz="2800" b="1" dirty="0">
                <a:latin typeface="Arial Nova" panose="020B0604020202020204" pitchFamily="34" charset="0"/>
              </a:rPr>
              <a:t>Math</a:t>
            </a:r>
            <a:r>
              <a:rPr lang="en-CA" sz="2800" dirty="0">
                <a:latin typeface="Arial Nova" panose="020B0604020202020204" pitchFamily="34" charset="0"/>
              </a:rPr>
              <a:t> + </a:t>
            </a:r>
            <a:r>
              <a:rPr lang="en-CA" sz="2800" b="1" dirty="0">
                <a:latin typeface="Arial Nova" panose="020B0604020202020204" pitchFamily="34" charset="0"/>
              </a:rPr>
              <a:t>electives</a:t>
            </a:r>
          </a:p>
        </p:txBody>
      </p:sp>
    </p:spTree>
    <p:extLst>
      <p:ext uri="{BB962C8B-B14F-4D97-AF65-F5344CB8AC3E}">
        <p14:creationId xmlns:p14="http://schemas.microsoft.com/office/powerpoint/2010/main" val="228168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U1: Prior Programming Experience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dirty="0">
                <a:latin typeface="Arial Nova" panose="020B0604020202020204" pitchFamily="34" charset="0"/>
              </a:rPr>
              <a:t>FALL: </a:t>
            </a:r>
            <a:r>
              <a:rPr lang="en-CA" b="1" dirty="0">
                <a:latin typeface="Arial Nova" panose="020B0604020202020204" pitchFamily="34" charset="0"/>
              </a:rPr>
              <a:t>COMP 250 </a:t>
            </a:r>
            <a:r>
              <a:rPr lang="en-CA" dirty="0">
                <a:latin typeface="Arial Nova" panose="020B0604020202020204" pitchFamily="34" charset="0"/>
              </a:rPr>
              <a:t>+ </a:t>
            </a:r>
            <a:r>
              <a:rPr lang="en-CA" b="1" dirty="0">
                <a:latin typeface="Arial Nova" panose="020B0604020202020204" pitchFamily="34" charset="0"/>
              </a:rPr>
              <a:t>COMP 206 </a:t>
            </a:r>
            <a:r>
              <a:rPr lang="en-CA" dirty="0">
                <a:latin typeface="Arial Nova" panose="020B0604020202020204" pitchFamily="34" charset="0"/>
              </a:rPr>
              <a:t>+ Math and electives (take </a:t>
            </a:r>
            <a:r>
              <a:rPr lang="en-CA" b="1" dirty="0">
                <a:latin typeface="Arial Nova" panose="020B0604020202020204" pitchFamily="34" charset="0"/>
              </a:rPr>
              <a:t>MATH 240 </a:t>
            </a:r>
            <a:r>
              <a:rPr lang="en-CA" dirty="0">
                <a:latin typeface="Arial Nova" panose="020B0604020202020204" pitchFamily="34" charset="0"/>
              </a:rPr>
              <a:t>early!)</a:t>
            </a:r>
          </a:p>
          <a:p>
            <a:pPr lvl="1"/>
            <a:endParaRPr lang="en-CA" dirty="0">
              <a:latin typeface="Arial Nova" panose="020B0604020202020204" pitchFamily="34" charset="0"/>
            </a:endParaRPr>
          </a:p>
          <a:p>
            <a:pPr marL="457200" lvl="1" indent="0">
              <a:buNone/>
            </a:pPr>
            <a:endParaRPr lang="en-CA" dirty="0">
              <a:latin typeface="Arial Nova" panose="020B0604020202020204" pitchFamily="34" charset="0"/>
            </a:endParaRPr>
          </a:p>
          <a:p>
            <a:r>
              <a:rPr lang="en-CA" sz="2800" dirty="0">
                <a:latin typeface="Arial Nova" panose="020B0604020202020204" pitchFamily="34" charset="0"/>
              </a:rPr>
              <a:t>WINTER: </a:t>
            </a:r>
            <a:r>
              <a:rPr lang="en-CA" sz="2800" b="1" dirty="0">
                <a:latin typeface="Arial Nova" panose="020B0604020202020204" pitchFamily="34" charset="0"/>
              </a:rPr>
              <a:t>COMP 251 </a:t>
            </a:r>
            <a:r>
              <a:rPr lang="en-CA" b="1" dirty="0">
                <a:latin typeface="Arial Nova" panose="020B0604020202020204" pitchFamily="34" charset="0"/>
              </a:rPr>
              <a:t>+</a:t>
            </a:r>
            <a:r>
              <a:rPr lang="en-CA" sz="2800" dirty="0">
                <a:latin typeface="Arial Nova" panose="020B0604020202020204" pitchFamily="34" charset="0"/>
              </a:rPr>
              <a:t> </a:t>
            </a:r>
            <a:r>
              <a:rPr lang="en-CA" sz="2800" b="1" dirty="0">
                <a:latin typeface="Arial Nova" panose="020B0604020202020204" pitchFamily="34" charset="0"/>
              </a:rPr>
              <a:t>COMP 273 </a:t>
            </a:r>
            <a:r>
              <a:rPr lang="en-CA" sz="2800" dirty="0">
                <a:latin typeface="Arial Nova" panose="020B0604020202020204" pitchFamily="34" charset="0"/>
              </a:rPr>
              <a:t>+ more Math and/or electives</a:t>
            </a:r>
          </a:p>
        </p:txBody>
      </p:sp>
    </p:spTree>
    <p:extLst>
      <p:ext uri="{BB962C8B-B14F-4D97-AF65-F5344CB8AC3E}">
        <p14:creationId xmlns:p14="http://schemas.microsoft.com/office/powerpoint/2010/main" val="258369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B22600"/>
      </a:accent6>
      <a:hlink>
        <a:srgbClr val="B226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CA70E-ED75-4FF0-A862-8EF12B7377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2454</TotalTime>
  <Words>2245</Words>
  <Application>Microsoft Office PowerPoint</Application>
  <PresentationFormat>Widescreen</PresentationFormat>
  <Paragraphs>190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Nova</vt:lpstr>
      <vt:lpstr>Calibri</vt:lpstr>
      <vt:lpstr>Calibri Light</vt:lpstr>
      <vt:lpstr>Garamond</vt:lpstr>
      <vt:lpstr>Tahoma</vt:lpstr>
      <vt:lpstr>Office Theme</vt:lpstr>
      <vt:lpstr>Computer Science Program Orientation</vt:lpstr>
      <vt:lpstr> CS Program Organization</vt:lpstr>
      <vt:lpstr>First CS Course at McGill</vt:lpstr>
      <vt:lpstr>COMP 202/204/208 Which one is right for me?</vt:lpstr>
      <vt:lpstr>PowerPoint Presentation</vt:lpstr>
      <vt:lpstr>First, a word about workload</vt:lpstr>
      <vt:lpstr>Second, a word about ‘vision’</vt:lpstr>
      <vt:lpstr>U1: No Prior Programming</vt:lpstr>
      <vt:lpstr>U1: Prior Programming Experience</vt:lpstr>
      <vt:lpstr>PowerPoint Presentation</vt:lpstr>
      <vt:lpstr>PowerPoint Presentation</vt:lpstr>
      <vt:lpstr> Major vs. Honours vs. Liberal Prog.</vt:lpstr>
      <vt:lpstr>  Joint Programs </vt:lpstr>
      <vt:lpstr>  CS Minor</vt:lpstr>
      <vt:lpstr> Major Concentration in CS (Arts)</vt:lpstr>
      <vt:lpstr>PowerPoint Presentation</vt:lpstr>
      <vt:lpstr>  Internships</vt:lpstr>
      <vt:lpstr>  Research Opportunities</vt:lpstr>
      <vt:lpstr>  Career Advice</vt:lpstr>
      <vt:lpstr>PowerPoint Presentation</vt:lpstr>
      <vt:lpstr>PowerPoint Presentation</vt:lpstr>
      <vt:lpstr>Questions? Concerns? Ask an Advisor</vt:lpstr>
      <vt:lpstr>Registering for Courses</vt:lpstr>
      <vt:lpstr>Email Etiquette </vt:lpstr>
      <vt:lpstr>Library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Program Orientation</dc:title>
  <dc:creator>Teresa Pian, Miss</dc:creator>
  <cp:lastModifiedBy>Teresa Pian, Miss</cp:lastModifiedBy>
  <cp:revision>55</cp:revision>
  <dcterms:created xsi:type="dcterms:W3CDTF">2022-08-02T15:17:35Z</dcterms:created>
  <dcterms:modified xsi:type="dcterms:W3CDTF">2022-08-17T16:36:37Z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