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23" r:id="rId3"/>
    <p:sldId id="625" r:id="rId4"/>
    <p:sldId id="629" r:id="rId5"/>
    <p:sldId id="633" r:id="rId6"/>
    <p:sldId id="634" r:id="rId7"/>
    <p:sldId id="630" r:id="rId8"/>
    <p:sldId id="631" r:id="rId9"/>
    <p:sldId id="632" r:id="rId10"/>
    <p:sldId id="640" r:id="rId11"/>
    <p:sldId id="641" r:id="rId12"/>
    <p:sldId id="635" r:id="rId13"/>
    <p:sldId id="636" r:id="rId14"/>
    <p:sldId id="637" r:id="rId15"/>
    <p:sldId id="639" r:id="rId16"/>
    <p:sldId id="63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A24"/>
    <a:srgbClr val="FF6600"/>
    <a:srgbClr val="FFCC66"/>
    <a:srgbClr val="00FFFF"/>
    <a:srgbClr val="66FFFF"/>
    <a:srgbClr val="CCFFFF"/>
    <a:srgbClr val="FFAE6B"/>
    <a:srgbClr val="FFFF99"/>
    <a:srgbClr val="2A6B1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3" autoAdjust="0"/>
    <p:restoredTop sz="90816" autoAdjust="0"/>
  </p:normalViewPr>
  <p:slideViewPr>
    <p:cSldViewPr>
      <p:cViewPr>
        <p:scale>
          <a:sx n="100" d="100"/>
          <a:sy n="100" d="100"/>
        </p:scale>
        <p:origin x="-3560" y="-1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39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4598-5B58-49B2-9E8D-D8BD7D27CF27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007F-645B-4508-972D-09B93A6F7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61CB-B478-48D1-A038-689B24DB15F4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7F74-8035-4756-8F95-506704FC2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2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0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1D23-BD60-3B41-9E2B-72878C4F4C76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9B1-C31B-434D-AF92-9E52CA7629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4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1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1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657725"/>
            <a:ext cx="575151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995613"/>
            <a:ext cx="5751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1892" y="3716846"/>
            <a:ext cx="1669862" cy="1904445"/>
            <a:chOff x="1199353" y="1735245"/>
            <a:chExt cx="1669862" cy="1904445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5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196550" cy="53340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001000" y="228600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94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1054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40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" y="0"/>
            <a:ext cx="70908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9" y="1981200"/>
            <a:ext cx="909685" cy="5486400"/>
          </a:xfrm>
        </p:spPr>
        <p:txBody>
          <a:bodyPr vert="eaVert">
            <a:normAutofit/>
          </a:bodyPr>
          <a:lstStyle>
            <a:lvl1pPr algn="l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16240"/>
            <a:ext cx="7272750" cy="5860760"/>
          </a:xfrm>
        </p:spPr>
        <p:txBody>
          <a:bodyPr>
            <a:normAutofit/>
          </a:bodyPr>
          <a:lstStyle>
            <a:lvl1pPr marL="548640" indent="-54864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30179" y="199319"/>
            <a:ext cx="753207" cy="765355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1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15200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1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1999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399"/>
            <a:ext cx="4155850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34658"/>
            <a:ext cx="40417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679501" cy="1001844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707488" y="567643"/>
            <a:ext cx="753207" cy="765355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9623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990600"/>
            <a:ext cx="4041775" cy="5264603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00600" cy="1143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276600" cy="9906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3429000" cy="533400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234658"/>
            <a:ext cx="3809999" cy="67974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1162232" y="2286001"/>
            <a:ext cx="3333568" cy="4240017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990600"/>
            <a:ext cx="3809999" cy="5593599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67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1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1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1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288532"/>
            <a:ext cx="6374426" cy="574284"/>
          </a:xfrm>
        </p:spPr>
        <p:txBody>
          <a:bodyPr>
            <a:normAutofit/>
          </a:bodyPr>
          <a:lstStyle>
            <a:lvl1pPr algn="l">
              <a:defRPr sz="2800" b="1" cap="none" spc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60703" y="227466"/>
            <a:ext cx="682799" cy="694148"/>
            <a:chOff x="1683798" y="1735245"/>
            <a:chExt cx="1185417" cy="1205119"/>
          </a:xfrm>
        </p:grpSpPr>
        <p:sp>
          <p:nvSpPr>
            <p:cNvPr id="15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68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01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2" y="136790"/>
            <a:ext cx="2293398" cy="1162050"/>
          </a:xfrm>
        </p:spPr>
        <p:txBody>
          <a:bodyPr anchor="b">
            <a:noAutofit/>
          </a:bodyPr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>
            <a:normAutofit/>
          </a:bodyPr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latin typeface="Times New Roman" pitchFamily="18" charset="0"/>
                <a:cs typeface="Times New Roman" pitchFamily="18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124200" cy="40687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318984" y="495492"/>
            <a:ext cx="753207" cy="765355"/>
            <a:chOff x="1683798" y="1735245"/>
            <a:chExt cx="1185417" cy="1205119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6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96419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085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10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4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505200" y="4038600"/>
            <a:ext cx="1335890" cy="1523556"/>
            <a:chOff x="1199353" y="1735245"/>
            <a:chExt cx="1669862" cy="1904445"/>
          </a:xfrm>
        </p:grpSpPr>
        <p:sp>
          <p:nvSpPr>
            <p:cNvPr id="20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0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944555" y="3492037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029200" y="4072316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>
            <a:grpSpLocks/>
          </p:cNvGrpSpPr>
          <p:nvPr userDrawn="1"/>
        </p:nvGrpSpPr>
        <p:grpSpPr>
          <a:xfrm rot="5400000">
            <a:off x="5445588" y="3165012"/>
            <a:ext cx="6863424" cy="533400"/>
            <a:chOff x="0" y="6675120"/>
            <a:chExt cx="9144000" cy="182880"/>
          </a:xfrm>
          <a:solidFill>
            <a:schemeClr val="bg1">
              <a:lumMod val="65000"/>
            </a:schemeClr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0" y="6675120"/>
              <a:ext cx="192024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[1] Broader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View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981200" y="6675120"/>
              <a:ext cx="256032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[2]  Multi-Dimensional Auction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617720" y="6675120"/>
              <a:ext cx="2267712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[3] Price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Case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6949440" y="6675120"/>
              <a:ext cx="219456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[4]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4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E6FA-6889-42C0-9BF6-AB2CFA070F97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7" r:id="rId3"/>
    <p:sldLayoutId id="2147483661" r:id="rId4"/>
    <p:sldLayoutId id="2147483663" r:id="rId5"/>
    <p:sldLayoutId id="2147483684" r:id="rId6"/>
    <p:sldLayoutId id="2147483681" r:id="rId7"/>
    <p:sldLayoutId id="2147483679" r:id="rId8"/>
    <p:sldLayoutId id="2147483669" r:id="rId9"/>
    <p:sldLayoutId id="2147483682" r:id="rId10"/>
    <p:sldLayoutId id="2147483672" r:id="rId11"/>
    <p:sldLayoutId id="2147483671" r:id="rId12"/>
    <p:sldLayoutId id="2147483660" r:id="rId13"/>
    <p:sldLayoutId id="2147483670" r:id="rId14"/>
    <p:sldLayoutId id="2147483668" r:id="rId15"/>
    <p:sldLayoutId id="2147483680" r:id="rId16"/>
    <p:sldLayoutId id="2147483674" r:id="rId17"/>
    <p:sldLayoutId id="2147483675" r:id="rId18"/>
    <p:sldLayoutId id="2147483651" r:id="rId19"/>
    <p:sldLayoutId id="2147483650" r:id="rId20"/>
    <p:sldLayoutId id="2147483676" r:id="rId21"/>
    <p:sldLayoutId id="2147483664" r:id="rId22"/>
    <p:sldLayoutId id="2147483652" r:id="rId23"/>
    <p:sldLayoutId id="2147483654" r:id="rId24"/>
    <p:sldLayoutId id="2147483653" r:id="rId25"/>
    <p:sldLayoutId id="2147483688" r:id="rId26"/>
    <p:sldLayoutId id="2147483677" r:id="rId27"/>
    <p:sldLayoutId id="2147483685" r:id="rId28"/>
    <p:sldLayoutId id="2147483686" r:id="rId29"/>
    <p:sldLayoutId id="2147483678" r:id="rId30"/>
    <p:sldLayoutId id="2147483662" r:id="rId31"/>
    <p:sldLayoutId id="2147483655" r:id="rId32"/>
    <p:sldLayoutId id="2147483656" r:id="rId33"/>
    <p:sldLayoutId id="2147483657" r:id="rId34"/>
    <p:sldLayoutId id="2147483673" r:id="rId3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09800"/>
            <a:ext cx="6248400" cy="1409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COMP/MATH 553 Algorithmic Game Theory</a:t>
            </a:r>
            <a:b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12: Implementation of the Reduced </a:t>
            </a:r>
            <a:r>
              <a:rPr lang="en-US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orms and the Structure of the Optimal Multi-item Auction</a:t>
            </a:r>
            <a:endParaRPr lang="en-US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12"/>
            <p:cNvSpPr/>
            <p:nvPr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9"/>
            <p:cNvSpPr/>
            <p:nvPr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矩形 10"/>
            <p:cNvSpPr/>
            <p:nvPr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1"/>
            <p:cNvSpPr/>
            <p:nvPr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4"/>
            <p:cNvSpPr/>
            <p:nvPr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19200" y="5638800"/>
            <a:ext cx="146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Yang</a:t>
            </a:r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Cai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191000"/>
            <a:ext cx="170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Oct 15,</a:t>
            </a:r>
            <a:r>
              <a:rPr lang="zh-CN" altLang="en-US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2014</a:t>
            </a:r>
            <a:endParaRPr lang="en-US" sz="2400" dirty="0">
              <a:solidFill>
                <a:schemeClr val="bg1"/>
              </a:solidFill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425280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折角形 58"/>
          <p:cNvSpPr/>
          <p:nvPr/>
        </p:nvSpPr>
        <p:spPr>
          <a:xfrm>
            <a:off x="0" y="1371600"/>
            <a:ext cx="8839200" cy="45720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81000" y="1752600"/>
            <a:ext cx="4495799" cy="1477328"/>
            <a:chOff x="379379" y="4389569"/>
            <a:chExt cx="3945781" cy="1477328"/>
          </a:xfrm>
        </p:grpSpPr>
        <p:sp>
          <p:nvSpPr>
            <p:cNvPr id="4" name="TextBox 3"/>
            <p:cNvSpPr txBox="1"/>
            <p:nvPr/>
          </p:nvSpPr>
          <p:spPr>
            <a:xfrm>
              <a:off x="856625" y="4389569"/>
              <a:ext cx="346853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i="1" dirty="0" smtClean="0">
                  <a:latin typeface="Times New Roman"/>
                  <a:cs typeface="Times New Roman"/>
                </a:rPr>
                <a:t>F(D)</a:t>
              </a:r>
              <a:r>
                <a:rPr lang="en-US" sz="2000" dirty="0" smtClean="0">
                  <a:latin typeface="Times New Roman"/>
                  <a:cs typeface="Times New Roman"/>
                </a:rPr>
                <a:t> is a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Convex </a:t>
              </a:r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Polytope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 </a:t>
              </a:r>
              <a:r>
                <a:rPr lang="en-US" sz="2000" dirty="0" smtClean="0">
                  <a:latin typeface="Times New Roman"/>
                  <a:cs typeface="Times New Roman"/>
                </a:rPr>
                <a:t>whose corners are </a:t>
              </a:r>
              <a:r>
                <a:rPr lang="en-US" sz="2000" b="1" dirty="0" smtClean="0">
                  <a:latin typeface="Times New Roman"/>
                  <a:cs typeface="Times New Roman"/>
                </a:rPr>
                <a:t>implementable</a:t>
              </a:r>
              <a:r>
                <a:rPr lang="en-US" sz="2000" dirty="0" smtClean="0">
                  <a:latin typeface="Times New Roman"/>
                  <a:cs typeface="Times New Roman"/>
                </a:rPr>
                <a:t> by 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virtual VCG </a:t>
              </a:r>
              <a:r>
                <a:rPr lang="en-US" sz="2000" dirty="0" smtClean="0">
                  <a:latin typeface="Times New Roman"/>
                  <a:cs typeface="Times New Roman"/>
                </a:rPr>
                <a:t>allocation rules.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379379" y="4544167"/>
              <a:ext cx="401266" cy="365760"/>
            </a:xfrm>
            <a:prstGeom prst="rightArrow">
              <a:avLst>
                <a:gd name="adj1" fmla="val 50000"/>
                <a:gd name="adj2" fmla="val 69149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14787" y="3623608"/>
            <a:ext cx="403821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How about implementing any point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inside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F(D)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30" name="Group 37"/>
          <p:cNvGrpSpPr>
            <a:grpSpLocks noChangeAspect="1"/>
          </p:cNvGrpSpPr>
          <p:nvPr/>
        </p:nvGrpSpPr>
        <p:grpSpPr>
          <a:xfrm>
            <a:off x="5105400" y="1752600"/>
            <a:ext cx="3330418" cy="3226102"/>
            <a:chOff x="1636387" y="815043"/>
            <a:chExt cx="5492879" cy="5254160"/>
          </a:xfrm>
          <a:effectLst>
            <a:reflection blurRad="6350" stA="17000" endPos="25000" dir="5400000" sy="-100000" algn="bl" rotWithShape="0"/>
          </a:effectLst>
        </p:grpSpPr>
        <p:grpSp>
          <p:nvGrpSpPr>
            <p:cNvPr id="41" name="Group 46"/>
            <p:cNvGrpSpPr/>
            <p:nvPr/>
          </p:nvGrpSpPr>
          <p:grpSpPr>
            <a:xfrm>
              <a:off x="1636387" y="2259202"/>
              <a:ext cx="5394208" cy="3810001"/>
              <a:chOff x="2759023" y="2173671"/>
              <a:chExt cx="3926352" cy="2999791"/>
            </a:xfrm>
          </p:grpSpPr>
          <p:grpSp>
            <p:nvGrpSpPr>
              <p:cNvPr id="43" name="Group 104"/>
              <p:cNvGrpSpPr>
                <a:grpSpLocks/>
              </p:cNvGrpSpPr>
              <p:nvPr/>
            </p:nvGrpSpPr>
            <p:grpSpPr bwMode="auto">
              <a:xfrm rot="20680052">
                <a:off x="2768782" y="2173671"/>
                <a:ext cx="3916593" cy="2999791"/>
                <a:chOff x="17818" y="9648"/>
                <a:chExt cx="2440" cy="1920"/>
              </a:xfrm>
            </p:grpSpPr>
            <p:sp>
              <p:nvSpPr>
                <p:cNvPr id="46" name="Line 107"/>
                <p:cNvSpPr>
                  <a:spLocks noChangeShapeType="1"/>
                </p:cNvSpPr>
                <p:nvPr/>
              </p:nvSpPr>
              <p:spPr bwMode="auto">
                <a:xfrm>
                  <a:off x="18117" y="10856"/>
                  <a:ext cx="1298" cy="66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05"/>
                <p:cNvSpPr>
                  <a:spLocks/>
                </p:cNvSpPr>
                <p:nvPr/>
              </p:nvSpPr>
              <p:spPr bwMode="auto">
                <a:xfrm>
                  <a:off x="17968" y="9684"/>
                  <a:ext cx="1968" cy="1760"/>
                </a:xfrm>
                <a:custGeom>
                  <a:avLst/>
                  <a:gdLst>
                    <a:gd name="T0" fmla="*/ 84 w 1968"/>
                    <a:gd name="T1" fmla="*/ 392 h 1760"/>
                    <a:gd name="T2" fmla="*/ 0 w 1968"/>
                    <a:gd name="T3" fmla="*/ 876 h 1760"/>
                    <a:gd name="T4" fmla="*/ 316 w 1968"/>
                    <a:gd name="T5" fmla="*/ 1260 h 1760"/>
                    <a:gd name="T6" fmla="*/ 1312 w 1968"/>
                    <a:gd name="T7" fmla="*/ 1760 h 1760"/>
                    <a:gd name="T8" fmla="*/ 1760 w 1968"/>
                    <a:gd name="T9" fmla="*/ 1704 h 1760"/>
                    <a:gd name="T10" fmla="*/ 1872 w 1968"/>
                    <a:gd name="T11" fmla="*/ 1624 h 1760"/>
                    <a:gd name="T12" fmla="*/ 1960 w 1968"/>
                    <a:gd name="T13" fmla="*/ 1284 h 1760"/>
                    <a:gd name="T14" fmla="*/ 1968 w 1968"/>
                    <a:gd name="T15" fmla="*/ 904 h 1760"/>
                    <a:gd name="T16" fmla="*/ 1728 w 1968"/>
                    <a:gd name="T17" fmla="*/ 280 h 1760"/>
                    <a:gd name="T18" fmla="*/ 716 w 1968"/>
                    <a:gd name="T19" fmla="*/ 0 h 1760"/>
                    <a:gd name="T20" fmla="*/ 388 w 1968"/>
                    <a:gd name="T21" fmla="*/ 156 h 1760"/>
                    <a:gd name="T22" fmla="*/ 88 w 1968"/>
                    <a:gd name="T23" fmla="*/ 424 h 17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68"/>
                    <a:gd name="T37" fmla="*/ 0 h 1760"/>
                    <a:gd name="T38" fmla="*/ 1968 w 1968"/>
                    <a:gd name="T39" fmla="*/ 1760 h 17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68" h="1760">
                      <a:moveTo>
                        <a:pt x="84" y="392"/>
                      </a:moveTo>
                      <a:lnTo>
                        <a:pt x="0" y="876"/>
                      </a:lnTo>
                      <a:lnTo>
                        <a:pt x="316" y="1260"/>
                      </a:lnTo>
                      <a:lnTo>
                        <a:pt x="1312" y="1760"/>
                      </a:lnTo>
                      <a:lnTo>
                        <a:pt x="1760" y="1704"/>
                      </a:lnTo>
                      <a:lnTo>
                        <a:pt x="1872" y="1624"/>
                      </a:lnTo>
                      <a:lnTo>
                        <a:pt x="1960" y="1284"/>
                      </a:lnTo>
                      <a:lnTo>
                        <a:pt x="1968" y="904"/>
                      </a:lnTo>
                      <a:lnTo>
                        <a:pt x="1728" y="280"/>
                      </a:lnTo>
                      <a:lnTo>
                        <a:pt x="716" y="0"/>
                      </a:lnTo>
                      <a:lnTo>
                        <a:pt x="388" y="156"/>
                      </a:lnTo>
                      <a:lnTo>
                        <a:pt x="88" y="424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106"/>
                <p:cNvSpPr>
                  <a:spLocks noChangeShapeType="1"/>
                </p:cNvSpPr>
                <p:nvPr/>
              </p:nvSpPr>
              <p:spPr bwMode="auto">
                <a:xfrm>
                  <a:off x="17818" y="10378"/>
                  <a:ext cx="707" cy="857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8191" y="9648"/>
                  <a:ext cx="577" cy="256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7944" y="9972"/>
                  <a:ext cx="130" cy="671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" name="Line 110"/>
                <p:cNvSpPr>
                  <a:spLocks noChangeShapeType="1"/>
                </p:cNvSpPr>
                <p:nvPr/>
              </p:nvSpPr>
              <p:spPr bwMode="auto">
                <a:xfrm>
                  <a:off x="18599" y="9665"/>
                  <a:ext cx="1236" cy="34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111"/>
                <p:cNvSpPr>
                  <a:spLocks noChangeShapeType="1"/>
                </p:cNvSpPr>
                <p:nvPr/>
              </p:nvSpPr>
              <p:spPr bwMode="auto">
                <a:xfrm>
                  <a:off x="19632" y="9792"/>
                  <a:ext cx="432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9776" y="10464"/>
                  <a:ext cx="288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9055" y="11320"/>
                  <a:ext cx="1203" cy="142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19925" y="10348"/>
                  <a:ext cx="28" cy="803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" name="Line 108"/>
              <p:cNvSpPr>
                <a:spLocks noChangeShapeType="1"/>
              </p:cNvSpPr>
              <p:nvPr/>
            </p:nvSpPr>
            <p:spPr bwMode="auto">
              <a:xfrm rot="20680052" flipV="1">
                <a:off x="2759023" y="2653086"/>
                <a:ext cx="937214" cy="819855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ln w="285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" name="Line 113"/>
              <p:cNvSpPr>
                <a:spLocks noChangeShapeType="1"/>
              </p:cNvSpPr>
              <p:nvPr/>
            </p:nvSpPr>
            <p:spPr bwMode="auto">
              <a:xfrm rot="20680052" flipV="1">
                <a:off x="5933345" y="4276495"/>
                <a:ext cx="461755" cy="297403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33" name="Picture 39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588" y="815043"/>
              <a:ext cx="2827678" cy="1048668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4" name="Group 40"/>
            <p:cNvGrpSpPr/>
            <p:nvPr/>
          </p:nvGrpSpPr>
          <p:grpSpPr>
            <a:xfrm>
              <a:off x="3822903" y="2660024"/>
              <a:ext cx="1527911" cy="1083300"/>
              <a:chOff x="4273456" y="2194412"/>
              <a:chExt cx="1527911" cy="1083300"/>
            </a:xfrm>
          </p:grpSpPr>
          <p:cxnSp>
            <p:nvCxnSpPr>
              <p:cNvPr id="38" name="Straight Arrow Connector 44"/>
              <p:cNvCxnSpPr>
                <a:stCxn id="40" idx="2"/>
              </p:cNvCxnSpPr>
              <p:nvPr/>
            </p:nvCxnSpPr>
            <p:spPr bwMode="auto">
              <a:xfrm flipV="1">
                <a:off x="4967791" y="2232514"/>
                <a:ext cx="833576" cy="10451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oval" w="med" len="med"/>
                <a:tailEnd type="stealth" w="lg" len="lg"/>
              </a:ln>
              <a:effectLst/>
            </p:spPr>
          </p:cxnSp>
          <p:pic>
            <p:nvPicPr>
              <p:cNvPr id="40" name="Picture 45" descr="latex-image-1.pd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3456" y="2194412"/>
                <a:ext cx="1388669" cy="10833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5" name="Group 41"/>
            <p:cNvGrpSpPr/>
            <p:nvPr/>
          </p:nvGrpSpPr>
          <p:grpSpPr>
            <a:xfrm>
              <a:off x="5141792" y="1798974"/>
              <a:ext cx="1172820" cy="971758"/>
              <a:chOff x="5654997" y="1292371"/>
              <a:chExt cx="1172820" cy="971758"/>
            </a:xfrm>
          </p:grpSpPr>
          <p:sp>
            <p:nvSpPr>
              <p:cNvPr id="36" name="Oval 42"/>
              <p:cNvSpPr>
                <a:spLocks noChangeAspect="1"/>
              </p:cNvSpPr>
              <p:nvPr/>
            </p:nvSpPr>
            <p:spPr bwMode="auto">
              <a:xfrm>
                <a:off x="5870451" y="1981200"/>
                <a:ext cx="149349" cy="14934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pic>
            <p:nvPicPr>
              <p:cNvPr id="37" name="Picture 43" descr="latex-image-1.pd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997" y="1292371"/>
                <a:ext cx="1172820" cy="97175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56" name="标题 55"/>
          <p:cNvSpPr>
            <a:spLocks noGrp="1"/>
          </p:cNvSpPr>
          <p:nvPr>
            <p:ph type="title"/>
          </p:nvPr>
        </p:nvSpPr>
        <p:spPr>
          <a:xfrm>
            <a:off x="533400" y="0"/>
            <a:ext cx="7700639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 Theorem [C.-Daskalakis-Weinberg]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272786" y="3593068"/>
            <a:ext cx="104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F(D)</a:t>
            </a:r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77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折角形 58"/>
          <p:cNvSpPr/>
          <p:nvPr/>
        </p:nvSpPr>
        <p:spPr>
          <a:xfrm>
            <a:off x="0" y="990600"/>
            <a:ext cx="8839200" cy="49530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771" y="1752600"/>
            <a:ext cx="395202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3000" y="3882321"/>
            <a:ext cx="3352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For example: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x = ¼(0,1) + ¼(1,0) +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½(0,0)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6" name="标题 55"/>
          <p:cNvSpPr>
            <a:spLocks noGrp="1"/>
          </p:cNvSpPr>
          <p:nvPr>
            <p:ph type="title"/>
          </p:nvPr>
        </p:nvSpPr>
        <p:spPr>
          <a:xfrm>
            <a:off x="533400" y="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Carathéodory’s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3931384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Carathéodory’s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Theorem: If </a:t>
            </a:r>
            <a:r>
              <a:rPr lang="en-US" sz="2000" dirty="0">
                <a:latin typeface="Times New Roman"/>
                <a:cs typeface="Times New Roman"/>
              </a:rPr>
              <a:t>a point x of </a:t>
            </a:r>
            <a:r>
              <a:rPr lang="en-US" sz="2000" dirty="0" smtClean="0">
                <a:latin typeface="Times New Roman"/>
                <a:cs typeface="Times New Roman"/>
              </a:rPr>
              <a:t>R</a:t>
            </a:r>
            <a:r>
              <a:rPr lang="en-US" sz="2000" baseline="30000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 lies </a:t>
            </a:r>
            <a:r>
              <a:rPr lang="en-US" sz="2000" dirty="0">
                <a:latin typeface="Times New Roman"/>
                <a:cs typeface="Times New Roman"/>
              </a:rPr>
              <a:t>in the convex hull of a set P, there is a subset P′ of P consisting of d + 1 or fewer points such that x lies in the convex hull of P′. </a:t>
            </a:r>
          </a:p>
        </p:txBody>
      </p:sp>
      <p:pic>
        <p:nvPicPr>
          <p:cNvPr id="3" name="Picture 2" descr="Caratheodorys_theorem_exampl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3200400" cy="32004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3400" y="1066800"/>
            <a:ext cx="403821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If some point x is in the convex hull of P then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0900"/>
            <a:ext cx="4076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折角形 58"/>
          <p:cNvSpPr/>
          <p:nvPr/>
        </p:nvSpPr>
        <p:spPr>
          <a:xfrm>
            <a:off x="0" y="1371600"/>
            <a:ext cx="8839200" cy="45720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81000" y="1752600"/>
            <a:ext cx="4495799" cy="1451679"/>
            <a:chOff x="379379" y="4389569"/>
            <a:chExt cx="3945781" cy="1451679"/>
          </a:xfrm>
        </p:grpSpPr>
        <p:sp>
          <p:nvSpPr>
            <p:cNvPr id="4" name="TextBox 3"/>
            <p:cNvSpPr txBox="1"/>
            <p:nvPr/>
          </p:nvSpPr>
          <p:spPr>
            <a:xfrm>
              <a:off x="856625" y="4389569"/>
              <a:ext cx="3468535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Times New Roman"/>
                  <a:cs typeface="Times New Roman"/>
                </a:rPr>
                <a:t>Any point inside </a:t>
              </a:r>
              <a:r>
                <a:rPr lang="en-US" sz="2000" b="1" i="1" dirty="0" smtClean="0">
                  <a:latin typeface="Times New Roman"/>
                  <a:cs typeface="Times New Roman"/>
                </a:rPr>
                <a:t>F(D)</a:t>
              </a:r>
              <a:r>
                <a:rPr lang="en-US" sz="2000" dirty="0" smtClean="0">
                  <a:latin typeface="Times New Roman"/>
                  <a:cs typeface="Times New Roman"/>
                </a:rPr>
                <a:t> is a convex combination (distribution) over the corners.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379379" y="4544167"/>
              <a:ext cx="401266" cy="365760"/>
            </a:xfrm>
            <a:prstGeom prst="rightArrow">
              <a:avLst>
                <a:gd name="adj1" fmla="val 50000"/>
                <a:gd name="adj2" fmla="val 69149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1000" y="3623608"/>
            <a:ext cx="4572001" cy="1938992"/>
            <a:chOff x="485374" y="5549900"/>
            <a:chExt cx="3179843" cy="1938992"/>
          </a:xfrm>
        </p:grpSpPr>
        <p:sp>
          <p:nvSpPr>
            <p:cNvPr id="39" name="TextBox 38"/>
            <p:cNvSpPr txBox="1"/>
            <p:nvPr/>
          </p:nvSpPr>
          <p:spPr>
            <a:xfrm>
              <a:off x="856625" y="5549900"/>
              <a:ext cx="28085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Times New Roman"/>
                  <a:cs typeface="Times New Roman"/>
                </a:rPr>
                <a:t>The interim allocation rule of any feasible mechanism can be implemented as </a:t>
              </a:r>
              <a:r>
                <a:rPr lang="en-US" sz="2000" b="1" dirty="0" smtClean="0">
                  <a:latin typeface="Times New Roman"/>
                  <a:cs typeface="Times New Roman"/>
                </a:rPr>
                <a:t>a  distribution over virtual VCG allocation rules</a:t>
              </a:r>
              <a:r>
                <a:rPr lang="en-US" sz="2000" dirty="0" smtClean="0">
                  <a:latin typeface="Times New Roman"/>
                  <a:cs typeface="Times New Roman"/>
                </a:rPr>
                <a:t>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485374" y="5702300"/>
              <a:ext cx="317984" cy="365760"/>
            </a:xfrm>
            <a:prstGeom prst="rightArrow">
              <a:avLst>
                <a:gd name="adj1" fmla="val 50000"/>
                <a:gd name="adj2" fmla="val 69149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grpSp>
        <p:nvGrpSpPr>
          <p:cNvPr id="30" name="Group 37"/>
          <p:cNvGrpSpPr>
            <a:grpSpLocks noChangeAspect="1"/>
          </p:cNvGrpSpPr>
          <p:nvPr/>
        </p:nvGrpSpPr>
        <p:grpSpPr>
          <a:xfrm>
            <a:off x="5105400" y="1752600"/>
            <a:ext cx="3330418" cy="3226102"/>
            <a:chOff x="1636387" y="815043"/>
            <a:chExt cx="5492879" cy="5254160"/>
          </a:xfrm>
          <a:effectLst>
            <a:reflection blurRad="6350" stA="17000" endPos="25000" dir="5400000" sy="-100000" algn="bl" rotWithShape="0"/>
          </a:effectLst>
        </p:grpSpPr>
        <p:grpSp>
          <p:nvGrpSpPr>
            <p:cNvPr id="41" name="Group 46"/>
            <p:cNvGrpSpPr/>
            <p:nvPr/>
          </p:nvGrpSpPr>
          <p:grpSpPr>
            <a:xfrm>
              <a:off x="1636387" y="2259202"/>
              <a:ext cx="5394208" cy="3810001"/>
              <a:chOff x="2759023" y="2173671"/>
              <a:chExt cx="3926352" cy="2999791"/>
            </a:xfrm>
          </p:grpSpPr>
          <p:grpSp>
            <p:nvGrpSpPr>
              <p:cNvPr id="43" name="Group 104"/>
              <p:cNvGrpSpPr>
                <a:grpSpLocks/>
              </p:cNvGrpSpPr>
              <p:nvPr/>
            </p:nvGrpSpPr>
            <p:grpSpPr bwMode="auto">
              <a:xfrm rot="20680052">
                <a:off x="2768782" y="2173671"/>
                <a:ext cx="3916593" cy="2999791"/>
                <a:chOff x="17818" y="9648"/>
                <a:chExt cx="2440" cy="1920"/>
              </a:xfrm>
            </p:grpSpPr>
            <p:sp>
              <p:nvSpPr>
                <p:cNvPr id="46" name="Line 107"/>
                <p:cNvSpPr>
                  <a:spLocks noChangeShapeType="1"/>
                </p:cNvSpPr>
                <p:nvPr/>
              </p:nvSpPr>
              <p:spPr bwMode="auto">
                <a:xfrm>
                  <a:off x="18117" y="10856"/>
                  <a:ext cx="1298" cy="66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05"/>
                <p:cNvSpPr>
                  <a:spLocks/>
                </p:cNvSpPr>
                <p:nvPr/>
              </p:nvSpPr>
              <p:spPr bwMode="auto">
                <a:xfrm>
                  <a:off x="17968" y="9684"/>
                  <a:ext cx="1968" cy="1760"/>
                </a:xfrm>
                <a:custGeom>
                  <a:avLst/>
                  <a:gdLst>
                    <a:gd name="T0" fmla="*/ 84 w 1968"/>
                    <a:gd name="T1" fmla="*/ 392 h 1760"/>
                    <a:gd name="T2" fmla="*/ 0 w 1968"/>
                    <a:gd name="T3" fmla="*/ 876 h 1760"/>
                    <a:gd name="T4" fmla="*/ 316 w 1968"/>
                    <a:gd name="T5" fmla="*/ 1260 h 1760"/>
                    <a:gd name="T6" fmla="*/ 1312 w 1968"/>
                    <a:gd name="T7" fmla="*/ 1760 h 1760"/>
                    <a:gd name="T8" fmla="*/ 1760 w 1968"/>
                    <a:gd name="T9" fmla="*/ 1704 h 1760"/>
                    <a:gd name="T10" fmla="*/ 1872 w 1968"/>
                    <a:gd name="T11" fmla="*/ 1624 h 1760"/>
                    <a:gd name="T12" fmla="*/ 1960 w 1968"/>
                    <a:gd name="T13" fmla="*/ 1284 h 1760"/>
                    <a:gd name="T14" fmla="*/ 1968 w 1968"/>
                    <a:gd name="T15" fmla="*/ 904 h 1760"/>
                    <a:gd name="T16" fmla="*/ 1728 w 1968"/>
                    <a:gd name="T17" fmla="*/ 280 h 1760"/>
                    <a:gd name="T18" fmla="*/ 716 w 1968"/>
                    <a:gd name="T19" fmla="*/ 0 h 1760"/>
                    <a:gd name="T20" fmla="*/ 388 w 1968"/>
                    <a:gd name="T21" fmla="*/ 156 h 1760"/>
                    <a:gd name="T22" fmla="*/ 88 w 1968"/>
                    <a:gd name="T23" fmla="*/ 424 h 17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68"/>
                    <a:gd name="T37" fmla="*/ 0 h 1760"/>
                    <a:gd name="T38" fmla="*/ 1968 w 1968"/>
                    <a:gd name="T39" fmla="*/ 1760 h 17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68" h="1760">
                      <a:moveTo>
                        <a:pt x="84" y="392"/>
                      </a:moveTo>
                      <a:lnTo>
                        <a:pt x="0" y="876"/>
                      </a:lnTo>
                      <a:lnTo>
                        <a:pt x="316" y="1260"/>
                      </a:lnTo>
                      <a:lnTo>
                        <a:pt x="1312" y="1760"/>
                      </a:lnTo>
                      <a:lnTo>
                        <a:pt x="1760" y="1704"/>
                      </a:lnTo>
                      <a:lnTo>
                        <a:pt x="1872" y="1624"/>
                      </a:lnTo>
                      <a:lnTo>
                        <a:pt x="1960" y="1284"/>
                      </a:lnTo>
                      <a:lnTo>
                        <a:pt x="1968" y="904"/>
                      </a:lnTo>
                      <a:lnTo>
                        <a:pt x="1728" y="280"/>
                      </a:lnTo>
                      <a:lnTo>
                        <a:pt x="716" y="0"/>
                      </a:lnTo>
                      <a:lnTo>
                        <a:pt x="388" y="156"/>
                      </a:lnTo>
                      <a:lnTo>
                        <a:pt x="88" y="424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106"/>
                <p:cNvSpPr>
                  <a:spLocks noChangeShapeType="1"/>
                </p:cNvSpPr>
                <p:nvPr/>
              </p:nvSpPr>
              <p:spPr bwMode="auto">
                <a:xfrm>
                  <a:off x="17818" y="10378"/>
                  <a:ext cx="707" cy="857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8191" y="9648"/>
                  <a:ext cx="577" cy="256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7944" y="9972"/>
                  <a:ext cx="130" cy="671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" name="Line 110"/>
                <p:cNvSpPr>
                  <a:spLocks noChangeShapeType="1"/>
                </p:cNvSpPr>
                <p:nvPr/>
              </p:nvSpPr>
              <p:spPr bwMode="auto">
                <a:xfrm>
                  <a:off x="18599" y="9665"/>
                  <a:ext cx="1236" cy="34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111"/>
                <p:cNvSpPr>
                  <a:spLocks noChangeShapeType="1"/>
                </p:cNvSpPr>
                <p:nvPr/>
              </p:nvSpPr>
              <p:spPr bwMode="auto">
                <a:xfrm>
                  <a:off x="19632" y="9792"/>
                  <a:ext cx="432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9776" y="10464"/>
                  <a:ext cx="288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9055" y="11320"/>
                  <a:ext cx="1203" cy="142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19925" y="10348"/>
                  <a:ext cx="28" cy="803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" name="Line 108"/>
              <p:cNvSpPr>
                <a:spLocks noChangeShapeType="1"/>
              </p:cNvSpPr>
              <p:nvPr/>
            </p:nvSpPr>
            <p:spPr bwMode="auto">
              <a:xfrm rot="20680052" flipV="1">
                <a:off x="2759023" y="2653086"/>
                <a:ext cx="937214" cy="819855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ln w="285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" name="Line 113"/>
              <p:cNvSpPr>
                <a:spLocks noChangeShapeType="1"/>
              </p:cNvSpPr>
              <p:nvPr/>
            </p:nvSpPr>
            <p:spPr bwMode="auto">
              <a:xfrm rot="20680052" flipV="1">
                <a:off x="5933345" y="4276495"/>
                <a:ext cx="461755" cy="297403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33" name="Picture 39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588" y="815043"/>
              <a:ext cx="2827678" cy="1048668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4" name="Group 40"/>
            <p:cNvGrpSpPr/>
            <p:nvPr/>
          </p:nvGrpSpPr>
          <p:grpSpPr>
            <a:xfrm>
              <a:off x="3822903" y="2660024"/>
              <a:ext cx="1527911" cy="1083300"/>
              <a:chOff x="4273456" y="2194412"/>
              <a:chExt cx="1527911" cy="1083300"/>
            </a:xfrm>
          </p:grpSpPr>
          <p:cxnSp>
            <p:nvCxnSpPr>
              <p:cNvPr id="38" name="Straight Arrow Connector 44"/>
              <p:cNvCxnSpPr>
                <a:stCxn id="40" idx="2"/>
              </p:cNvCxnSpPr>
              <p:nvPr/>
            </p:nvCxnSpPr>
            <p:spPr bwMode="auto">
              <a:xfrm flipV="1">
                <a:off x="4967791" y="2232514"/>
                <a:ext cx="833576" cy="10451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oval" w="med" len="med"/>
                <a:tailEnd type="stealth" w="lg" len="lg"/>
              </a:ln>
              <a:effectLst/>
            </p:spPr>
          </p:cxnSp>
          <p:pic>
            <p:nvPicPr>
              <p:cNvPr id="40" name="Picture 45" descr="latex-image-1.pd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3456" y="2194412"/>
                <a:ext cx="1388669" cy="10833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5" name="Group 41"/>
            <p:cNvGrpSpPr/>
            <p:nvPr/>
          </p:nvGrpSpPr>
          <p:grpSpPr>
            <a:xfrm>
              <a:off x="5141792" y="1798974"/>
              <a:ext cx="1172820" cy="971758"/>
              <a:chOff x="5654997" y="1292371"/>
              <a:chExt cx="1172820" cy="971758"/>
            </a:xfrm>
          </p:grpSpPr>
          <p:sp>
            <p:nvSpPr>
              <p:cNvPr id="36" name="Oval 42"/>
              <p:cNvSpPr>
                <a:spLocks noChangeAspect="1"/>
              </p:cNvSpPr>
              <p:nvPr/>
            </p:nvSpPr>
            <p:spPr bwMode="auto">
              <a:xfrm>
                <a:off x="5870451" y="1981200"/>
                <a:ext cx="149349" cy="14934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pic>
            <p:nvPicPr>
              <p:cNvPr id="37" name="Picture 43" descr="latex-image-1.pd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997" y="1292371"/>
                <a:ext cx="1172820" cy="97175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56" name="标题 55"/>
          <p:cNvSpPr>
            <a:spLocks noGrp="1"/>
          </p:cNvSpPr>
          <p:nvPr>
            <p:ph type="title"/>
          </p:nvPr>
        </p:nvSpPr>
        <p:spPr>
          <a:xfrm>
            <a:off x="533400" y="0"/>
            <a:ext cx="7700639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 Theorem [C.-Daskalakis-Weinberg]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272786" y="3593068"/>
            <a:ext cx="104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F(D)</a:t>
            </a:r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3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4191000"/>
            <a:ext cx="6019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Structure of the Optimal Auction</a:t>
            </a:r>
            <a:endParaRPr lang="en-US" sz="2800" b="0" cap="none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1356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00639" cy="762000"/>
          </a:xfrm>
        </p:spPr>
        <p:txBody>
          <a:bodyPr/>
          <a:lstStyle/>
          <a:p>
            <a:pPr lvl="0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/>
                <a:cs typeface="Times New Roman"/>
              </a:rPr>
              <a:t>Characterization of Optimal Multi-Item Auctions</a:t>
            </a:r>
            <a:endParaRPr lang="en-US" b="1" dirty="0">
              <a:solidFill>
                <a:schemeClr val="bg1">
                  <a:lumMod val="95000"/>
                </a:schemeClr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4368800"/>
            <a:ext cx="2832100" cy="889000"/>
          </a:xfrm>
          <a:prstGeom prst="rect">
            <a:avLst/>
          </a:prstGeom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296400" cy="1127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990600"/>
            <a:ext cx="8537575" cy="7010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900" dirty="0" smtClean="0">
              <a:solidFill>
                <a:srgbClr val="FFFFFF"/>
              </a:solidFill>
              <a:effectLst/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effectLst/>
                <a:latin typeface="Chalkboard"/>
                <a:cs typeface="Chalkboard"/>
              </a:rPr>
              <a:t>Theorem [C.-</a:t>
            </a:r>
            <a:r>
              <a:rPr lang="en-US" sz="2000" b="1" dirty="0" err="1" smtClean="0">
                <a:solidFill>
                  <a:srgbClr val="FFFF00"/>
                </a:solidFill>
                <a:effectLst/>
                <a:latin typeface="Chalkboard"/>
                <a:cs typeface="Chalkboard"/>
              </a:rPr>
              <a:t>Daskalaks</a:t>
            </a:r>
            <a:r>
              <a:rPr lang="en-US" sz="2000" b="1" dirty="0" smtClean="0">
                <a:solidFill>
                  <a:srgbClr val="FFFF00"/>
                </a:solidFill>
                <a:effectLst/>
                <a:latin typeface="Chalkboard"/>
                <a:cs typeface="Chalkboard"/>
              </a:rPr>
              <a:t>-Weinberg]</a:t>
            </a:r>
            <a:r>
              <a:rPr lang="en-US" sz="2000" b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:</a:t>
            </a:r>
            <a:r>
              <a:rPr lang="en-US" sz="20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 Optimal multi-item auction has the following structure:</a:t>
            </a:r>
          </a:p>
          <a:p>
            <a:pPr>
              <a:buAutoNum type="arabicPeriod"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Bidders submit valuations </a:t>
            </a:r>
            <a:r>
              <a:rPr lang="en-US" sz="18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(t</a:t>
            </a:r>
            <a:r>
              <a:rPr lang="en-US" sz="1800" b="1" i="1" baseline="-250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1</a:t>
            </a:r>
            <a:r>
              <a:rPr lang="en-US" sz="18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,…,t</a:t>
            </a:r>
            <a:r>
              <a:rPr lang="en-US" sz="1800" b="1" i="1" baseline="-250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m</a:t>
            </a:r>
            <a:r>
              <a:rPr lang="en-US" sz="18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) </a:t>
            </a:r>
            <a:r>
              <a:rPr lang="en-US" sz="18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to auctioneer.</a:t>
            </a:r>
          </a:p>
          <a:p>
            <a:pPr>
              <a:buAutoNum type="arabicPeriod"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Auctioneer samples virtual transformations </a:t>
            </a:r>
            <a:r>
              <a:rPr lang="en-US" sz="18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f</a:t>
            </a:r>
            <a:r>
              <a:rPr lang="en-US" sz="1800" b="1" i="1" baseline="-250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1</a:t>
            </a:r>
            <a:r>
              <a:rPr lang="en-US" sz="18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,…, </a:t>
            </a:r>
            <a:r>
              <a:rPr lang="en-US" sz="1800" b="1" i="1" dirty="0" err="1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f</a:t>
            </a:r>
            <a:r>
              <a:rPr lang="en-US" sz="1800" b="1" i="1" baseline="-25000" dirty="0" err="1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m</a:t>
            </a:r>
            <a:endParaRPr lang="en-US" sz="1800" b="1" i="1" baseline="-250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>
              <a:buAutoNum type="arabicPeriod"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Auctioneer computes virtual types </a:t>
            </a:r>
            <a:r>
              <a:rPr lang="en-US" sz="1800" b="1" i="1" dirty="0" err="1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t’</a:t>
            </a:r>
            <a:r>
              <a:rPr lang="en-US" sz="1800" b="1" i="1" baseline="-25000" dirty="0" err="1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i</a:t>
            </a:r>
            <a:r>
              <a:rPr lang="en-US" sz="1800" b="1" i="1" dirty="0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 = f</a:t>
            </a:r>
            <a:r>
              <a:rPr lang="en-US" sz="1800" b="1" i="1" baseline="-25000" dirty="0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i</a:t>
            </a:r>
            <a:r>
              <a:rPr lang="en-US" sz="1800" b="1" i="1" dirty="0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(</a:t>
            </a:r>
            <a:r>
              <a:rPr lang="en-US" sz="1800" b="1" i="1" dirty="0" err="1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t</a:t>
            </a:r>
            <a:r>
              <a:rPr lang="en-US" sz="1800" b="1" i="1" baseline="-25000" dirty="0" err="1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i</a:t>
            </a:r>
            <a:r>
              <a:rPr lang="en-US" sz="1800" b="1" i="1" dirty="0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)</a:t>
            </a:r>
            <a:endParaRPr lang="en-US" sz="1800" b="1" i="1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>
              <a:buAutoNum type="arabicPeriod"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Virtual welfare maximizing allocation is chosen.</a:t>
            </a:r>
          </a:p>
          <a:p>
            <a:pPr marL="685800" lvl="2" indent="0">
              <a:buNone/>
            </a:pPr>
            <a:r>
              <a:rPr lang="en-US" sz="1700" dirty="0" smtClean="0">
                <a:solidFill>
                  <a:srgbClr val="FFFFFF"/>
                </a:solidFill>
                <a:latin typeface="Chalkboard"/>
                <a:cs typeface="Chalkboard"/>
              </a:rPr>
              <a:t>Namely</a:t>
            </a:r>
            <a:r>
              <a:rPr lang="en-US" sz="1700" dirty="0">
                <a:solidFill>
                  <a:srgbClr val="FFFFFF"/>
                </a:solidFill>
                <a:latin typeface="Chalkboard"/>
                <a:cs typeface="Chalkboard"/>
              </a:rPr>
              <a:t>, each item is given to bidder with highest virtual value for that item (if positive</a:t>
            </a:r>
            <a:r>
              <a:rPr lang="en-US" sz="1700" dirty="0" smtClean="0">
                <a:solidFill>
                  <a:srgbClr val="FFFFFF"/>
                </a:solidFill>
                <a:latin typeface="Chalkboard"/>
                <a:cs typeface="Chalkboard"/>
              </a:rPr>
              <a:t>)</a:t>
            </a:r>
            <a:endParaRPr lang="en-US" sz="1700" dirty="0" smtClean="0">
              <a:solidFill>
                <a:srgbClr val="FFFFFF"/>
              </a:solidFill>
              <a:effectLst/>
              <a:latin typeface="Chalkboard"/>
              <a:cs typeface="Chalkboard"/>
            </a:endParaRPr>
          </a:p>
          <a:p>
            <a:pPr>
              <a:buAutoNum type="arabicPeriod"/>
            </a:pPr>
            <a:r>
              <a:rPr lang="en-US" sz="1800" dirty="0" smtClean="0">
                <a:solidFill>
                  <a:srgbClr val="FFFFFF"/>
                </a:solidFill>
                <a:latin typeface="Chalkboard"/>
                <a:cs typeface="Chalkboard"/>
              </a:rPr>
              <a:t>Prices are charged to ensure truthfulness.</a:t>
            </a:r>
          </a:p>
          <a:p>
            <a:pPr>
              <a:buAutoNum type="arabicPeriod"/>
            </a:pPr>
            <a:endParaRPr lang="en-US" sz="1600" dirty="0" smtClean="0">
              <a:solidFill>
                <a:srgbClr val="FFFFFF"/>
              </a:solidFill>
              <a:effectLst/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8700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00639" cy="762000"/>
          </a:xfrm>
        </p:spPr>
        <p:txBody>
          <a:bodyPr/>
          <a:lstStyle/>
          <a:p>
            <a:pPr lvl="0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/>
                <a:cs typeface="Times New Roman"/>
              </a:rPr>
              <a:t>Characterization of Optimal Multi-Item Auctions</a:t>
            </a:r>
            <a:endParaRPr lang="en-US" b="1" dirty="0">
              <a:solidFill>
                <a:schemeClr val="bg1">
                  <a:lumMod val="95000"/>
                </a:schemeClr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9372600" cy="792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467600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900" dirty="0" smtClean="0">
              <a:solidFill>
                <a:srgbClr val="FFFFFF"/>
              </a:solidFill>
              <a:effectLst/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effectLst/>
                <a:latin typeface="Chalkboard"/>
                <a:cs typeface="Chalkboard"/>
              </a:rPr>
              <a:t>Theorem [C.-</a:t>
            </a:r>
            <a:r>
              <a:rPr lang="en-US" sz="2000" b="1" dirty="0" err="1" smtClean="0">
                <a:solidFill>
                  <a:srgbClr val="FFFF00"/>
                </a:solidFill>
                <a:effectLst/>
                <a:latin typeface="Chalkboard"/>
                <a:cs typeface="Chalkboard"/>
              </a:rPr>
              <a:t>Daskalaks</a:t>
            </a:r>
            <a:r>
              <a:rPr lang="en-US" sz="2000" b="1" dirty="0" smtClean="0">
                <a:solidFill>
                  <a:srgbClr val="FFFF00"/>
                </a:solidFill>
                <a:effectLst/>
                <a:latin typeface="Chalkboard"/>
                <a:cs typeface="Chalkboard"/>
              </a:rPr>
              <a:t>-Weinberg]</a:t>
            </a:r>
            <a:r>
              <a:rPr lang="en-US" sz="2000" b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:</a:t>
            </a:r>
            <a:r>
              <a:rPr lang="en-US" sz="20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 Optimal multi-item auction has the following structure: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en-US" sz="14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Bidders submit valuations </a:t>
            </a:r>
            <a:r>
              <a:rPr lang="en-US" sz="14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(t</a:t>
            </a:r>
            <a:r>
              <a:rPr lang="en-US" sz="1400" b="1" i="1" baseline="-250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1</a:t>
            </a:r>
            <a:r>
              <a:rPr lang="en-US" sz="14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,…,t</a:t>
            </a:r>
            <a:r>
              <a:rPr lang="en-US" sz="1400" b="1" i="1" baseline="-250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m</a:t>
            </a:r>
            <a:r>
              <a:rPr lang="en-US" sz="14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)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to auctioneer.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en-US" sz="14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Auctioneer samples virtual transformations </a:t>
            </a:r>
            <a:r>
              <a:rPr lang="en-US" sz="14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f</a:t>
            </a:r>
            <a:r>
              <a:rPr lang="en-US" sz="1400" b="1" i="1" baseline="-250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1</a:t>
            </a:r>
            <a:r>
              <a:rPr lang="en-US" sz="1400" b="1" i="1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,…, </a:t>
            </a:r>
            <a:r>
              <a:rPr lang="en-US" sz="1400" b="1" i="1" dirty="0" err="1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f</a:t>
            </a:r>
            <a:r>
              <a:rPr lang="en-US" sz="1400" b="1" i="1" baseline="-25000" dirty="0" err="1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m</a:t>
            </a:r>
            <a:endParaRPr lang="en-US" sz="1400" b="1" i="1" baseline="-250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4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Auctioneer computes virtual types </a:t>
            </a:r>
            <a:r>
              <a:rPr lang="en-US" sz="1400" b="1" i="1" dirty="0" err="1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t’</a:t>
            </a:r>
            <a:r>
              <a:rPr lang="en-US" sz="1400" b="1" i="1" baseline="-25000" dirty="0" err="1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i</a:t>
            </a:r>
            <a:r>
              <a:rPr lang="en-US" sz="1400" b="1" i="1" dirty="0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 = f</a:t>
            </a:r>
            <a:r>
              <a:rPr lang="en-US" sz="1400" b="1" i="1" baseline="-25000" dirty="0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i</a:t>
            </a:r>
            <a:r>
              <a:rPr lang="en-US" sz="1400" b="1" i="1" dirty="0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(</a:t>
            </a:r>
            <a:r>
              <a:rPr lang="en-US" sz="1400" b="1" i="1" dirty="0" err="1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t</a:t>
            </a:r>
            <a:r>
              <a:rPr lang="en-US" sz="1400" b="1" i="1" baseline="-25000" dirty="0" err="1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i</a:t>
            </a:r>
            <a:r>
              <a:rPr lang="en-US" sz="1400" b="1" i="1" dirty="0" smtClean="0">
                <a:solidFill>
                  <a:srgbClr val="FFFFFF"/>
                </a:solidFill>
                <a:latin typeface="Chalkboard"/>
                <a:ea typeface="Lucida Grande"/>
                <a:cs typeface="Chalkboard"/>
              </a:rPr>
              <a:t>)</a:t>
            </a:r>
            <a:endParaRPr lang="en-US" sz="1400" b="1" i="1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400" dirty="0" smtClean="0">
                <a:solidFill>
                  <a:srgbClr val="FFFFFF"/>
                </a:solidFill>
                <a:effectLst/>
                <a:latin typeface="Chalkboard"/>
                <a:cs typeface="Chalkboard"/>
              </a:rPr>
              <a:t>Virtual welfare maximizing allocation is chosen.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en-US" sz="1400" dirty="0" smtClean="0">
                <a:solidFill>
                  <a:srgbClr val="FFFFFF"/>
                </a:solidFill>
                <a:latin typeface="Chalkboard"/>
                <a:cs typeface="Chalkboard"/>
              </a:rPr>
              <a:t>Namely</a:t>
            </a:r>
            <a:r>
              <a:rPr lang="en-US" sz="1400" dirty="0">
                <a:solidFill>
                  <a:srgbClr val="FFFFFF"/>
                </a:solidFill>
                <a:latin typeface="Chalkboard"/>
                <a:cs typeface="Chalkboard"/>
              </a:rPr>
              <a:t>, each item is given to bidder with highest virtual value for that item (if positive</a:t>
            </a:r>
            <a:r>
              <a:rPr lang="en-US" sz="1400" dirty="0" smtClean="0">
                <a:solidFill>
                  <a:srgbClr val="FFFFFF"/>
                </a:solidFill>
                <a:latin typeface="Chalkboard"/>
                <a:cs typeface="Chalkboard"/>
              </a:rPr>
              <a:t>)</a:t>
            </a:r>
            <a:endParaRPr lang="en-US" sz="1400" dirty="0" smtClean="0">
              <a:solidFill>
                <a:srgbClr val="FFFFFF"/>
              </a:solidFill>
              <a:effectLst/>
              <a:latin typeface="Chalkboard"/>
              <a:cs typeface="Chalkboard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400" dirty="0" smtClean="0">
                <a:solidFill>
                  <a:srgbClr val="FFFFFF"/>
                </a:solidFill>
                <a:latin typeface="Chalkboard"/>
                <a:cs typeface="Chalkboard"/>
              </a:rPr>
              <a:t>Prices are charged to ensure truthfulness.</a:t>
            </a:r>
          </a:p>
          <a:p>
            <a:pPr>
              <a:buAutoNum type="arabicPeriod"/>
            </a:pPr>
            <a:endParaRPr lang="en-US" sz="1600" dirty="0" smtClean="0">
              <a:solidFill>
                <a:srgbClr val="FFFFFF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207754"/>
            <a:ext cx="8839200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400" dirty="0">
                <a:latin typeface="Times New Roman"/>
                <a:cs typeface="Times New Roman"/>
              </a:rPr>
              <a:t>Exact same structure as Myerson!</a:t>
            </a:r>
          </a:p>
          <a:p>
            <a:pPr marL="1257300" lvl="2" indent="-342900">
              <a:buClr>
                <a:srgbClr val="A3C145"/>
              </a:buClr>
              <a:buFontTx/>
              <a:buChar char="-"/>
            </a:pPr>
            <a:r>
              <a:rPr lang="en-US" sz="2200" dirty="0">
                <a:latin typeface="Times New Roman"/>
                <a:cs typeface="Times New Roman"/>
              </a:rPr>
              <a:t>in Myerson’s theorem: virtual function = deterministic</a:t>
            </a:r>
          </a:p>
          <a:p>
            <a:pPr marL="1257300" lvl="2" indent="-342900">
              <a:buClr>
                <a:srgbClr val="A3C145"/>
              </a:buClr>
              <a:buFontTx/>
              <a:buChar char="-"/>
            </a:pPr>
            <a:r>
              <a:rPr lang="en-US" sz="2200" dirty="0">
                <a:latin typeface="Times New Roman"/>
                <a:cs typeface="Times New Roman"/>
              </a:rPr>
              <a:t>here, </a:t>
            </a:r>
            <a:r>
              <a:rPr lang="en-US" sz="2200" b="1" i="1" dirty="0">
                <a:latin typeface="Times New Roman"/>
                <a:cs typeface="Times New Roman"/>
              </a:rPr>
              <a:t>randomized  </a:t>
            </a:r>
            <a:r>
              <a:rPr lang="en-US" sz="2200" dirty="0">
                <a:latin typeface="Times New Roman"/>
                <a:cs typeface="Times New Roman"/>
              </a:rPr>
              <a:t>(and they must be)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954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Interesting Open Problems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334877"/>
            <a:ext cx="8534400" cy="4532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Another difference: in Myerson’s theorem: virtual function is given explicitly, in our result, the transformation is computed by an LP.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there any structure of our transformation?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single-dimensional settings, the optimal auction is DSIC. In multi-dimensional settings,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cs typeface="Times New Roman"/>
              </a:rPr>
              <a:t>this is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unlikely to be true. What is the gap between the optimal BIC solution and the optimal DSIC solution?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8093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4572000"/>
            <a:ext cx="914400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847885"/>
            <a:ext cx="914400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62000" y="1066800"/>
            <a:ext cx="8143863" cy="68579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900" b="1" i="1" dirty="0">
                <a:solidFill>
                  <a:srgbClr val="0070C0"/>
                </a:solidFill>
                <a:latin typeface="Times New Roman"/>
                <a:cs typeface="Times New Roman"/>
              </a:rPr>
              <a:t>Variables</a:t>
            </a:r>
            <a:r>
              <a:rPr lang="en-US" sz="59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: 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Interim Allocation rule aka. </a:t>
            </a:r>
            <a:r>
              <a:rPr lang="en-US" sz="67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“REDUCED FORM”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i="1" dirty="0" smtClean="0">
                <a:solidFill>
                  <a:srgbClr val="FFC000"/>
                </a:solidFill>
              </a:rPr>
              <a:t>Decision Variables</a:t>
            </a:r>
            <a:endParaRPr lang="en-US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76400" y="2998995"/>
            <a:ext cx="7772400" cy="1585198"/>
            <a:chOff x="1676400" y="2998995"/>
            <a:chExt cx="7772400" cy="1585198"/>
          </a:xfrm>
        </p:grpSpPr>
        <p:grpSp>
          <p:nvGrpSpPr>
            <p:cNvPr id="84" name="组合 83"/>
            <p:cNvGrpSpPr>
              <a:grpSpLocks/>
            </p:cNvGrpSpPr>
            <p:nvPr/>
          </p:nvGrpSpPr>
          <p:grpSpPr>
            <a:xfrm>
              <a:off x="3146592" y="3075195"/>
              <a:ext cx="2677237" cy="1015898"/>
              <a:chOff x="4407603" y="3352800"/>
              <a:chExt cx="2920623" cy="1097280"/>
            </a:xfrm>
          </p:grpSpPr>
          <p:sp>
            <p:nvSpPr>
              <p:cNvPr id="50" name="圆角矩形 49"/>
              <p:cNvSpPr>
                <a:spLocks noChangeAspect="1"/>
              </p:cNvSpPr>
              <p:nvPr/>
            </p:nvSpPr>
            <p:spPr>
              <a:xfrm>
                <a:off x="4407603" y="3352800"/>
                <a:ext cx="2920623" cy="1097280"/>
              </a:xfrm>
              <a:prstGeom prst="roundRect">
                <a:avLst/>
              </a:prstGeom>
              <a:solidFill>
                <a:srgbClr val="CCFF99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组合 32"/>
              <p:cNvGrpSpPr>
                <a:grpSpLocks noChangeAspect="1"/>
              </p:cNvGrpSpPr>
              <p:nvPr/>
            </p:nvGrpSpPr>
            <p:grpSpPr>
              <a:xfrm>
                <a:off x="4549429" y="3429000"/>
                <a:ext cx="1318020" cy="994758"/>
                <a:chOff x="4516650" y="3886200"/>
                <a:chExt cx="1496180" cy="1264806"/>
              </a:xfrm>
            </p:grpSpPr>
            <p:pic>
              <p:nvPicPr>
                <p:cNvPr id="31" name="Picture 3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821451" y="3886200"/>
                  <a:ext cx="1191379" cy="1264806"/>
                </a:xfrm>
                <a:prstGeom prst="rect">
                  <a:avLst/>
                </a:prstGeom>
                <a:effectLst>
                  <a:outerShdw blurRad="635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2" name="矩形 31"/>
                <p:cNvSpPr/>
                <p:nvPr/>
              </p:nvSpPr>
              <p:spPr>
                <a:xfrm>
                  <a:off x="4516650" y="3998936"/>
                  <a:ext cx="387493" cy="887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i="1" dirty="0" smtClean="0">
                      <a:latin typeface="Times New Roman" pitchFamily="18" charset="0"/>
                      <a:cs typeface="Times New Roman" pitchFamily="18" charset="0"/>
                    </a:rPr>
                    <a:t>j</a:t>
                  </a:r>
                  <a:endParaRPr lang="en-US" sz="3600" dirty="0"/>
                </a:p>
              </p:txBody>
            </p:sp>
          </p:grpSp>
          <p:grpSp>
            <p:nvGrpSpPr>
              <p:cNvPr id="38" name="组合 37"/>
              <p:cNvGrpSpPr>
                <a:grpSpLocks noChangeAspect="1"/>
              </p:cNvGrpSpPr>
              <p:nvPr/>
            </p:nvGrpSpPr>
            <p:grpSpPr>
              <a:xfrm>
                <a:off x="6138617" y="3505200"/>
                <a:ext cx="1121894" cy="849772"/>
                <a:chOff x="4813239" y="4038600"/>
                <a:chExt cx="1168639" cy="885180"/>
              </a:xfrm>
            </p:grpSpPr>
            <p:pic>
              <p:nvPicPr>
                <p:cNvPr id="27" name="Picture 60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13195"/>
                <a:stretch>
                  <a:fillRect/>
                </a:stretch>
              </p:blipFill>
              <p:spPr>
                <a:xfrm>
                  <a:off x="4813239" y="4038600"/>
                  <a:ext cx="885871" cy="885180"/>
                </a:xfrm>
                <a:prstGeom prst="ellipse">
                  <a:avLst/>
                </a:prstGeom>
                <a:ln w="9525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35" name="矩形 34"/>
                <p:cNvSpPr/>
                <p:nvPr/>
              </p:nvSpPr>
              <p:spPr>
                <a:xfrm>
                  <a:off x="5668972" y="4114799"/>
                  <a:ext cx="31290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i="1" dirty="0" err="1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3600" dirty="0"/>
                </a:p>
              </p:txBody>
            </p:sp>
          </p:grpSp>
          <p:cxnSp>
            <p:nvCxnSpPr>
              <p:cNvPr id="47" name="直接箭头连接符 46"/>
              <p:cNvCxnSpPr>
                <a:cxnSpLocks noChangeAspect="1"/>
              </p:cNvCxnSpPr>
              <p:nvPr/>
            </p:nvCxnSpPr>
            <p:spPr>
              <a:xfrm flipV="1">
                <a:off x="5533657" y="3886202"/>
                <a:ext cx="512064" cy="5453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958001" y="2998995"/>
              <a:ext cx="2676987" cy="1143000"/>
              <a:chOff x="5958001" y="2998995"/>
              <a:chExt cx="2676987" cy="1143000"/>
            </a:xfrm>
          </p:grpSpPr>
          <p:grpSp>
            <p:nvGrpSpPr>
              <p:cNvPr id="77" name="组合 76"/>
              <p:cNvGrpSpPr>
                <a:grpSpLocks noChangeAspect="1"/>
              </p:cNvGrpSpPr>
              <p:nvPr/>
            </p:nvGrpSpPr>
            <p:grpSpPr>
              <a:xfrm>
                <a:off x="6110401" y="3075195"/>
                <a:ext cx="2524587" cy="1014984"/>
                <a:chOff x="734903" y="3352800"/>
                <a:chExt cx="2843003" cy="1143000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734903" y="3352800"/>
                  <a:ext cx="2815539" cy="1143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 flipH="1">
                  <a:off x="1920037" y="3751229"/>
                  <a:ext cx="1657869" cy="4505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aluation </a:t>
                  </a:r>
                  <a:r>
                    <a:rPr lang="en-US" sz="2000" b="1" i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="1" i="1" baseline="-25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000" b="1" i="1" dirty="0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862546" y="3505200"/>
                  <a:ext cx="1143301" cy="885180"/>
                  <a:chOff x="4599909" y="4038600"/>
                  <a:chExt cx="1143301" cy="885180"/>
                </a:xfrm>
              </p:grpSpPr>
              <p:pic>
                <p:nvPicPr>
                  <p:cNvPr id="40" name="Picture 60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13195"/>
                  <a:stretch>
                    <a:fillRect/>
                  </a:stretch>
                </p:blipFill>
                <p:spPr>
                  <a:xfrm>
                    <a:off x="4599909" y="4038600"/>
                    <a:ext cx="885870" cy="885180"/>
                  </a:xfrm>
                  <a:prstGeom prst="ellipse">
                    <a:avLst/>
                  </a:prstGeom>
                  <a:ln w="9525" cap="rnd">
                    <a:solidFill>
                      <a:srgbClr val="333333"/>
                    </a:solidFill>
                  </a:ln>
                  <a:effectLst/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sp>
                <p:nvSpPr>
                  <p:cNvPr id="41" name="矩形 40"/>
                  <p:cNvSpPr/>
                  <p:nvPr/>
                </p:nvSpPr>
                <p:spPr>
                  <a:xfrm>
                    <a:off x="5430304" y="4114800"/>
                    <a:ext cx="312906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600" b="1" i="1" dirty="0" err="1" smtClean="0"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3600" dirty="0"/>
                  </a:p>
                </p:txBody>
              </p:sp>
            </p:grpSp>
          </p:grpSp>
          <p:cxnSp>
            <p:nvCxnSpPr>
              <p:cNvPr id="87" name="直接连接符 86"/>
              <p:cNvCxnSpPr/>
              <p:nvPr/>
            </p:nvCxnSpPr>
            <p:spPr>
              <a:xfrm>
                <a:off x="5958001" y="2998995"/>
                <a:ext cx="0" cy="1143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1676400" y="3178314"/>
              <a:ext cx="7772400" cy="1405879"/>
              <a:chOff x="1676400" y="3178314"/>
              <a:chExt cx="7772400" cy="1405879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752600" y="3178314"/>
                <a:ext cx="7696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" pitchFamily="18" charset="0"/>
                    <a:cs typeface="Times" pitchFamily="18" charset="0"/>
                  </a:rPr>
                  <a:t>: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 pitchFamily="18" charset="0"/>
                    <a:cs typeface="Times" pitchFamily="18" charset="0"/>
                  </a:rPr>
                  <a:t>Pr</a:t>
                </a:r>
                <a:r>
                  <a:rPr lang="en-US" sz="4000" b="1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000" b="1" i="1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altLang="zh-CN" sz="4000" dirty="0" smtClean="0">
                    <a:latin typeface="Times" pitchFamily="18" charset="0"/>
                    <a:cs typeface="Times" pitchFamily="18" charset="0"/>
                  </a:rPr>
                  <a:t>(		</a:t>
                </a:r>
                <a:r>
                  <a:rPr lang="en-US" altLang="zh-CN" sz="4000" b="1" dirty="0" smtClean="0">
                    <a:latin typeface="Times" pitchFamily="18" charset="0"/>
                    <a:cs typeface="Times" pitchFamily="18" charset="0"/>
                  </a:rPr>
                  <a:t>		</a:t>
                </a:r>
                <a:r>
                  <a:rPr lang="en-US" altLang="zh-CN" sz="4000" dirty="0" smtClean="0">
                    <a:latin typeface="Times" pitchFamily="18" charset="0"/>
                    <a:cs typeface="Times" pitchFamily="18" charset="0"/>
                  </a:rPr>
                  <a:t>	           )</a:t>
                </a:r>
                <a:endParaRPr lang="en-US" sz="4000" dirty="0">
                  <a:latin typeface="Times" pitchFamily="18" charset="0"/>
                  <a:cs typeface="Times" pitchFamily="18" charset="0"/>
                </a:endParaRPr>
              </a:p>
            </p:txBody>
          </p:sp>
          <p:pic>
            <p:nvPicPr>
              <p:cNvPr id="7" name="Picture 6" descr="latex-image-1.pd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3761233"/>
                <a:ext cx="1687068" cy="82296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269453" y="4800600"/>
            <a:ext cx="8153400" cy="1524000"/>
            <a:chOff x="942372" y="4876800"/>
            <a:chExt cx="8153400" cy="1524000"/>
          </a:xfrm>
        </p:grpSpPr>
        <p:sp>
          <p:nvSpPr>
            <p:cNvPr id="111" name="TextBox 110"/>
            <p:cNvSpPr txBox="1"/>
            <p:nvPr/>
          </p:nvSpPr>
          <p:spPr>
            <a:xfrm>
              <a:off x="942372" y="4953000"/>
              <a:ext cx="8153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/>
                <a:t>     </a:t>
              </a:r>
              <a:r>
                <a:rPr lang="en-US" altLang="zh-CN" sz="4000" dirty="0"/>
                <a:t> </a:t>
              </a:r>
              <a:r>
                <a:rPr lang="en-US" altLang="zh-CN" sz="40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altLang="zh-CN" sz="4000" b="1" i="1" dirty="0" smtClean="0"/>
                <a:t>  </a:t>
              </a:r>
              <a:r>
                <a:rPr lang="en-US" altLang="zh-C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44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zh-CN" sz="3600" dirty="0" smtClean="0">
                  <a:latin typeface="Times New Roman" pitchFamily="18" charset="0"/>
                  <a:cs typeface="Times New Roman" pitchFamily="18" charset="0"/>
                </a:rPr>
                <a:t>[ </a:t>
              </a:r>
              <a:r>
                <a:rPr lang="en-US" altLang="zh-CN" sz="3600" b="1" i="1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600" b="1" i="1" dirty="0" err="1" smtClean="0">
                  <a:latin typeface="Times New Roman" pitchFamily="18" charset="0"/>
                  <a:cs typeface="Times New Roman" pitchFamily="18" charset="0"/>
                </a:rPr>
                <a:t>rice</a:t>
              </a:r>
              <a:r>
                <a:rPr lang="en-US" sz="4000" b="1" i="1" baseline="-25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  <a:r>
                <a:rPr lang="en-US" sz="4000" i="1" baseline="-25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    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                        ]</a:t>
              </a:r>
              <a:r>
                <a:rPr lang="en-US" altLang="zh-CN" sz="4000" dirty="0" smtClean="0">
                  <a:latin typeface="Times New Roman" pitchFamily="18" charset="0"/>
                  <a:cs typeface="Times New Roman" pitchFamily="18" charset="0"/>
                </a:rPr>
                <a:t>  		</a:t>
              </a:r>
              <a:r>
                <a:rPr lang="en-US" altLang="zh-CN" sz="4000" dirty="0" smtClean="0"/>
                <a:t>				         </a:t>
              </a:r>
              <a:endParaRPr lang="en-US" sz="4000" dirty="0"/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321119" y="4876800"/>
              <a:ext cx="3276600" cy="1143000"/>
              <a:chOff x="5692718" y="3505200"/>
              <a:chExt cx="3276600" cy="1143000"/>
            </a:xfrm>
          </p:grpSpPr>
          <p:grpSp>
            <p:nvGrpSpPr>
              <p:cNvPr id="93" name="组合 76"/>
              <p:cNvGrpSpPr>
                <a:grpSpLocks noChangeAspect="1"/>
              </p:cNvGrpSpPr>
              <p:nvPr/>
            </p:nvGrpSpPr>
            <p:grpSpPr>
              <a:xfrm>
                <a:off x="5997518" y="3581401"/>
                <a:ext cx="2971800" cy="1014985"/>
                <a:chOff x="1692836" y="3352799"/>
                <a:chExt cx="3346623" cy="1143000"/>
              </a:xfrm>
            </p:grpSpPr>
            <p:sp>
              <p:nvSpPr>
                <p:cNvPr id="104" name="圆角矩形 103"/>
                <p:cNvSpPr/>
                <p:nvPr/>
              </p:nvSpPr>
              <p:spPr>
                <a:xfrm>
                  <a:off x="1692836" y="3352799"/>
                  <a:ext cx="3346623" cy="1143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矩形 108"/>
                <p:cNvSpPr/>
                <p:nvPr/>
              </p:nvSpPr>
              <p:spPr>
                <a:xfrm flipH="1">
                  <a:off x="3130028" y="3733800"/>
                  <a:ext cx="1737808" cy="4505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valuation </a:t>
                  </a:r>
                  <a:r>
                    <a:rPr lang="en-US" sz="2000" b="1" i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="1" i="1" baseline="-25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000" b="1" i="1" dirty="0"/>
                </a:p>
              </p:txBody>
            </p:sp>
            <p:grpSp>
              <p:nvGrpSpPr>
                <p:cNvPr id="106" name="组合 38"/>
                <p:cNvGrpSpPr/>
                <p:nvPr/>
              </p:nvGrpSpPr>
              <p:grpSpPr>
                <a:xfrm>
                  <a:off x="1937769" y="3505200"/>
                  <a:ext cx="1238942" cy="885180"/>
                  <a:chOff x="5675132" y="4038600"/>
                  <a:chExt cx="1238942" cy="885180"/>
                </a:xfrm>
              </p:grpSpPr>
              <p:pic>
                <p:nvPicPr>
                  <p:cNvPr id="107" name="Picture 60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13195"/>
                  <a:stretch>
                    <a:fillRect/>
                  </a:stretch>
                </p:blipFill>
                <p:spPr>
                  <a:xfrm>
                    <a:off x="5675132" y="4038600"/>
                    <a:ext cx="885870" cy="885180"/>
                  </a:xfrm>
                  <a:prstGeom prst="ellipse">
                    <a:avLst/>
                  </a:prstGeom>
                  <a:ln w="9525" cap="rnd">
                    <a:solidFill>
                      <a:srgbClr val="333333"/>
                    </a:solidFill>
                  </a:ln>
                  <a:effectLst/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sp>
                <p:nvSpPr>
                  <p:cNvPr id="108" name="矩形 107"/>
                  <p:cNvSpPr/>
                  <p:nvPr/>
                </p:nvSpPr>
                <p:spPr>
                  <a:xfrm>
                    <a:off x="6561702" y="4114800"/>
                    <a:ext cx="352372" cy="72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600" b="1" i="1" dirty="0" err="1" smtClean="0"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3600" b="1" dirty="0"/>
                  </a:p>
                </p:txBody>
              </p:sp>
            </p:grpSp>
          </p:grpSp>
          <p:cxnSp>
            <p:nvCxnSpPr>
              <p:cNvPr id="95" name="直接连接符 94"/>
              <p:cNvCxnSpPr/>
              <p:nvPr/>
            </p:nvCxnSpPr>
            <p:spPr>
              <a:xfrm>
                <a:off x="5692718" y="3505200"/>
                <a:ext cx="0" cy="1143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00" y="5638800"/>
              <a:ext cx="1562100" cy="7620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57200" y="3104723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" y="48006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762000" y="3276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200" b="1" dirty="0" smtClean="0">
                <a:latin typeface="Times" pitchFamily="18" charset="0"/>
                <a:cs typeface="Times" pitchFamily="18" charset="0"/>
              </a:rPr>
              <a:t>π</a:t>
            </a:r>
            <a:r>
              <a:rPr lang="en-US" altLang="zh-CN" sz="3200" b="1" baseline="-25000" dirty="0" err="1" smtClean="0">
                <a:latin typeface="Times" pitchFamily="18" charset="0"/>
                <a:cs typeface="Times" pitchFamily="18" charset="0"/>
              </a:rPr>
              <a:t>ij</a:t>
            </a:r>
            <a:r>
              <a:rPr lang="en-US" altLang="zh-CN" sz="3200" b="1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altLang="zh-CN" sz="3200" b="1" i="1" dirty="0" smtClean="0">
                <a:latin typeface="Times" pitchFamily="18" charset="0"/>
                <a:cs typeface="Times" pitchFamily="18" charset="0"/>
              </a:rPr>
              <a:t>v</a:t>
            </a:r>
            <a:r>
              <a:rPr lang="en-US" altLang="zh-CN" sz="3200" b="1" i="1" baseline="-25000" dirty="0" smtClean="0">
                <a:latin typeface="Times" pitchFamily="18" charset="0"/>
                <a:cs typeface="Times" pitchFamily="18" charset="0"/>
              </a:rPr>
              <a:t>i</a:t>
            </a:r>
            <a:r>
              <a:rPr lang="en-US" altLang="zh-CN" sz="3200" b="1" dirty="0" smtClean="0">
                <a:latin typeface="Times" pitchFamily="18" charset="0"/>
                <a:cs typeface="Times" pitchFamily="18" charset="0"/>
              </a:rPr>
              <a:t>)</a:t>
            </a:r>
            <a:endParaRPr lang="en-US" sz="3200" b="1" baseline="-250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1434905" cy="9144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76400"/>
            <a:ext cx="5676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" grpId="0" animBg="1"/>
      <p:bldP spid="18" grpId="0"/>
      <p:bldP spid="56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succinct LP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80684" y="1166222"/>
            <a:ext cx="8987116" cy="57679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Variables: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l-GR" sz="2000" dirty="0" smtClean="0">
                <a:cs typeface="Times New Roman"/>
              </a:rPr>
              <a:t>π</a:t>
            </a:r>
            <a:r>
              <a:rPr lang="en-US" sz="2000" baseline="-25000" dirty="0" err="1" smtClean="0">
                <a:cs typeface="Times New Roman"/>
              </a:rPr>
              <a:t>ij</a:t>
            </a:r>
            <a:r>
              <a:rPr lang="en-US" sz="2000" dirty="0" smtClean="0">
                <a:cs typeface="Times New Roman"/>
              </a:rPr>
              <a:t>(</a:t>
            </a:r>
            <a:r>
              <a:rPr lang="en-US" sz="2000" i="1" dirty="0" smtClean="0">
                <a:cs typeface="Times New Roman"/>
              </a:rPr>
              <a:t>v</a:t>
            </a:r>
            <a:r>
              <a:rPr lang="en-US" sz="2000" i="1" baseline="-25000" dirty="0" smtClean="0">
                <a:cs typeface="Times New Roman"/>
              </a:rPr>
              <a:t>i</a:t>
            </a:r>
            <a:r>
              <a:rPr lang="en-US" sz="2000" dirty="0" smtClean="0">
                <a:cs typeface="Times New Roman"/>
              </a:rPr>
              <a:t>):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 probability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that item 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is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allocated to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bidder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if her reported valuation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(bid)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in </a:t>
            </a:r>
            <a:r>
              <a:rPr lang="en-US" sz="2000" dirty="0">
                <a:solidFill>
                  <a:srgbClr val="00B050"/>
                </a:solidFill>
                <a:cs typeface="Times New Roman"/>
              </a:rPr>
              <a:t>expectation over every other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bidders’ valuations (bids);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 smtClean="0">
                <a:solidFill>
                  <a:schemeClr val="tx1"/>
                </a:solidFill>
                <a:cs typeface="Times New Roman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chemeClr val="tx1"/>
                </a:solidFill>
                <a:cs typeface="Times New Roman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) </a:t>
            </a:r>
            <a:r>
              <a:rPr lang="en-US" sz="2000" dirty="0" smtClean="0">
                <a:cs typeface="Times New Roman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price bidder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pays if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her reported valuation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(bid)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in </a:t>
            </a:r>
            <a:r>
              <a:rPr lang="en-US" sz="2000" dirty="0">
                <a:solidFill>
                  <a:srgbClr val="00B050"/>
                </a:solidFill>
                <a:cs typeface="Times New Roman"/>
              </a:rPr>
              <a:t>expectation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over </a:t>
            </a:r>
            <a:r>
              <a:rPr lang="en-US" sz="2000" dirty="0">
                <a:solidFill>
                  <a:srgbClr val="00B050"/>
                </a:solidFill>
                <a:cs typeface="Times New Roman"/>
              </a:rPr>
              <a:t>every other bidder’s </a:t>
            </a:r>
            <a:r>
              <a:rPr lang="en-US" sz="2000" dirty="0" smtClean="0">
                <a:solidFill>
                  <a:srgbClr val="00B050"/>
                </a:solidFill>
                <a:cs typeface="Times New Roman"/>
              </a:rPr>
              <a:t>valuations (bids)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Constraints: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BIC:                                                                                    for all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and </a:t>
            </a:r>
            <a:r>
              <a:rPr lang="en-US" sz="2000" i="1" dirty="0" err="1" smtClean="0">
                <a:solidFill>
                  <a:srgbClr val="000000"/>
                </a:solidFill>
                <a:cs typeface="Times New Roman"/>
              </a:rPr>
              <a:t>v’</a:t>
            </a:r>
            <a:r>
              <a:rPr lang="en-US" sz="2000" i="1" baseline="-25000" dirty="0" err="1" smtClean="0">
                <a:solidFill>
                  <a:srgbClr val="000000"/>
                </a:solidFill>
                <a:cs typeface="Times New Roman"/>
              </a:rPr>
              <a:t>i</a:t>
            </a:r>
            <a:r>
              <a:rPr lang="en-US" sz="2000" dirty="0" smtClean="0">
                <a:cs typeface="Times New Roman"/>
              </a:rPr>
              <a:t>  in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T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</a:t>
            </a:r>
            <a:r>
              <a:rPr lang="en-US" sz="2000" dirty="0" smtClean="0">
                <a:cs typeface="Times New Roman"/>
              </a:rPr>
              <a:t>          </a:t>
            </a:r>
            <a:endParaRPr lang="en-US" sz="2000" dirty="0">
              <a:cs typeface="Times New Roman"/>
            </a:endParaRP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IR:                                               	for all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 </a:t>
            </a:r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in T</a:t>
            </a:r>
            <a:r>
              <a:rPr lang="en-US" sz="2000" i="1" baseline="-25000" dirty="0" smtClean="0">
                <a:solidFill>
                  <a:srgbClr val="000000"/>
                </a:solidFill>
                <a:cs typeface="Times New Roman"/>
              </a:rPr>
              <a:t>i</a:t>
            </a:r>
            <a:endParaRPr lang="en-US" sz="2000" dirty="0" smtClean="0">
              <a:cs typeface="Times New Roman"/>
            </a:endParaRP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Feasibility: exists an auction with this reduced form.</a:t>
            </a:r>
            <a:endParaRPr lang="en-US" sz="2000" dirty="0" smtClean="0">
              <a:solidFill>
                <a:srgbClr val="FF0000"/>
              </a:solidFill>
              <a:cs typeface="Times New Roman"/>
            </a:endParaRPr>
          </a:p>
          <a:p>
            <a:pPr>
              <a:spcBef>
                <a:spcPts val="10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Objective:</a:t>
            </a: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Expected revenue: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3" y="3733800"/>
            <a:ext cx="5151967" cy="89275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21098"/>
            <a:ext cx="3200400" cy="93670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184900"/>
            <a:ext cx="2999338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of a Feasible Reduced Form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898781"/>
            <a:ext cx="8534400" cy="528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After solving the succinct LP, we find the optimal reduced form π* and p*.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Can you </a:t>
            </a:r>
            <a:r>
              <a:rPr lang="en-US"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turn π* and p</a:t>
            </a:r>
            <a:r>
              <a:rPr lang="en-US" sz="2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into an auction whose reduced form is exactly </a:t>
            </a:r>
            <a:r>
              <a:rPr lang="en-US"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π* and p</a:t>
            </a:r>
            <a:r>
              <a:rPr lang="en-US" sz="2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This is crucial, otherwise being able to solve the LP is meaningless.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Will show you a way to implement any feasible reduced form, and it reveals important structure of the revenue-optimal auction!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29929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4191000"/>
            <a:ext cx="6019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Implementation of a Feasible Reduced Form</a:t>
            </a:r>
            <a:endParaRPr lang="en-US" sz="2800" b="0" cap="none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190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Set of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B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Feasible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Reduced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Forms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953311"/>
            <a:ext cx="8842375" cy="57879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Reduced form is collection                                    ;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Can view it as a vector                            ;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Let’s call set of feasible reduced forms                                    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1" u="sng" dirty="0" smtClean="0">
                <a:latin typeface="Times New Roman"/>
                <a:cs typeface="Times New Roman"/>
              </a:rPr>
              <a:t>Claim 1:</a:t>
            </a:r>
            <a:r>
              <a:rPr lang="en-US" sz="2000" u="sng" dirty="0" smtClean="0">
                <a:latin typeface="Times New Roman"/>
                <a:cs typeface="Times New Roman"/>
              </a:rPr>
              <a:t> </a:t>
            </a:r>
            <a:r>
              <a:rPr lang="en-US" sz="2000" b="1" i="1" u="sng" dirty="0" smtClean="0">
                <a:latin typeface="Times New Roman"/>
                <a:cs typeface="Times New Roman"/>
              </a:rPr>
              <a:t>F(D)</a:t>
            </a:r>
            <a:r>
              <a:rPr lang="en-US" sz="2000" u="sng" dirty="0" smtClean="0">
                <a:latin typeface="Times New Roman"/>
                <a:cs typeface="Times New Roman"/>
              </a:rPr>
              <a:t> is a </a:t>
            </a:r>
            <a:r>
              <a:rPr lang="en-US" altLang="zh-CN" sz="2000" b="1" u="sng" dirty="0" smtClean="0">
                <a:latin typeface="Times New Roman"/>
                <a:cs typeface="Times New Roman"/>
              </a:rPr>
              <a:t>convex </a:t>
            </a:r>
            <a:r>
              <a:rPr lang="en-US" sz="2000" b="1" u="sng" dirty="0" err="1" smtClean="0">
                <a:latin typeface="Times New Roman"/>
                <a:cs typeface="Times New Roman"/>
              </a:rPr>
              <a:t>polytope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Proof:  </a:t>
            </a:r>
            <a:r>
              <a:rPr lang="en-US" sz="2000" b="1" i="1" dirty="0" smtClean="0">
                <a:latin typeface="Times New Roman"/>
                <a:cs typeface="Times New Roman"/>
              </a:rPr>
              <a:t>Easy!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latin typeface="Times New Roman"/>
                <a:cs typeface="Times New Roman"/>
              </a:rPr>
              <a:t>A feasible reduced form      is implemented by a feasible allocation rule </a:t>
            </a:r>
            <a:r>
              <a:rPr lang="en-US" sz="1800" b="1" i="1" dirty="0" smtClean="0">
                <a:latin typeface="Times New Roman"/>
                <a:cs typeface="Times New Roman"/>
              </a:rPr>
              <a:t>M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b="1" i="1" dirty="0">
                <a:latin typeface="Times New Roman"/>
                <a:cs typeface="Times New Roman"/>
              </a:rPr>
              <a:t>M</a:t>
            </a:r>
            <a:r>
              <a:rPr lang="en-US" sz="1800" dirty="0" smtClean="0">
                <a:latin typeface="Times New Roman"/>
                <a:cs typeface="Times New Roman"/>
              </a:rPr>
              <a:t> is a distribution over deterministic feasible allocation rules, of which there is a finite number. So:                                     	, where          is </a:t>
            </a:r>
            <a:r>
              <a:rPr lang="en-US" sz="1800" b="1" dirty="0" smtClean="0">
                <a:latin typeface="Times New Roman"/>
                <a:cs typeface="Times New Roman"/>
              </a:rPr>
              <a:t>deterministic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latin typeface="Times New Roman"/>
                <a:cs typeface="Times New Roman"/>
              </a:rPr>
              <a:t>Easy to see: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 smtClean="0">
              <a:latin typeface="Times New Roman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So</a:t>
            </a:r>
            <a:r>
              <a:rPr lang="en-US" sz="2200" dirty="0" smtClean="0">
                <a:latin typeface="Times New Roman"/>
                <a:cs typeface="Times New Roman"/>
              </a:rPr>
              <a:t>,  </a:t>
            </a:r>
            <a:r>
              <a:rPr lang="en-US" sz="2200" b="1" i="1" dirty="0" smtClean="0">
                <a:latin typeface="Times New Roman"/>
                <a:cs typeface="Times New Roman"/>
              </a:rPr>
              <a:t>F(D)</a:t>
            </a:r>
            <a:r>
              <a:rPr lang="en-US" sz="2200" dirty="0" smtClean="0">
                <a:latin typeface="Times New Roman"/>
                <a:cs typeface="Times New Roman"/>
              </a:rPr>
              <a:t> =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							</a:t>
            </a:r>
            <a:endParaRPr lang="en-US" sz="2200" dirty="0">
              <a:latin typeface="Times New Roman"/>
              <a:cs typeface="Times New Roman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14600" y="5867400"/>
            <a:ext cx="4373785" cy="914400"/>
            <a:chOff x="3429000" y="5626100"/>
            <a:chExt cx="3657600" cy="914400"/>
          </a:xfrm>
        </p:grpSpPr>
        <p:sp>
          <p:nvSpPr>
            <p:cNvPr id="15" name="TextBox 14"/>
            <p:cNvSpPr txBox="1"/>
            <p:nvPr/>
          </p:nvSpPr>
          <p:spPr>
            <a:xfrm>
              <a:off x="3580285" y="5689805"/>
              <a:ext cx="332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convex </a:t>
              </a:r>
              <a:r>
                <a:rPr lang="en-US" sz="2000" dirty="0">
                  <a:latin typeface="Times New Roman"/>
                  <a:cs typeface="Times New Roman"/>
                </a:rPr>
                <a:t>hull of reduced forms of feasible deterministic </a:t>
              </a:r>
              <a:r>
                <a:rPr lang="en-US" sz="2000" dirty="0" smtClean="0">
                  <a:latin typeface="Times New Roman"/>
                  <a:cs typeface="Times New Roman"/>
                </a:rPr>
                <a:t>mechanisms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16" name="Double Bracket 15"/>
            <p:cNvSpPr/>
            <p:nvPr/>
          </p:nvSpPr>
          <p:spPr bwMode="auto">
            <a:xfrm>
              <a:off x="3429000" y="5626100"/>
              <a:ext cx="3657600" cy="914400"/>
            </a:xfrm>
            <a:prstGeom prst="bracketPai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66800"/>
            <a:ext cx="2927086" cy="66011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72" y="1625886"/>
            <a:ext cx="2171428" cy="660114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24300"/>
            <a:ext cx="736600" cy="5715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632516" y="4572000"/>
            <a:ext cx="3768284" cy="731520"/>
            <a:chOff x="3408818" y="4363432"/>
            <a:chExt cx="3768284" cy="774700"/>
          </a:xfrm>
        </p:grpSpPr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818" y="4363432"/>
              <a:ext cx="2578100" cy="774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102" y="4470743"/>
              <a:ext cx="889000" cy="660400"/>
            </a:xfrm>
            <a:prstGeom prst="rect">
              <a:avLst/>
            </a:prstGeom>
          </p:spPr>
        </p:pic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105400"/>
            <a:ext cx="2809821" cy="82296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235200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646577" y="1693067"/>
            <a:ext cx="6200807" cy="3793697"/>
            <a:chOff x="533398" y="1205023"/>
            <a:chExt cx="6200807" cy="3793697"/>
          </a:xfrm>
        </p:grpSpPr>
        <p:grpSp>
          <p:nvGrpSpPr>
            <p:cNvPr id="30" name="Group 29"/>
            <p:cNvGrpSpPr/>
            <p:nvPr/>
          </p:nvGrpSpPr>
          <p:grpSpPr>
            <a:xfrm>
              <a:off x="533398" y="1322769"/>
              <a:ext cx="5228872" cy="3675951"/>
              <a:chOff x="2759022" y="2173671"/>
              <a:chExt cx="3926353" cy="2999791"/>
            </a:xfrm>
          </p:grpSpPr>
          <p:grpSp>
            <p:nvGrpSpPr>
              <p:cNvPr id="9" name="Group 104"/>
              <p:cNvGrpSpPr>
                <a:grpSpLocks/>
              </p:cNvGrpSpPr>
              <p:nvPr/>
            </p:nvGrpSpPr>
            <p:grpSpPr bwMode="auto">
              <a:xfrm rot="20680052">
                <a:off x="2768782" y="2173671"/>
                <a:ext cx="3916593" cy="2999791"/>
                <a:chOff x="17818" y="9648"/>
                <a:chExt cx="2440" cy="1920"/>
              </a:xfrm>
            </p:grpSpPr>
            <p:sp>
              <p:nvSpPr>
                <p:cNvPr id="15" name="Line 107"/>
                <p:cNvSpPr>
                  <a:spLocks noChangeShapeType="1"/>
                </p:cNvSpPr>
                <p:nvPr/>
              </p:nvSpPr>
              <p:spPr bwMode="auto">
                <a:xfrm>
                  <a:off x="18117" y="10856"/>
                  <a:ext cx="1298" cy="66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05"/>
                <p:cNvSpPr>
                  <a:spLocks/>
                </p:cNvSpPr>
                <p:nvPr/>
              </p:nvSpPr>
              <p:spPr bwMode="auto">
                <a:xfrm>
                  <a:off x="17968" y="9684"/>
                  <a:ext cx="1968" cy="1760"/>
                </a:xfrm>
                <a:custGeom>
                  <a:avLst/>
                  <a:gdLst>
                    <a:gd name="T0" fmla="*/ 84 w 1968"/>
                    <a:gd name="T1" fmla="*/ 392 h 1760"/>
                    <a:gd name="T2" fmla="*/ 0 w 1968"/>
                    <a:gd name="T3" fmla="*/ 876 h 1760"/>
                    <a:gd name="T4" fmla="*/ 316 w 1968"/>
                    <a:gd name="T5" fmla="*/ 1260 h 1760"/>
                    <a:gd name="T6" fmla="*/ 1312 w 1968"/>
                    <a:gd name="T7" fmla="*/ 1760 h 1760"/>
                    <a:gd name="T8" fmla="*/ 1760 w 1968"/>
                    <a:gd name="T9" fmla="*/ 1704 h 1760"/>
                    <a:gd name="T10" fmla="*/ 1872 w 1968"/>
                    <a:gd name="T11" fmla="*/ 1624 h 1760"/>
                    <a:gd name="T12" fmla="*/ 1960 w 1968"/>
                    <a:gd name="T13" fmla="*/ 1284 h 1760"/>
                    <a:gd name="T14" fmla="*/ 1968 w 1968"/>
                    <a:gd name="T15" fmla="*/ 904 h 1760"/>
                    <a:gd name="T16" fmla="*/ 1728 w 1968"/>
                    <a:gd name="T17" fmla="*/ 280 h 1760"/>
                    <a:gd name="T18" fmla="*/ 716 w 1968"/>
                    <a:gd name="T19" fmla="*/ 0 h 1760"/>
                    <a:gd name="T20" fmla="*/ 388 w 1968"/>
                    <a:gd name="T21" fmla="*/ 156 h 1760"/>
                    <a:gd name="T22" fmla="*/ 88 w 1968"/>
                    <a:gd name="T23" fmla="*/ 424 h 17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68"/>
                    <a:gd name="T37" fmla="*/ 0 h 1760"/>
                    <a:gd name="T38" fmla="*/ 1968 w 1968"/>
                    <a:gd name="T39" fmla="*/ 1760 h 17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68" h="1760">
                      <a:moveTo>
                        <a:pt x="84" y="392"/>
                      </a:moveTo>
                      <a:lnTo>
                        <a:pt x="0" y="876"/>
                      </a:lnTo>
                      <a:lnTo>
                        <a:pt x="316" y="1260"/>
                      </a:lnTo>
                      <a:lnTo>
                        <a:pt x="1312" y="1760"/>
                      </a:lnTo>
                      <a:lnTo>
                        <a:pt x="1760" y="1704"/>
                      </a:lnTo>
                      <a:lnTo>
                        <a:pt x="1872" y="1624"/>
                      </a:lnTo>
                      <a:lnTo>
                        <a:pt x="1960" y="1284"/>
                      </a:lnTo>
                      <a:lnTo>
                        <a:pt x="1968" y="904"/>
                      </a:lnTo>
                      <a:lnTo>
                        <a:pt x="1728" y="280"/>
                      </a:lnTo>
                      <a:lnTo>
                        <a:pt x="716" y="0"/>
                      </a:lnTo>
                      <a:lnTo>
                        <a:pt x="388" y="156"/>
                      </a:lnTo>
                      <a:lnTo>
                        <a:pt x="88" y="424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innerShdw blurRad="114300">
                    <a:prstClr val="black"/>
                  </a:innerShdw>
                </a:effectLst>
                <a:extLst/>
              </p:spPr>
              <p:txBody>
                <a:bodyPr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106"/>
                <p:cNvSpPr>
                  <a:spLocks noChangeShapeType="1"/>
                </p:cNvSpPr>
                <p:nvPr/>
              </p:nvSpPr>
              <p:spPr bwMode="auto">
                <a:xfrm>
                  <a:off x="17818" y="10378"/>
                  <a:ext cx="707" cy="857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8191" y="9648"/>
                  <a:ext cx="577" cy="256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7944" y="9972"/>
                  <a:ext cx="130" cy="671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" name="Line 110"/>
                <p:cNvSpPr>
                  <a:spLocks noChangeShapeType="1"/>
                </p:cNvSpPr>
                <p:nvPr/>
              </p:nvSpPr>
              <p:spPr bwMode="auto">
                <a:xfrm>
                  <a:off x="18599" y="9665"/>
                  <a:ext cx="1236" cy="34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111"/>
                <p:cNvSpPr>
                  <a:spLocks noChangeShapeType="1"/>
                </p:cNvSpPr>
                <p:nvPr/>
              </p:nvSpPr>
              <p:spPr bwMode="auto">
                <a:xfrm>
                  <a:off x="19632" y="9792"/>
                  <a:ext cx="432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9776" y="10464"/>
                  <a:ext cx="288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9055" y="11320"/>
                  <a:ext cx="1203" cy="142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19925" y="10348"/>
                  <a:ext cx="28" cy="803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Line 108"/>
              <p:cNvSpPr>
                <a:spLocks noChangeShapeType="1"/>
              </p:cNvSpPr>
              <p:nvPr/>
            </p:nvSpPr>
            <p:spPr bwMode="auto">
              <a:xfrm rot="20680052" flipV="1">
                <a:off x="2759022" y="2653084"/>
                <a:ext cx="937214" cy="819855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ln w="285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rot="20680052" flipV="1">
                <a:off x="5933345" y="4276495"/>
                <a:ext cx="461755" cy="297403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798" y="1205023"/>
              <a:ext cx="1957407" cy="73519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3219632" y="2273369"/>
            <a:ext cx="1038140" cy="1003231"/>
            <a:chOff x="4730401" y="2194414"/>
            <a:chExt cx="1070966" cy="1039815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946389" y="2232516"/>
              <a:ext cx="854978" cy="100171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stealth" w="lg" len="lg"/>
            </a:ln>
            <a:effectLst/>
          </p:spPr>
        </p:cxn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401" y="2194414"/>
              <a:ext cx="914400" cy="7239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4053380" y="1630680"/>
            <a:ext cx="775576" cy="649418"/>
            <a:chOff x="5653164" y="1487297"/>
            <a:chExt cx="800100" cy="673100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5870451" y="1981200"/>
              <a:ext cx="149349" cy="14934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164" y="1487297"/>
              <a:ext cx="800100" cy="6731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Set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Feasible</a:t>
            </a:r>
            <a:r>
              <a:rPr lang="en-US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Reduced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Forms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3642841"/>
            <a:ext cx="2439151" cy="242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Q: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Is there a </a:t>
            </a:r>
            <a:r>
              <a:rPr lang="en-US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allocation rule implementing the corners?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7396855" y="3276600"/>
            <a:ext cx="762000" cy="533400"/>
          </a:xfrm>
          <a:prstGeom prst="wedgeEllipseCallout">
            <a:avLst>
              <a:gd name="adj1" fmla="val -78611"/>
              <a:gd name="adj2" fmla="val 625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3200183"/>
            <a:ext cx="10424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F(D)</a:t>
            </a:r>
            <a:endParaRPr lang="en-US" sz="32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730671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047999" cy="1001844"/>
          </a:xfrm>
        </p:spPr>
        <p:txBody>
          <a:bodyPr>
            <a:no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* 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there a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simple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allocation rule implementing a corner?</a:t>
            </a:r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160"/>
            <a:ext cx="2938880" cy="967680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3657598" y="3657600"/>
            <a:ext cx="5105402" cy="914400"/>
            <a:chOff x="325229" y="4299377"/>
            <a:chExt cx="5167743" cy="871531"/>
          </a:xfrm>
        </p:grpSpPr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29" y="4299377"/>
              <a:ext cx="4087916" cy="87153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76488" y="4403210"/>
              <a:ext cx="1016484" cy="394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------ (1)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3886200" y="4474070"/>
            <a:ext cx="4846320" cy="914400"/>
            <a:chOff x="1022603" y="4983366"/>
            <a:chExt cx="4992116" cy="871531"/>
          </a:xfrm>
        </p:grpSpPr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3" y="4983366"/>
              <a:ext cx="4408323" cy="87153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179032" y="5055260"/>
              <a:ext cx="835687" cy="394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--- (2)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7"/>
          <p:cNvGrpSpPr>
            <a:grpSpLocks noChangeAspect="1"/>
          </p:cNvGrpSpPr>
          <p:nvPr/>
        </p:nvGrpSpPr>
        <p:grpSpPr>
          <a:xfrm>
            <a:off x="5501969" y="0"/>
            <a:ext cx="3413431" cy="2159302"/>
            <a:chOff x="194545" y="1798974"/>
            <a:chExt cx="6836050" cy="4270229"/>
          </a:xfrm>
          <a:effectLst>
            <a:reflection blurRad="6350" stA="17000" endPos="25000" dir="5400000" sy="-100000" algn="bl" rotWithShape="0"/>
          </a:effectLst>
        </p:grpSpPr>
        <p:grpSp>
          <p:nvGrpSpPr>
            <p:cNvPr id="7" name="Group 46"/>
            <p:cNvGrpSpPr/>
            <p:nvPr/>
          </p:nvGrpSpPr>
          <p:grpSpPr>
            <a:xfrm>
              <a:off x="1636387" y="2259202"/>
              <a:ext cx="5394208" cy="3810001"/>
              <a:chOff x="2759023" y="2173671"/>
              <a:chExt cx="3926352" cy="2999791"/>
            </a:xfrm>
          </p:grpSpPr>
          <p:grpSp>
            <p:nvGrpSpPr>
              <p:cNvPr id="8" name="Group 104"/>
              <p:cNvGrpSpPr>
                <a:grpSpLocks/>
              </p:cNvGrpSpPr>
              <p:nvPr/>
            </p:nvGrpSpPr>
            <p:grpSpPr bwMode="auto">
              <a:xfrm rot="20680052">
                <a:off x="2768782" y="2173671"/>
                <a:ext cx="3916593" cy="2999791"/>
                <a:chOff x="17818" y="9648"/>
                <a:chExt cx="2440" cy="1920"/>
              </a:xfrm>
            </p:grpSpPr>
            <p:sp>
              <p:nvSpPr>
                <p:cNvPr id="52" name="Line 107"/>
                <p:cNvSpPr>
                  <a:spLocks noChangeShapeType="1"/>
                </p:cNvSpPr>
                <p:nvPr/>
              </p:nvSpPr>
              <p:spPr bwMode="auto">
                <a:xfrm>
                  <a:off x="18117" y="10856"/>
                  <a:ext cx="1298" cy="66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05"/>
                <p:cNvSpPr>
                  <a:spLocks/>
                </p:cNvSpPr>
                <p:nvPr/>
              </p:nvSpPr>
              <p:spPr bwMode="auto">
                <a:xfrm>
                  <a:off x="17968" y="9684"/>
                  <a:ext cx="1968" cy="1760"/>
                </a:xfrm>
                <a:custGeom>
                  <a:avLst/>
                  <a:gdLst>
                    <a:gd name="T0" fmla="*/ 84 w 1968"/>
                    <a:gd name="T1" fmla="*/ 392 h 1760"/>
                    <a:gd name="T2" fmla="*/ 0 w 1968"/>
                    <a:gd name="T3" fmla="*/ 876 h 1760"/>
                    <a:gd name="T4" fmla="*/ 316 w 1968"/>
                    <a:gd name="T5" fmla="*/ 1260 h 1760"/>
                    <a:gd name="T6" fmla="*/ 1312 w 1968"/>
                    <a:gd name="T7" fmla="*/ 1760 h 1760"/>
                    <a:gd name="T8" fmla="*/ 1760 w 1968"/>
                    <a:gd name="T9" fmla="*/ 1704 h 1760"/>
                    <a:gd name="T10" fmla="*/ 1872 w 1968"/>
                    <a:gd name="T11" fmla="*/ 1624 h 1760"/>
                    <a:gd name="T12" fmla="*/ 1960 w 1968"/>
                    <a:gd name="T13" fmla="*/ 1284 h 1760"/>
                    <a:gd name="T14" fmla="*/ 1968 w 1968"/>
                    <a:gd name="T15" fmla="*/ 904 h 1760"/>
                    <a:gd name="T16" fmla="*/ 1728 w 1968"/>
                    <a:gd name="T17" fmla="*/ 280 h 1760"/>
                    <a:gd name="T18" fmla="*/ 716 w 1968"/>
                    <a:gd name="T19" fmla="*/ 0 h 1760"/>
                    <a:gd name="T20" fmla="*/ 388 w 1968"/>
                    <a:gd name="T21" fmla="*/ 156 h 1760"/>
                    <a:gd name="T22" fmla="*/ 88 w 1968"/>
                    <a:gd name="T23" fmla="*/ 424 h 17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68"/>
                    <a:gd name="T37" fmla="*/ 0 h 1760"/>
                    <a:gd name="T38" fmla="*/ 1968 w 1968"/>
                    <a:gd name="T39" fmla="*/ 1760 h 17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68" h="1760">
                      <a:moveTo>
                        <a:pt x="84" y="392"/>
                      </a:moveTo>
                      <a:lnTo>
                        <a:pt x="0" y="876"/>
                      </a:lnTo>
                      <a:lnTo>
                        <a:pt x="316" y="1260"/>
                      </a:lnTo>
                      <a:lnTo>
                        <a:pt x="1312" y="1760"/>
                      </a:lnTo>
                      <a:lnTo>
                        <a:pt x="1760" y="1704"/>
                      </a:lnTo>
                      <a:lnTo>
                        <a:pt x="1872" y="1624"/>
                      </a:lnTo>
                      <a:lnTo>
                        <a:pt x="1960" y="1284"/>
                      </a:lnTo>
                      <a:lnTo>
                        <a:pt x="1968" y="904"/>
                      </a:lnTo>
                      <a:lnTo>
                        <a:pt x="1728" y="280"/>
                      </a:lnTo>
                      <a:lnTo>
                        <a:pt x="716" y="0"/>
                      </a:lnTo>
                      <a:lnTo>
                        <a:pt x="388" y="156"/>
                      </a:lnTo>
                      <a:lnTo>
                        <a:pt x="88" y="424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innerShdw blurRad="114300">
                    <a:prstClr val="black"/>
                  </a:innerShdw>
                </a:effectLst>
                <a:ex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106"/>
                <p:cNvSpPr>
                  <a:spLocks noChangeShapeType="1"/>
                </p:cNvSpPr>
                <p:nvPr/>
              </p:nvSpPr>
              <p:spPr bwMode="auto">
                <a:xfrm>
                  <a:off x="17818" y="10378"/>
                  <a:ext cx="707" cy="857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8191" y="9648"/>
                  <a:ext cx="577" cy="256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6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7944" y="9972"/>
                  <a:ext cx="130" cy="671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" name="Line 110"/>
                <p:cNvSpPr>
                  <a:spLocks noChangeShapeType="1"/>
                </p:cNvSpPr>
                <p:nvPr/>
              </p:nvSpPr>
              <p:spPr bwMode="auto">
                <a:xfrm>
                  <a:off x="18599" y="9665"/>
                  <a:ext cx="1236" cy="34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111"/>
                <p:cNvSpPr>
                  <a:spLocks noChangeShapeType="1"/>
                </p:cNvSpPr>
                <p:nvPr/>
              </p:nvSpPr>
              <p:spPr bwMode="auto">
                <a:xfrm>
                  <a:off x="19632" y="9792"/>
                  <a:ext cx="432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9776" y="10464"/>
                  <a:ext cx="288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9055" y="11320"/>
                  <a:ext cx="1203" cy="142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19925" y="10348"/>
                  <a:ext cx="28" cy="803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" name="Line 108"/>
              <p:cNvSpPr>
                <a:spLocks noChangeShapeType="1"/>
              </p:cNvSpPr>
              <p:nvPr/>
            </p:nvSpPr>
            <p:spPr bwMode="auto">
              <a:xfrm rot="20680052" flipV="1">
                <a:off x="2759023" y="2653086"/>
                <a:ext cx="937214" cy="819855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ln w="285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" name="Line 113"/>
              <p:cNvSpPr>
                <a:spLocks noChangeShapeType="1"/>
              </p:cNvSpPr>
              <p:nvPr/>
            </p:nvSpPr>
            <p:spPr bwMode="auto">
              <a:xfrm rot="20680052" flipV="1">
                <a:off x="5933345" y="4276495"/>
                <a:ext cx="461755" cy="297403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45" y="2418398"/>
              <a:ext cx="2318684" cy="859905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" name="Group 40"/>
            <p:cNvGrpSpPr/>
            <p:nvPr/>
          </p:nvGrpSpPr>
          <p:grpSpPr>
            <a:xfrm>
              <a:off x="3822903" y="2660024"/>
              <a:ext cx="1527911" cy="1083300"/>
              <a:chOff x="4273456" y="2194412"/>
              <a:chExt cx="1527911" cy="1083300"/>
            </a:xfrm>
          </p:grpSpPr>
          <p:cxnSp>
            <p:nvCxnSpPr>
              <p:cNvPr id="45" name="Straight Arrow Connector 44"/>
              <p:cNvCxnSpPr>
                <a:stCxn id="46" idx="2"/>
              </p:cNvCxnSpPr>
              <p:nvPr/>
            </p:nvCxnSpPr>
            <p:spPr bwMode="auto">
              <a:xfrm flipV="1">
                <a:off x="4967791" y="2232514"/>
                <a:ext cx="833576" cy="10451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oval" w="med" len="med"/>
                <a:tailEnd type="stealth" w="lg" len="lg"/>
              </a:ln>
              <a:effectLst/>
            </p:spPr>
          </p:cxnSp>
          <p:pic>
            <p:nvPicPr>
              <p:cNvPr id="46" name="Picture 45" descr="latex-image-1.pdf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3456" y="2194412"/>
                <a:ext cx="1388669" cy="10833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0" name="Group 41"/>
            <p:cNvGrpSpPr/>
            <p:nvPr/>
          </p:nvGrpSpPr>
          <p:grpSpPr>
            <a:xfrm>
              <a:off x="5141792" y="1798974"/>
              <a:ext cx="1172820" cy="971758"/>
              <a:chOff x="5654997" y="1292371"/>
              <a:chExt cx="1172820" cy="971758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5870451" y="1981200"/>
                <a:ext cx="149349" cy="14934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pic>
            <p:nvPicPr>
              <p:cNvPr id="44" name="Picture 43" descr="latex-image-1.pd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997" y="1292371"/>
                <a:ext cx="1172820" cy="97175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1" name="Group 179"/>
          <p:cNvGrpSpPr/>
          <p:nvPr/>
        </p:nvGrpSpPr>
        <p:grpSpPr>
          <a:xfrm>
            <a:off x="381000" y="5366740"/>
            <a:ext cx="4892645" cy="838200"/>
            <a:chOff x="4175155" y="5715000"/>
            <a:chExt cx="4892645" cy="838200"/>
          </a:xfrm>
        </p:grpSpPr>
        <p:sp>
          <p:nvSpPr>
            <p:cNvPr id="85" name="Line Callout 1 (Accent Bar) 84"/>
            <p:cNvSpPr/>
            <p:nvPr/>
          </p:nvSpPr>
          <p:spPr>
            <a:xfrm flipH="1">
              <a:off x="4191000" y="5715000"/>
              <a:ext cx="4876800" cy="838200"/>
            </a:xfrm>
            <a:prstGeom prst="accentCallout1">
              <a:avLst>
                <a:gd name="adj1" fmla="val 65612"/>
                <a:gd name="adj2" fmla="val -3382"/>
                <a:gd name="adj3" fmla="val 50277"/>
                <a:gd name="adj4" fmla="val -1715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5155" y="5723692"/>
              <a:ext cx="4664045" cy="67710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1440">
                <a:spcBef>
                  <a:spcPts val="600"/>
                </a:spcBef>
                <a:spcAft>
                  <a:spcPts val="600"/>
                </a:spcAft>
              </a:pP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interpretation: </a:t>
              </a:r>
              <a:r>
                <a:rPr lang="en-US" sz="1900" b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virtual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value derived by bidder </a:t>
              </a:r>
              <a:r>
                <a:rPr lang="en-US" sz="1900" i="1" dirty="0" err="1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1900" i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when given item </a:t>
              </a:r>
              <a:r>
                <a:rPr lang="en-US" sz="1900" i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j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when his type is </a:t>
              </a:r>
              <a:r>
                <a:rPr lang="en-US" sz="1900" i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A</a:t>
              </a:r>
              <a:endParaRPr lang="en-US" sz="1900" i="1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80"/>
          <p:cNvGrpSpPr/>
          <p:nvPr/>
        </p:nvGrpSpPr>
        <p:grpSpPr>
          <a:xfrm>
            <a:off x="418418" y="4223740"/>
            <a:ext cx="2858182" cy="990600"/>
            <a:chOff x="6075493" y="4495800"/>
            <a:chExt cx="2705782" cy="990600"/>
          </a:xfrm>
        </p:grpSpPr>
        <p:sp>
          <p:nvSpPr>
            <p:cNvPr id="88" name="Line Callout 1 (Accent Bar) 87"/>
            <p:cNvSpPr/>
            <p:nvPr/>
          </p:nvSpPr>
          <p:spPr>
            <a:xfrm flipH="1">
              <a:off x="6075493" y="4495800"/>
              <a:ext cx="2705782" cy="990600"/>
            </a:xfrm>
            <a:prstGeom prst="accentCallout1">
              <a:avLst>
                <a:gd name="adj1" fmla="val 55607"/>
                <a:gd name="adj2" fmla="val -5463"/>
                <a:gd name="adj3" fmla="val 55334"/>
                <a:gd name="adj4" fmla="val -1988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96237" y="4495800"/>
              <a:ext cx="2685038" cy="9694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expected </a:t>
              </a:r>
              <a:r>
                <a:rPr lang="en-US" sz="1900" b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virtual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welfare of an allocation rule with interim rule π’ </a:t>
              </a:r>
              <a:endParaRPr lang="en-US" sz="19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28600" y="1524000"/>
            <a:ext cx="3886200" cy="1447800"/>
            <a:chOff x="228600" y="1447800"/>
            <a:chExt cx="3886200" cy="1447800"/>
          </a:xfrm>
        </p:grpSpPr>
        <p:sp>
          <p:nvSpPr>
            <p:cNvPr id="63" name="Line Callout 1 (Accent Bar) 84"/>
            <p:cNvSpPr/>
            <p:nvPr/>
          </p:nvSpPr>
          <p:spPr>
            <a:xfrm flipH="1">
              <a:off x="228600" y="1447800"/>
              <a:ext cx="3886200" cy="1447800"/>
            </a:xfrm>
            <a:prstGeom prst="accentCallout1">
              <a:avLst>
                <a:gd name="adj1" fmla="val 60968"/>
                <a:gd name="adj2" fmla="val -3778"/>
                <a:gd name="adj3" fmla="val 75270"/>
                <a:gd name="adj4" fmla="val -14501"/>
              </a:avLst>
            </a:prstGeom>
            <a:solidFill>
              <a:srgbClr val="CCFF99"/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7200" y="1524000"/>
              <a:ext cx="3581400" cy="125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virtual welfare maximizing interim rule when virtual </a:t>
              </a:r>
              <a:b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value functions are the </a:t>
              </a:r>
              <a:r>
                <a:rPr lang="en-US" sz="20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i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9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altLang="zh-CN" sz="19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虚尾箭头 75"/>
          <p:cNvSpPr/>
          <p:nvPr/>
        </p:nvSpPr>
        <p:spPr>
          <a:xfrm rot="16200000">
            <a:off x="1562100" y="3162300"/>
            <a:ext cx="838200" cy="914400"/>
          </a:xfrm>
          <a:prstGeom prst="stripedRightArrow">
            <a:avLst>
              <a:gd name="adj1" fmla="val 50000"/>
              <a:gd name="adj2" fmla="val 2272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239000" y="1002268"/>
            <a:ext cx="104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F(D)</a:t>
            </a:r>
            <a:endParaRPr lang="en-US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4400" y="2260600"/>
            <a:ext cx="3886200" cy="863600"/>
            <a:chOff x="4648200" y="3098800"/>
            <a:chExt cx="3886200" cy="863600"/>
          </a:xfrm>
        </p:grpSpPr>
        <p:sp>
          <p:nvSpPr>
            <p:cNvPr id="14" name="Rectangle 13"/>
            <p:cNvSpPr/>
            <p:nvPr/>
          </p:nvSpPr>
          <p:spPr>
            <a:xfrm>
              <a:off x="4648200" y="3124200"/>
              <a:ext cx="38862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098800"/>
              <a:ext cx="3810000" cy="863600"/>
            </a:xfrm>
            <a:prstGeom prst="rect">
              <a:avLst/>
            </a:prstGeom>
          </p:spPr>
        </p:pic>
      </p:grpSp>
      <p:cxnSp>
        <p:nvCxnSpPr>
          <p:cNvPr id="69" name="直接连接符 68"/>
          <p:cNvCxnSpPr/>
          <p:nvPr/>
        </p:nvCxnSpPr>
        <p:spPr>
          <a:xfrm>
            <a:off x="7482840" y="2819400"/>
            <a:ext cx="8229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37451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160"/>
            <a:ext cx="2938880" cy="967680"/>
          </a:xfrm>
          <a:prstGeom prst="rect">
            <a:avLst/>
          </a:prstGeom>
        </p:spPr>
      </p:pic>
      <p:grpSp>
        <p:nvGrpSpPr>
          <p:cNvPr id="75" name="Group 179"/>
          <p:cNvGrpSpPr/>
          <p:nvPr/>
        </p:nvGrpSpPr>
        <p:grpSpPr>
          <a:xfrm>
            <a:off x="381000" y="5366740"/>
            <a:ext cx="4892645" cy="838200"/>
            <a:chOff x="4175155" y="5715000"/>
            <a:chExt cx="4892645" cy="838200"/>
          </a:xfrm>
        </p:grpSpPr>
        <p:sp>
          <p:nvSpPr>
            <p:cNvPr id="76" name="Line Callout 1 (Accent Bar) 84"/>
            <p:cNvSpPr/>
            <p:nvPr/>
          </p:nvSpPr>
          <p:spPr>
            <a:xfrm flipH="1">
              <a:off x="4191000" y="5715000"/>
              <a:ext cx="4876800" cy="838200"/>
            </a:xfrm>
            <a:prstGeom prst="accentCallout1">
              <a:avLst>
                <a:gd name="adj1" fmla="val 65612"/>
                <a:gd name="adj2" fmla="val -3382"/>
                <a:gd name="adj3" fmla="val 50277"/>
                <a:gd name="adj4" fmla="val -1715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75155" y="5723692"/>
              <a:ext cx="4664045" cy="67710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1440">
                <a:spcBef>
                  <a:spcPts val="600"/>
                </a:spcBef>
                <a:spcAft>
                  <a:spcPts val="600"/>
                </a:spcAft>
              </a:pP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interpretation: </a:t>
              </a:r>
              <a:r>
                <a:rPr lang="en-US" sz="1900" b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virtual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value derived by bidder </a:t>
              </a:r>
              <a:r>
                <a:rPr lang="en-US" sz="1900" i="1" dirty="0" err="1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1900" i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when given item </a:t>
              </a:r>
              <a:r>
                <a:rPr lang="en-US" sz="1900" i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j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when his type is </a:t>
              </a:r>
              <a:r>
                <a:rPr lang="en-US" sz="1900" i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A</a:t>
              </a:r>
              <a:endParaRPr lang="en-US" sz="1900" i="1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37"/>
          <p:cNvGrpSpPr>
            <a:grpSpLocks noChangeAspect="1"/>
          </p:cNvGrpSpPr>
          <p:nvPr/>
        </p:nvGrpSpPr>
        <p:grpSpPr>
          <a:xfrm>
            <a:off x="5501969" y="0"/>
            <a:ext cx="3413431" cy="2159302"/>
            <a:chOff x="194545" y="1798974"/>
            <a:chExt cx="6836050" cy="4270229"/>
          </a:xfrm>
          <a:effectLst>
            <a:reflection blurRad="6350" stA="17000" endPos="25000" dir="5400000" sy="-100000" algn="bl" rotWithShape="0"/>
          </a:effectLst>
        </p:grpSpPr>
        <p:grpSp>
          <p:nvGrpSpPr>
            <p:cNvPr id="7" name="Group 46"/>
            <p:cNvGrpSpPr/>
            <p:nvPr/>
          </p:nvGrpSpPr>
          <p:grpSpPr>
            <a:xfrm>
              <a:off x="1636387" y="2259202"/>
              <a:ext cx="5394208" cy="3810001"/>
              <a:chOff x="2759023" y="2173671"/>
              <a:chExt cx="3926352" cy="2999791"/>
            </a:xfrm>
          </p:grpSpPr>
          <p:grpSp>
            <p:nvGrpSpPr>
              <p:cNvPr id="8" name="Group 104"/>
              <p:cNvGrpSpPr>
                <a:grpSpLocks/>
              </p:cNvGrpSpPr>
              <p:nvPr/>
            </p:nvGrpSpPr>
            <p:grpSpPr bwMode="auto">
              <a:xfrm rot="20680052">
                <a:off x="2768782" y="2173671"/>
                <a:ext cx="3916593" cy="2999791"/>
                <a:chOff x="17818" y="9648"/>
                <a:chExt cx="2440" cy="1920"/>
              </a:xfrm>
            </p:grpSpPr>
            <p:sp>
              <p:nvSpPr>
                <p:cNvPr id="52" name="Line 107"/>
                <p:cNvSpPr>
                  <a:spLocks noChangeShapeType="1"/>
                </p:cNvSpPr>
                <p:nvPr/>
              </p:nvSpPr>
              <p:spPr bwMode="auto">
                <a:xfrm>
                  <a:off x="18117" y="10856"/>
                  <a:ext cx="1298" cy="66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05"/>
                <p:cNvSpPr>
                  <a:spLocks/>
                </p:cNvSpPr>
                <p:nvPr/>
              </p:nvSpPr>
              <p:spPr bwMode="auto">
                <a:xfrm>
                  <a:off x="17968" y="9684"/>
                  <a:ext cx="1968" cy="1760"/>
                </a:xfrm>
                <a:custGeom>
                  <a:avLst/>
                  <a:gdLst>
                    <a:gd name="T0" fmla="*/ 84 w 1968"/>
                    <a:gd name="T1" fmla="*/ 392 h 1760"/>
                    <a:gd name="T2" fmla="*/ 0 w 1968"/>
                    <a:gd name="T3" fmla="*/ 876 h 1760"/>
                    <a:gd name="T4" fmla="*/ 316 w 1968"/>
                    <a:gd name="T5" fmla="*/ 1260 h 1760"/>
                    <a:gd name="T6" fmla="*/ 1312 w 1968"/>
                    <a:gd name="T7" fmla="*/ 1760 h 1760"/>
                    <a:gd name="T8" fmla="*/ 1760 w 1968"/>
                    <a:gd name="T9" fmla="*/ 1704 h 1760"/>
                    <a:gd name="T10" fmla="*/ 1872 w 1968"/>
                    <a:gd name="T11" fmla="*/ 1624 h 1760"/>
                    <a:gd name="T12" fmla="*/ 1960 w 1968"/>
                    <a:gd name="T13" fmla="*/ 1284 h 1760"/>
                    <a:gd name="T14" fmla="*/ 1968 w 1968"/>
                    <a:gd name="T15" fmla="*/ 904 h 1760"/>
                    <a:gd name="T16" fmla="*/ 1728 w 1968"/>
                    <a:gd name="T17" fmla="*/ 280 h 1760"/>
                    <a:gd name="T18" fmla="*/ 716 w 1968"/>
                    <a:gd name="T19" fmla="*/ 0 h 1760"/>
                    <a:gd name="T20" fmla="*/ 388 w 1968"/>
                    <a:gd name="T21" fmla="*/ 156 h 1760"/>
                    <a:gd name="T22" fmla="*/ 88 w 1968"/>
                    <a:gd name="T23" fmla="*/ 424 h 17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68"/>
                    <a:gd name="T37" fmla="*/ 0 h 1760"/>
                    <a:gd name="T38" fmla="*/ 1968 w 1968"/>
                    <a:gd name="T39" fmla="*/ 1760 h 17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68" h="1760">
                      <a:moveTo>
                        <a:pt x="84" y="392"/>
                      </a:moveTo>
                      <a:lnTo>
                        <a:pt x="0" y="876"/>
                      </a:lnTo>
                      <a:lnTo>
                        <a:pt x="316" y="1260"/>
                      </a:lnTo>
                      <a:lnTo>
                        <a:pt x="1312" y="1760"/>
                      </a:lnTo>
                      <a:lnTo>
                        <a:pt x="1760" y="1704"/>
                      </a:lnTo>
                      <a:lnTo>
                        <a:pt x="1872" y="1624"/>
                      </a:lnTo>
                      <a:lnTo>
                        <a:pt x="1960" y="1284"/>
                      </a:lnTo>
                      <a:lnTo>
                        <a:pt x="1968" y="904"/>
                      </a:lnTo>
                      <a:lnTo>
                        <a:pt x="1728" y="280"/>
                      </a:lnTo>
                      <a:lnTo>
                        <a:pt x="716" y="0"/>
                      </a:lnTo>
                      <a:lnTo>
                        <a:pt x="388" y="156"/>
                      </a:lnTo>
                      <a:lnTo>
                        <a:pt x="88" y="424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innerShdw blurRad="114300">
                    <a:prstClr val="black"/>
                  </a:innerShdw>
                </a:effectLst>
                <a:ex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106"/>
                <p:cNvSpPr>
                  <a:spLocks noChangeShapeType="1"/>
                </p:cNvSpPr>
                <p:nvPr/>
              </p:nvSpPr>
              <p:spPr bwMode="auto">
                <a:xfrm>
                  <a:off x="17818" y="10378"/>
                  <a:ext cx="707" cy="857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8191" y="9648"/>
                  <a:ext cx="577" cy="256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6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7944" y="9972"/>
                  <a:ext cx="130" cy="671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" name="Line 110"/>
                <p:cNvSpPr>
                  <a:spLocks noChangeShapeType="1"/>
                </p:cNvSpPr>
                <p:nvPr/>
              </p:nvSpPr>
              <p:spPr bwMode="auto">
                <a:xfrm>
                  <a:off x="18599" y="9665"/>
                  <a:ext cx="1236" cy="34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111"/>
                <p:cNvSpPr>
                  <a:spLocks noChangeShapeType="1"/>
                </p:cNvSpPr>
                <p:nvPr/>
              </p:nvSpPr>
              <p:spPr bwMode="auto">
                <a:xfrm>
                  <a:off x="19632" y="9792"/>
                  <a:ext cx="432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9776" y="10464"/>
                  <a:ext cx="288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9055" y="11320"/>
                  <a:ext cx="1203" cy="142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19925" y="10348"/>
                  <a:ext cx="28" cy="803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" name="Line 108"/>
              <p:cNvSpPr>
                <a:spLocks noChangeShapeType="1"/>
              </p:cNvSpPr>
              <p:nvPr/>
            </p:nvSpPr>
            <p:spPr bwMode="auto">
              <a:xfrm rot="20680052" flipV="1">
                <a:off x="2759023" y="2653086"/>
                <a:ext cx="937214" cy="819855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ln w="285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" name="Line 113"/>
              <p:cNvSpPr>
                <a:spLocks noChangeShapeType="1"/>
              </p:cNvSpPr>
              <p:nvPr/>
            </p:nvSpPr>
            <p:spPr bwMode="auto">
              <a:xfrm rot="20680052" flipV="1">
                <a:off x="5933345" y="4276495"/>
                <a:ext cx="461755" cy="297403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45" y="2418398"/>
              <a:ext cx="2318684" cy="859905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" name="Group 40"/>
            <p:cNvGrpSpPr/>
            <p:nvPr/>
          </p:nvGrpSpPr>
          <p:grpSpPr>
            <a:xfrm>
              <a:off x="3822903" y="2660024"/>
              <a:ext cx="1527911" cy="1083300"/>
              <a:chOff x="4273456" y="2194412"/>
              <a:chExt cx="1527911" cy="1083300"/>
            </a:xfrm>
          </p:grpSpPr>
          <p:cxnSp>
            <p:nvCxnSpPr>
              <p:cNvPr id="45" name="Straight Arrow Connector 44"/>
              <p:cNvCxnSpPr>
                <a:stCxn id="46" idx="2"/>
              </p:cNvCxnSpPr>
              <p:nvPr/>
            </p:nvCxnSpPr>
            <p:spPr bwMode="auto">
              <a:xfrm flipV="1">
                <a:off x="4967791" y="2232514"/>
                <a:ext cx="833576" cy="10451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oval" w="med" len="med"/>
                <a:tailEnd type="stealth" w="lg" len="lg"/>
              </a:ln>
              <a:effectLst/>
            </p:spPr>
          </p:cxnSp>
          <p:pic>
            <p:nvPicPr>
              <p:cNvPr id="46" name="Picture 45" descr="latex-image-1.pd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3456" y="2194412"/>
                <a:ext cx="1388669" cy="10833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0" name="Group 41"/>
            <p:cNvGrpSpPr/>
            <p:nvPr/>
          </p:nvGrpSpPr>
          <p:grpSpPr>
            <a:xfrm>
              <a:off x="5141792" y="1798974"/>
              <a:ext cx="1172820" cy="971758"/>
              <a:chOff x="5654997" y="1292371"/>
              <a:chExt cx="1172820" cy="971758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5870451" y="1981200"/>
                <a:ext cx="149349" cy="14934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pic>
            <p:nvPicPr>
              <p:cNvPr id="44" name="Picture 43" descr="latex-image-1.pd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997" y="1292371"/>
                <a:ext cx="1172820" cy="97175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78" name="组合 77"/>
          <p:cNvGrpSpPr/>
          <p:nvPr/>
        </p:nvGrpSpPr>
        <p:grpSpPr>
          <a:xfrm>
            <a:off x="228600" y="1524000"/>
            <a:ext cx="3886200" cy="1447800"/>
            <a:chOff x="228600" y="1447800"/>
            <a:chExt cx="3886200" cy="1447800"/>
          </a:xfrm>
        </p:grpSpPr>
        <p:sp>
          <p:nvSpPr>
            <p:cNvPr id="79" name="Line Callout 1 (Accent Bar) 84"/>
            <p:cNvSpPr/>
            <p:nvPr/>
          </p:nvSpPr>
          <p:spPr>
            <a:xfrm flipH="1">
              <a:off x="228600" y="1447800"/>
              <a:ext cx="3886200" cy="1447800"/>
            </a:xfrm>
            <a:prstGeom prst="accentCallout1">
              <a:avLst>
                <a:gd name="adj1" fmla="val 60968"/>
                <a:gd name="adj2" fmla="val -3778"/>
                <a:gd name="adj3" fmla="val 75270"/>
                <a:gd name="adj4" fmla="val -14501"/>
              </a:avLst>
            </a:prstGeom>
            <a:solidFill>
              <a:srgbClr val="CCFF99"/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" y="1524000"/>
              <a:ext cx="3581400" cy="125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virtual welfare maximizing interim rule when virtual </a:t>
              </a:r>
              <a:b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value functions are the </a:t>
              </a:r>
              <a:r>
                <a:rPr lang="en-US" sz="20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i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9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altLang="zh-CN" sz="19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0" y="3124200"/>
            <a:ext cx="9144000" cy="2103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047999" cy="1001844"/>
          </a:xfrm>
        </p:spPr>
        <p:txBody>
          <a:bodyPr>
            <a:no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there a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simple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allocation rule implementing a corner?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0" y="3153692"/>
            <a:ext cx="70866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Can you name an algorithm doing this?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4" name="Oval Callout 45"/>
          <p:cNvSpPr/>
          <p:nvPr/>
        </p:nvSpPr>
        <p:spPr>
          <a:xfrm>
            <a:off x="152400" y="2819400"/>
            <a:ext cx="762000" cy="609600"/>
          </a:xfrm>
          <a:prstGeom prst="wedgeEllipseCallout">
            <a:avLst>
              <a:gd name="adj1" fmla="val 59036"/>
              <a:gd name="adj2" fmla="val 4737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3400" y="3962400"/>
            <a:ext cx="4830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YES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the VCG allocation rule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( w/ virtual value functions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0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=1,..,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97117" y="4063425"/>
            <a:ext cx="356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=  : </a:t>
            </a:r>
            <a:r>
              <a:rPr lang="en-US" sz="2400" b="1" dirty="0" smtClean="0">
                <a:solidFill>
                  <a:srgbClr val="FFFF00"/>
                </a:solidFill>
                <a:latin typeface="Times"/>
                <a:cs typeface="Times"/>
              </a:rPr>
              <a:t>virtual-VCG( </a:t>
            </a:r>
            <a:r>
              <a:rPr lang="en-US" sz="3200" b="1" dirty="0" smtClean="0">
                <a:solidFill>
                  <a:srgbClr val="FFFF00"/>
                </a:solidFill>
                <a:latin typeface="Times"/>
                <a:cs typeface="Times"/>
              </a:rPr>
              <a:t>{ </a:t>
            </a:r>
            <a:r>
              <a:rPr lang="en-US" sz="3200" b="1" i="1" dirty="0" smtClean="0">
                <a:solidFill>
                  <a:srgbClr val="FFFF00"/>
                </a:solidFill>
                <a:latin typeface="Times"/>
                <a:cs typeface="Times"/>
              </a:rPr>
              <a:t>f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"/>
                <a:cs typeface="Times"/>
              </a:rPr>
              <a:t>i </a:t>
            </a:r>
            <a:r>
              <a:rPr lang="en-US" sz="3200" b="1" dirty="0" smtClean="0">
                <a:solidFill>
                  <a:srgbClr val="FFFF00"/>
                </a:solidFill>
                <a:latin typeface="Times"/>
                <a:cs typeface="Times"/>
              </a:rPr>
              <a:t>} </a:t>
            </a:r>
            <a:r>
              <a:rPr lang="en-US" sz="2400" b="1" dirty="0" smtClean="0">
                <a:solidFill>
                  <a:srgbClr val="FFFF00"/>
                </a:solidFill>
                <a:latin typeface="Times"/>
                <a:cs typeface="Times"/>
              </a:rPr>
              <a:t>)</a:t>
            </a:r>
            <a:endParaRPr lang="en-US" sz="2400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7620000" y="4800600"/>
            <a:ext cx="822960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肘形连接符 69"/>
          <p:cNvCxnSpPr/>
          <p:nvPr/>
        </p:nvCxnSpPr>
        <p:spPr>
          <a:xfrm rot="5400000">
            <a:off x="7498080" y="4937760"/>
            <a:ext cx="640080" cy="36576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239000" y="990600"/>
            <a:ext cx="104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F(D)</a:t>
            </a:r>
            <a:endParaRPr lang="en-US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724400" y="2260600"/>
            <a:ext cx="3886200" cy="863600"/>
            <a:chOff x="4648200" y="3098800"/>
            <a:chExt cx="3886200" cy="863600"/>
          </a:xfrm>
        </p:grpSpPr>
        <p:sp>
          <p:nvSpPr>
            <p:cNvPr id="42" name="Rectangle 41"/>
            <p:cNvSpPr/>
            <p:nvPr/>
          </p:nvSpPr>
          <p:spPr>
            <a:xfrm>
              <a:off x="4648200" y="3124200"/>
              <a:ext cx="38862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48" name="Picture 4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098800"/>
              <a:ext cx="3810000" cy="863600"/>
            </a:xfrm>
            <a:prstGeom prst="rect">
              <a:avLst/>
            </a:prstGeom>
          </p:spPr>
        </p:pic>
      </p:grpSp>
      <p:cxnSp>
        <p:nvCxnSpPr>
          <p:cNvPr id="62" name="直接连接符 68"/>
          <p:cNvCxnSpPr/>
          <p:nvPr/>
        </p:nvCxnSpPr>
        <p:spPr>
          <a:xfrm>
            <a:off x="7482840" y="2819400"/>
            <a:ext cx="8229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37058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4" grpId="0" animBg="1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19793</TotalTime>
  <Words>952</Words>
  <Application>Microsoft Macintosh PowerPoint</Application>
  <PresentationFormat>On-screen Show (4:3)</PresentationFormat>
  <Paragraphs>125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COMP/MATH 553 Algorithmic Game Theory Lecture 12: Implementation of the Reduced Forms and the Structure of the Optimal Multi-item Auction</vt:lpstr>
      <vt:lpstr>New Decision Variables</vt:lpstr>
      <vt:lpstr>A succinct LP</vt:lpstr>
      <vt:lpstr>Implementation of a Feasible Reduced Form</vt:lpstr>
      <vt:lpstr>Implementation of a Feasible Reduced Form</vt:lpstr>
      <vt:lpstr>Set of  Feasible  Reduced Forms</vt:lpstr>
      <vt:lpstr>Set of  Feasible  Reduced Forms</vt:lpstr>
      <vt:lpstr>* Is there a simple allocation rule implementing a corner?</vt:lpstr>
      <vt:lpstr>Is there a simple allocation rule implementing a corner?</vt:lpstr>
      <vt:lpstr>Characterization Theorem [C.-Daskalakis-Weinberg]</vt:lpstr>
      <vt:lpstr>Carathéodory’s theorem</vt:lpstr>
      <vt:lpstr>Characterization Theorem [C.-Daskalakis-Weinberg]</vt:lpstr>
      <vt:lpstr>Structure of the Optimal Auction</vt:lpstr>
      <vt:lpstr>Characterization of Optimal Multi-Item Auctions</vt:lpstr>
      <vt:lpstr>Characterization of Optimal Multi-Item Auctions</vt:lpstr>
      <vt:lpstr>Interesting Open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 Zhan</dc:creator>
  <cp:lastModifiedBy>Yang Cai</cp:lastModifiedBy>
  <cp:revision>1618</cp:revision>
  <dcterms:created xsi:type="dcterms:W3CDTF">2014-06-09T21:14:15Z</dcterms:created>
  <dcterms:modified xsi:type="dcterms:W3CDTF">2014-10-15T22:10:33Z</dcterms:modified>
</cp:coreProperties>
</file>