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3B554-7578-544D-A496-429E805ADC29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B2FDA-C715-1848-8597-21DF90D64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4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3"/>
            <a:ext cx="5027414" cy="491369"/>
          </a:xfrm>
        </p:spPr>
        <p:txBody>
          <a:bodyPr/>
          <a:lstStyle/>
          <a:p>
            <a:r>
              <a:rPr lang="en-US"/>
              <a:t>[Contains animated elements]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BD6AD-5994-9346-8597-9CF2251FC73B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265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F6293-A18E-274C-85B1-4352F961B5FC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92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r>
              <a:rPr lang="en-US"/>
              <a:t>[Contains animated elements]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E0401-CA23-5142-A3C0-F516C39BD2DA}" type="slidenum">
              <a:rPr lang="en-US"/>
              <a:pPr/>
              <a:t>9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92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r>
              <a:rPr lang="en-US"/>
              <a:t>[Contains animated elements]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B6E1E-A9D6-094B-A62E-947F418AD4E9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1398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r>
              <a:rPr lang="en-US"/>
              <a:t>[Contains animated elements]</a:t>
            </a:r>
          </a:p>
          <a:p>
            <a:r>
              <a:rPr lang="en-US"/>
              <a:t>Syntax and spell checking are done on-the-fly.</a:t>
            </a:r>
          </a:p>
          <a:p>
            <a:r>
              <a:rPr lang="en-US"/>
              <a:t>Calls Java compiler to parse source code and resolve names in context.</a:t>
            </a:r>
          </a:p>
          <a:p>
            <a:r>
              <a:rPr lang="en-US"/>
              <a:t>Developers refer to those wavy red lines as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the red sea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:-).</a:t>
            </a:r>
          </a:p>
          <a:p>
            <a:r>
              <a:rPr lang="en-US"/>
              <a:t>Problem markers are appear in the left margin of editor.</a:t>
            </a:r>
          </a:p>
          <a:p>
            <a:r>
              <a:rPr lang="ja-JP" altLang="en-US">
                <a:latin typeface="Arial"/>
              </a:rPr>
              <a:t>“</a:t>
            </a:r>
            <a:r>
              <a:rPr lang="en-US"/>
              <a:t>Red X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instead of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light bulb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if no proposed corrections.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CAB99-C3D7-CB42-B520-2AF0F256EAA4}" type="slidenum">
              <a:rPr lang="en-US"/>
              <a:pPr/>
              <a:t>11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92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r>
              <a:rPr lang="en-US"/>
              <a:t>[Contains animated elements]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B2FDA-C715-1848-8597-21DF90D64F1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9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4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1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5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1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8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6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6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2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0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1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7B96-0CB4-204D-AF65-ABDFCD6E41F8}" type="datetimeFigureOut">
              <a:rPr lang="en-US" smtClean="0"/>
              <a:t>14-09-17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C16BE-6871-434F-B16E-445462AA9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3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www.eclipse.org/eclipse/presentation/eclipse-slides.pp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mcgill.ca/~blanchem/250/tutorial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ewuser.cs.mcgill.ca/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started with Eclipse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Alexander Butyaev</a:t>
            </a:r>
            <a:endParaRPr lang="en-US" dirty="0"/>
          </a:p>
        </p:txBody>
      </p:sp>
      <p:pic>
        <p:nvPicPr>
          <p:cNvPr id="5" name="Picture 4" descr="eclips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37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8D749-3A16-DF41-A45A-CCEBBE04A1E8}" type="slidenum">
              <a:rPr lang="en-US"/>
              <a:pPr/>
              <a:t>10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" t="24619"/>
          <a:stretch>
            <a:fillRect/>
          </a:stretch>
        </p:blipFill>
        <p:spPr bwMode="auto">
          <a:xfrm>
            <a:off x="1474788" y="2359025"/>
            <a:ext cx="7096125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EAEAEA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Editor</a:t>
            </a:r>
          </a:p>
        </p:txBody>
      </p:sp>
      <p:sp>
        <p:nvSpPr>
          <p:cNvPr id="20484" name="AutoShape 4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762000" y="1371600"/>
            <a:ext cx="8193088" cy="617538"/>
          </a:xfrm>
        </p:spPr>
        <p:txBody>
          <a:bodyPr/>
          <a:lstStyle/>
          <a:p>
            <a:r>
              <a:rPr lang="en-US"/>
              <a:t>On-the-fly spell check catches errors early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6008688" y="3625850"/>
            <a:ext cx="2386012" cy="2254250"/>
            <a:chOff x="3785" y="2276"/>
            <a:chExt cx="1503" cy="1420"/>
          </a:xfrm>
        </p:grpSpPr>
        <p:pic>
          <p:nvPicPr>
            <p:cNvPr id="2048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415" t="52913" r="16841" b="31384"/>
            <a:stretch>
              <a:fillRect/>
            </a:stretch>
          </p:blipFill>
          <p:spPr bwMode="auto">
            <a:xfrm>
              <a:off x="3785" y="2276"/>
              <a:ext cx="1503" cy="8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EAEAEA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0487" name="AutoShape 7"/>
            <p:cNvSpPr>
              <a:spLocks/>
            </p:cNvSpPr>
            <p:nvPr/>
          </p:nvSpPr>
          <p:spPr bwMode="auto">
            <a:xfrm>
              <a:off x="4561" y="3464"/>
              <a:ext cx="664" cy="232"/>
            </a:xfrm>
            <a:prstGeom prst="accentCallout1">
              <a:avLst>
                <a:gd name="adj1" fmla="val 31032"/>
                <a:gd name="adj2" fmla="val -7227"/>
                <a:gd name="adj3" fmla="val -287931"/>
                <a:gd name="adj4" fmla="val -82079"/>
              </a:avLst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10800" rIns="0" bIns="10800"/>
            <a:lstStyle/>
            <a:p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Preview</a:t>
              </a:r>
            </a:p>
          </p:txBody>
        </p:sp>
      </p:grpSp>
      <p:sp>
        <p:nvSpPr>
          <p:cNvPr id="20488" name="AutoShape 8"/>
          <p:cNvSpPr>
            <a:spLocks/>
          </p:cNvSpPr>
          <p:nvPr/>
        </p:nvSpPr>
        <p:spPr bwMode="auto">
          <a:xfrm>
            <a:off x="368300" y="4191000"/>
            <a:ext cx="777875" cy="876300"/>
          </a:xfrm>
          <a:prstGeom prst="accentCallout1">
            <a:avLst>
              <a:gd name="adj1" fmla="val 13042"/>
              <a:gd name="adj2" fmla="val 109796"/>
              <a:gd name="adj3" fmla="val -55616"/>
              <a:gd name="adj4" fmla="val 149389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r>
              <a:rPr lang="en-US" sz="1800">
                <a:solidFill>
                  <a:schemeClr val="accent2"/>
                </a:solidFill>
                <a:latin typeface="Verdana" charset="0"/>
              </a:rPr>
              <a:t>Click</a:t>
            </a:r>
          </a:p>
          <a:p>
            <a:r>
              <a:rPr lang="en-US" sz="1800">
                <a:solidFill>
                  <a:schemeClr val="accent2"/>
                </a:solidFill>
                <a:latin typeface="Verdana" charset="0"/>
              </a:rPr>
              <a:t>to see</a:t>
            </a:r>
          </a:p>
          <a:p>
            <a:r>
              <a:rPr lang="en-US" sz="1800">
                <a:solidFill>
                  <a:schemeClr val="accent2"/>
                </a:solidFill>
                <a:latin typeface="Verdana" charset="0"/>
              </a:rPr>
              <a:t>fixes</a:t>
            </a:r>
          </a:p>
        </p:txBody>
      </p:sp>
      <p:sp>
        <p:nvSpPr>
          <p:cNvPr id="20489" name="AutoShape 9"/>
          <p:cNvSpPr>
            <a:spLocks/>
          </p:cNvSpPr>
          <p:nvPr/>
        </p:nvSpPr>
        <p:spPr bwMode="auto">
          <a:xfrm>
            <a:off x="1033463" y="5397500"/>
            <a:ext cx="1046162" cy="317500"/>
          </a:xfrm>
          <a:prstGeom prst="accentCallout1">
            <a:avLst>
              <a:gd name="adj1" fmla="val 36000"/>
              <a:gd name="adj2" fmla="val 107282"/>
              <a:gd name="adj3" fmla="val -531500"/>
              <a:gd name="adj4" fmla="val 207134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pPr algn="r"/>
            <a:r>
              <a:rPr lang="en-US" sz="1800">
                <a:solidFill>
                  <a:schemeClr val="accent2"/>
                </a:solidFill>
                <a:latin typeface="Verdana" charset="0"/>
              </a:rPr>
              <a:t>Problem</a:t>
            </a:r>
          </a:p>
          <a:p>
            <a:pPr algn="r"/>
            <a:endParaRPr lang="en-US" sz="1800">
              <a:solidFill>
                <a:schemeClr val="accent2"/>
              </a:solidFill>
              <a:latin typeface="Verdana" charset="0"/>
            </a:endParaRPr>
          </a:p>
          <a:p>
            <a:pPr algn="r"/>
            <a:endParaRPr lang="en-US" sz="1800">
              <a:solidFill>
                <a:schemeClr val="accent2"/>
              </a:solidFill>
              <a:latin typeface="Verdana" charset="0"/>
            </a:endParaRPr>
          </a:p>
        </p:txBody>
      </p: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3082925" y="3667125"/>
            <a:ext cx="2876550" cy="2670175"/>
            <a:chOff x="1942" y="2310"/>
            <a:chExt cx="1812" cy="1682"/>
          </a:xfrm>
        </p:grpSpPr>
        <p:pic>
          <p:nvPicPr>
            <p:cNvPr id="20491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2" y="2310"/>
              <a:ext cx="1812" cy="8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EAEAEA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0492" name="AutoShape 12"/>
            <p:cNvSpPr>
              <a:spLocks/>
            </p:cNvSpPr>
            <p:nvPr/>
          </p:nvSpPr>
          <p:spPr bwMode="auto">
            <a:xfrm>
              <a:off x="2771" y="3608"/>
              <a:ext cx="759" cy="384"/>
            </a:xfrm>
            <a:prstGeom prst="accentCallout1">
              <a:avLst>
                <a:gd name="adj1" fmla="val 18750"/>
                <a:gd name="adj2" fmla="val -6324"/>
                <a:gd name="adj3" fmla="val -257032"/>
                <a:gd name="adj4" fmla="val -79972"/>
              </a:avLst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10800" rIns="0" bIns="10800"/>
            <a:lstStyle/>
            <a:p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Quick</a:t>
              </a:r>
              <a:br>
                <a:rPr lang="en-US" sz="1800">
                  <a:solidFill>
                    <a:schemeClr val="accent2"/>
                  </a:solidFill>
                  <a:latin typeface="Verdana" charset="0"/>
                </a:rPr>
              </a:br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fixes</a:t>
              </a:r>
            </a:p>
          </p:txBody>
        </p:sp>
      </p:grpSp>
      <p:pic>
        <p:nvPicPr>
          <p:cNvPr id="14" name="Picture 13" descr="eclipse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974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  <p:bldP spid="2048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5F076-937F-EA4F-8C1C-054F1560E5DC}" type="slidenum">
              <a:rPr lang="en-US"/>
              <a:pPr/>
              <a:t>11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Editor</a:t>
            </a:r>
          </a:p>
        </p:txBody>
      </p:sp>
      <p:sp>
        <p:nvSpPr>
          <p:cNvPr id="22531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85800" y="1371600"/>
            <a:ext cx="8269288" cy="617538"/>
          </a:xfrm>
        </p:spPr>
        <p:txBody>
          <a:bodyPr/>
          <a:lstStyle/>
          <a:p>
            <a:r>
              <a:rPr lang="en-US"/>
              <a:t>Code templates help with drudgery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1" t="25272"/>
          <a:stretch>
            <a:fillRect/>
          </a:stretch>
        </p:blipFill>
        <p:spPr bwMode="auto">
          <a:xfrm>
            <a:off x="1474788" y="2479675"/>
            <a:ext cx="7097712" cy="21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EAEAEA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330200" y="3946525"/>
            <a:ext cx="5059363" cy="1730375"/>
            <a:chOff x="208" y="2486"/>
            <a:chExt cx="3187" cy="1090"/>
          </a:xfrm>
        </p:grpSpPr>
        <p:pic>
          <p:nvPicPr>
            <p:cNvPr id="2253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3" y="2486"/>
              <a:ext cx="1812" cy="8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EAEAEA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2535" name="AutoShape 7"/>
            <p:cNvSpPr>
              <a:spLocks/>
            </p:cNvSpPr>
            <p:nvPr/>
          </p:nvSpPr>
          <p:spPr bwMode="auto">
            <a:xfrm>
              <a:off x="208" y="3192"/>
              <a:ext cx="943" cy="384"/>
            </a:xfrm>
            <a:prstGeom prst="accentCallout1">
              <a:avLst>
                <a:gd name="adj1" fmla="val 18750"/>
                <a:gd name="adj2" fmla="val 105088"/>
                <a:gd name="adj3" fmla="val -136458"/>
                <a:gd name="adj4" fmla="val 150157"/>
              </a:avLst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10800" rIns="0" bIns="10800"/>
            <a:lstStyle/>
            <a:p>
              <a:pPr algn="r"/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Statement</a:t>
              </a:r>
              <a:br>
                <a:rPr lang="en-US" sz="1800">
                  <a:solidFill>
                    <a:schemeClr val="accent2"/>
                  </a:solidFill>
                  <a:latin typeface="Verdana" charset="0"/>
                </a:rPr>
              </a:br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template</a:t>
              </a:r>
            </a:p>
          </p:txBody>
        </p:sp>
      </p:grpSp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5445125" y="3949700"/>
            <a:ext cx="2951163" cy="2108200"/>
            <a:chOff x="3430" y="2488"/>
            <a:chExt cx="1859" cy="1328"/>
          </a:xfrm>
        </p:grpSpPr>
        <p:pic>
          <p:nvPicPr>
            <p:cNvPr id="22537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120" t="55150" r="22079" b="29688"/>
            <a:stretch>
              <a:fillRect/>
            </a:stretch>
          </p:blipFill>
          <p:spPr bwMode="auto">
            <a:xfrm>
              <a:off x="3430" y="2488"/>
              <a:ext cx="1507" cy="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EAEAEA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2538" name="AutoShape 10"/>
            <p:cNvSpPr>
              <a:spLocks/>
            </p:cNvSpPr>
            <p:nvPr/>
          </p:nvSpPr>
          <p:spPr bwMode="auto">
            <a:xfrm>
              <a:off x="4353" y="3432"/>
              <a:ext cx="936" cy="384"/>
            </a:xfrm>
            <a:prstGeom prst="accentCallout1">
              <a:avLst>
                <a:gd name="adj1" fmla="val 18750"/>
                <a:gd name="adj2" fmla="val -5130"/>
                <a:gd name="adj3" fmla="val -180208"/>
                <a:gd name="adj4" fmla="val -68481"/>
              </a:avLst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10800" rIns="0" bIns="10800"/>
            <a:lstStyle/>
            <a:p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Preview</a:t>
              </a:r>
            </a:p>
          </p:txBody>
        </p:sp>
      </p:grpSp>
      <p:pic>
        <p:nvPicPr>
          <p:cNvPr id="12" name="Picture 11" descr="eclipse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519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so on…	</a:t>
            </a:r>
            <a:endParaRPr lang="en-US" dirty="0"/>
          </a:p>
        </p:txBody>
      </p:sp>
      <p:pic>
        <p:nvPicPr>
          <p:cNvPr id="4" name="Picture 3" descr="eclips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4995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And so on…	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973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And so on…	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46233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More features:</a:t>
            </a:r>
          </a:p>
          <a:p>
            <a:r>
              <a:rPr lang="en-US" dirty="0" smtClean="0">
                <a:latin typeface="ArialMT" charset="0"/>
              </a:rPr>
              <a:t>here: </a:t>
            </a:r>
            <a:r>
              <a:rPr lang="en-US" dirty="0" smtClean="0">
                <a:latin typeface="ArialMT" charset="0"/>
                <a:hlinkClick r:id="rId3"/>
              </a:rPr>
              <a:t>www.eclipse.org/eclipse/presentation/eclipse-slides.ppt</a:t>
            </a:r>
            <a:endParaRPr lang="en-US" dirty="0" smtClean="0">
              <a:latin typeface="ArialMT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05" y="274638"/>
            <a:ext cx="8229600" cy="1143000"/>
          </a:xfrm>
        </p:spPr>
        <p:txBody>
          <a:bodyPr/>
          <a:lstStyle/>
          <a:p>
            <a:r>
              <a:rPr lang="en-US" dirty="0" smtClean="0"/>
              <a:t>Why we really need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Simplification of writing code. All attention - to the idea</a:t>
            </a:r>
          </a:p>
          <a:p>
            <a:r>
              <a:rPr lang="en-US" dirty="0" smtClean="0"/>
              <a:t>Helps to write good readable Java code (Formatting, Refactoring)</a:t>
            </a:r>
          </a:p>
          <a:p>
            <a:r>
              <a:rPr lang="en-US" dirty="0" smtClean="0"/>
              <a:t>Simplification of running, debugging process</a:t>
            </a:r>
          </a:p>
          <a:p>
            <a:r>
              <a:rPr lang="en-US" dirty="0" smtClean="0"/>
              <a:t>Because COMP250 instructors advise to use this IDE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pic>
        <p:nvPicPr>
          <p:cNvPr id="4" name="Picture 3" descr="eclips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658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 your own project:</a:t>
            </a:r>
          </a:p>
          <a:p>
            <a:pPr lvl="1"/>
            <a:r>
              <a:rPr lang="en-US" dirty="0" smtClean="0"/>
              <a:t>File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New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Project </a:t>
            </a:r>
            <a:r>
              <a:rPr lang="en-US" dirty="0" smtClean="0">
                <a:sym typeface="Wingdings"/>
              </a:rPr>
              <a:t></a:t>
            </a:r>
            <a:r>
              <a:rPr lang="en-US" b="1" i="1" u="sng" dirty="0" smtClean="0">
                <a:solidFill>
                  <a:srgbClr val="FF0000"/>
                </a:solidFill>
                <a:sym typeface="Wingdings"/>
              </a:rPr>
              <a:t>Java Project</a:t>
            </a:r>
            <a:endParaRPr lang="en-US" b="1" i="1" u="sng" dirty="0" smtClean="0"/>
          </a:p>
          <a:p>
            <a:r>
              <a:rPr lang="en-US" dirty="0" smtClean="0"/>
              <a:t>Download both files from </a:t>
            </a:r>
            <a:r>
              <a:rPr lang="en-US" dirty="0" smtClean="0">
                <a:hlinkClick r:id="rId3"/>
              </a:rPr>
              <a:t>http://cs.mcgill.ca/~blanchem/250/tutorial/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Put files in your workspace/</a:t>
            </a:r>
            <a:r>
              <a:rPr lang="en-US" dirty="0" err="1" smtClean="0"/>
              <a:t>Project_Name</a:t>
            </a:r>
            <a:r>
              <a:rPr lang="en-US" dirty="0" smtClean="0"/>
              <a:t>/</a:t>
            </a:r>
            <a:r>
              <a:rPr lang="en-US" dirty="0" err="1" smtClean="0"/>
              <a:t>src</a:t>
            </a:r>
            <a:endParaRPr lang="en-US" dirty="0" smtClean="0"/>
          </a:p>
          <a:p>
            <a:pPr lvl="1"/>
            <a:r>
              <a:rPr lang="en-US" dirty="0" smtClean="0"/>
              <a:t>They will automatically appeared in default package under </a:t>
            </a:r>
            <a:r>
              <a:rPr lang="en-US" i="1" dirty="0" err="1" smtClean="0"/>
              <a:t>src</a:t>
            </a:r>
            <a:r>
              <a:rPr lang="en-US" dirty="0" smtClean="0"/>
              <a:t> folder (Project Explorer).</a:t>
            </a:r>
          </a:p>
          <a:p>
            <a:r>
              <a:rPr lang="en-US" dirty="0" smtClean="0"/>
              <a:t>Have a look at </a:t>
            </a:r>
            <a:r>
              <a:rPr lang="en-US" i="1" dirty="0" smtClean="0"/>
              <a:t>Example00.java</a:t>
            </a:r>
          </a:p>
          <a:p>
            <a:pPr lvl="1"/>
            <a:r>
              <a:rPr lang="en-US" i="1" dirty="0" smtClean="0"/>
              <a:t>Looks good? Let’s run (“Play” button). What’s wrong?! </a:t>
            </a:r>
          </a:p>
          <a:p>
            <a:r>
              <a:rPr lang="en-US" dirty="0" smtClean="0"/>
              <a:t>Have a look at </a:t>
            </a:r>
            <a:r>
              <a:rPr lang="en-US" i="1" dirty="0" smtClean="0"/>
              <a:t>Example01.java</a:t>
            </a:r>
          </a:p>
          <a:p>
            <a:pPr lvl="1"/>
            <a:r>
              <a:rPr lang="en-US" i="1" dirty="0" smtClean="0"/>
              <a:t>Doesn’t look good? Point on the red </a:t>
            </a:r>
            <a:r>
              <a:rPr lang="en-CA" i="1" dirty="0" smtClean="0"/>
              <a:t>underlining</a:t>
            </a:r>
            <a:r>
              <a:rPr lang="en-US" i="1" dirty="0" smtClean="0"/>
              <a:t>. What’s wrong?!</a:t>
            </a:r>
          </a:p>
          <a:p>
            <a:endParaRPr lang="en-US" i="1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 descr="eclipse-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5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22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something useful [Optional]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6125" cy="4525963"/>
          </a:xfrm>
        </p:spPr>
        <p:txBody>
          <a:bodyPr/>
          <a:lstStyle/>
          <a:p>
            <a:r>
              <a:rPr lang="en-US" dirty="0" smtClean="0"/>
              <a:t>Use Eclipse as “cool” as possible.</a:t>
            </a:r>
          </a:p>
          <a:p>
            <a:pPr lvl="1"/>
            <a:r>
              <a:rPr lang="en-US" dirty="0" smtClean="0"/>
              <a:t>Create any Class.</a:t>
            </a:r>
          </a:p>
          <a:p>
            <a:pPr lvl="1"/>
            <a:r>
              <a:rPr lang="en-US" dirty="0" smtClean="0"/>
              <a:t>Create main method. (type “main” and use </a:t>
            </a:r>
            <a:r>
              <a:rPr lang="en-CA" dirty="0" err="1" smtClean="0"/>
              <a:t>Ctrl+space</a:t>
            </a:r>
            <a:r>
              <a:rPr lang="en-US" dirty="0" smtClean="0"/>
              <a:t>). That’s it.</a:t>
            </a:r>
          </a:p>
          <a:p>
            <a:pPr lvl="1"/>
            <a:r>
              <a:rPr lang="en-US" dirty="0" smtClean="0"/>
              <a:t>Want output something on the screen (Type “</a:t>
            </a:r>
            <a:r>
              <a:rPr lang="en-US" dirty="0" err="1" smtClean="0"/>
              <a:t>syso</a:t>
            </a:r>
            <a:r>
              <a:rPr lang="en-US" dirty="0" smtClean="0"/>
              <a:t>” and </a:t>
            </a:r>
            <a:r>
              <a:rPr lang="en-US" dirty="0" err="1" smtClean="0"/>
              <a:t>Ctrl+space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bla</a:t>
            </a:r>
            <a:r>
              <a:rPr lang="en-US" dirty="0" smtClean="0"/>
              <a:t> </a:t>
            </a:r>
            <a:r>
              <a:rPr lang="en-US" dirty="0" err="1" smtClean="0"/>
              <a:t>bla</a:t>
            </a:r>
            <a:r>
              <a:rPr lang="en-US" dirty="0" smtClean="0"/>
              <a:t> </a:t>
            </a:r>
            <a:r>
              <a:rPr lang="en-US" dirty="0" err="1" smtClean="0"/>
              <a:t>bla</a:t>
            </a:r>
            <a:r>
              <a:rPr lang="en-US" dirty="0" smtClean="0"/>
              <a:t>… So – you can type “if”, “while”, “for”, “switch”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But remember – computer is still stupid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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Language-neutral (Java, HTML, C/C++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IDE – integrated development environment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Facilitate seamless tool integration (add new tools to existing installed products)</a:t>
            </a:r>
            <a:endParaRPr lang="en-US" dirty="0"/>
          </a:p>
        </p:txBody>
      </p:sp>
      <p:pic>
        <p:nvPicPr>
          <p:cNvPr id="5" name="Picture 4" descr="eclips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3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 run eclipse…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your CS login and password (e.g. </a:t>
            </a:r>
            <a:r>
              <a:rPr lang="en-US" dirty="0" err="1" smtClean="0"/>
              <a:t>Alexader</a:t>
            </a:r>
            <a:r>
              <a:rPr lang="en-US" dirty="0" smtClean="0"/>
              <a:t> Butyaev = </a:t>
            </a:r>
            <a:r>
              <a:rPr lang="en-US" dirty="0" err="1" smtClean="0"/>
              <a:t>abutya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OR</a:t>
            </a:r>
          </a:p>
          <a:p>
            <a:r>
              <a:rPr lang="en-US" dirty="0" smtClean="0"/>
              <a:t>Login to McGill Computer using your McGill email and </a:t>
            </a:r>
            <a:r>
              <a:rPr lang="en-CA" dirty="0" smtClean="0"/>
              <a:t>McGill </a:t>
            </a:r>
            <a:r>
              <a:rPr lang="en-US" dirty="0" smtClean="0"/>
              <a:t>password (usually it is the same as your password in McGill Minerva system) - </a:t>
            </a:r>
            <a:r>
              <a:rPr lang="en-US" dirty="0" smtClean="0">
                <a:solidFill>
                  <a:srgbClr val="FF0000"/>
                </a:solidFill>
              </a:rPr>
              <a:t>!!</a:t>
            </a:r>
            <a:r>
              <a:rPr lang="ru-RU" dirty="0" smtClean="0">
                <a:solidFill>
                  <a:srgbClr val="FF0000"/>
                </a:solidFill>
              </a:rPr>
              <a:t>!</a:t>
            </a:r>
            <a:r>
              <a:rPr lang="en-US" dirty="0" smtClean="0">
                <a:solidFill>
                  <a:srgbClr val="FF0000"/>
                </a:solidFill>
              </a:rPr>
              <a:t>TEMPORARY SPACE!!!</a:t>
            </a:r>
          </a:p>
          <a:p>
            <a:pPr lvl="1"/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https://newuser.cs.mcgill.ca/</a:t>
            </a:r>
            <a:r>
              <a:rPr lang="en-US" dirty="0" smtClean="0"/>
              <a:t> to create new user, it will ask you to enter McGill ID, First name, Second Name.</a:t>
            </a:r>
          </a:p>
        </p:txBody>
      </p:sp>
      <p:pic>
        <p:nvPicPr>
          <p:cNvPr id="5" name="Picture 4" descr="eclipse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93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 run eclipse…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Eclipse </a:t>
            </a:r>
            <a:r>
              <a:rPr lang="en-US" dirty="0" smtClean="0">
                <a:sym typeface="Wingdings"/>
              </a:rPr>
              <a:t></a:t>
            </a:r>
            <a:r>
              <a:rPr lang="en-US" dirty="0" smtClean="0"/>
              <a:t> (use double click / Enter button / ask neighbor). Use dashboard – type “Eclipse”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Create/open workspace – directory, where Eclipse will store almost all your code, resources, projects etc.</a:t>
            </a:r>
          </a:p>
        </p:txBody>
      </p:sp>
      <p:pic>
        <p:nvPicPr>
          <p:cNvPr id="5" name="Picture 4" descr="eclips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54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be </a:t>
            </a:r>
            <a:br>
              <a:rPr lang="en-US" dirty="0" smtClean="0"/>
            </a:br>
            <a:r>
              <a:rPr lang="en-US" dirty="0" smtClean="0"/>
              <a:t>awesome programmers!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747220"/>
            <a:ext cx="82296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MT" charset="0"/>
              </a:rPr>
              <a:t>Following slides are taken from </a:t>
            </a:r>
            <a:r>
              <a:rPr lang="en-US" dirty="0" err="1" smtClean="0">
                <a:latin typeface="ArialMT" charset="0"/>
              </a:rPr>
              <a:t>www.eclipse.org</a:t>
            </a:r>
            <a:r>
              <a:rPr lang="en-US" dirty="0" smtClean="0">
                <a:latin typeface="ArialMT" charset="0"/>
              </a:rPr>
              <a:t>/eclipse/presentation/eclipse-</a:t>
            </a:r>
            <a:r>
              <a:rPr lang="en-US" dirty="0" err="1" smtClean="0">
                <a:latin typeface="ArialMT" charset="0"/>
              </a:rPr>
              <a:t>slides.ppt</a:t>
            </a:r>
            <a:endParaRPr lang="en-US" dirty="0">
              <a:latin typeface="ArialMT" charset="0"/>
            </a:endParaRPr>
          </a:p>
        </p:txBody>
      </p:sp>
      <p:pic>
        <p:nvPicPr>
          <p:cNvPr id="6" name="Picture 5" descr="eclips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041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1452" name="Pictur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1744663"/>
            <a:ext cx="6253162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EAEAEA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3955" y="274638"/>
            <a:ext cx="8229600" cy="1143000"/>
          </a:xfrm>
        </p:spPr>
        <p:txBody>
          <a:bodyPr/>
          <a:lstStyle/>
          <a:p>
            <a:r>
              <a:rPr lang="en-US" dirty="0"/>
              <a:t>Workbench Terminology</a:t>
            </a:r>
          </a:p>
        </p:txBody>
      </p:sp>
      <p:grpSp>
        <p:nvGrpSpPr>
          <p:cNvPr id="571457" name="Group 65"/>
          <p:cNvGrpSpPr>
            <a:grpSpLocks/>
          </p:cNvGrpSpPr>
          <p:nvPr/>
        </p:nvGrpSpPr>
        <p:grpSpPr bwMode="auto">
          <a:xfrm>
            <a:off x="207963" y="2419350"/>
            <a:ext cx="1404937" cy="931863"/>
            <a:chOff x="131" y="1524"/>
            <a:chExt cx="885" cy="587"/>
          </a:xfrm>
        </p:grpSpPr>
        <p:sp>
          <p:nvSpPr>
            <p:cNvPr id="571425" name="Text Box 33"/>
            <p:cNvSpPr txBox="1">
              <a:spLocks noChangeArrowheads="1"/>
            </p:cNvSpPr>
            <p:nvPr/>
          </p:nvSpPr>
          <p:spPr bwMode="auto">
            <a:xfrm>
              <a:off x="131" y="1524"/>
              <a:ext cx="745" cy="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75000"/>
              </a:pPr>
              <a:r>
                <a:rPr lang="en-US" sz="1200" b="1" dirty="0"/>
                <a:t>Perspective</a:t>
              </a:r>
            </a:p>
            <a:p>
              <a:pPr>
                <a:spcBef>
                  <a:spcPct val="20000"/>
                </a:spcBef>
                <a:buSzPct val="75000"/>
              </a:pPr>
              <a:r>
                <a:rPr lang="en-US" sz="1200" b="1" dirty="0"/>
                <a:t>and</a:t>
              </a:r>
            </a:p>
            <a:p>
              <a:pPr>
                <a:spcBef>
                  <a:spcPct val="20000"/>
                </a:spcBef>
                <a:buSzPct val="75000"/>
              </a:pPr>
              <a:r>
                <a:rPr lang="en-US" sz="1200" b="1" dirty="0"/>
                <a:t>Fast View</a:t>
              </a:r>
            </a:p>
            <a:p>
              <a:pPr>
                <a:spcBef>
                  <a:spcPct val="20000"/>
                </a:spcBef>
                <a:buSzPct val="75000"/>
              </a:pPr>
              <a:r>
                <a:rPr lang="en-US" sz="1200" b="1" dirty="0"/>
                <a:t>bar</a:t>
              </a:r>
            </a:p>
          </p:txBody>
        </p:sp>
        <p:sp>
          <p:nvSpPr>
            <p:cNvPr id="571437" name="Line 45"/>
            <p:cNvSpPr>
              <a:spLocks noChangeShapeType="1"/>
            </p:cNvSpPr>
            <p:nvPr/>
          </p:nvSpPr>
          <p:spPr bwMode="auto">
            <a:xfrm>
              <a:off x="594" y="1758"/>
              <a:ext cx="422" cy="9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1458" name="Group 66"/>
          <p:cNvGrpSpPr>
            <a:grpSpLocks/>
          </p:cNvGrpSpPr>
          <p:nvPr/>
        </p:nvGrpSpPr>
        <p:grpSpPr bwMode="auto">
          <a:xfrm>
            <a:off x="212725" y="3390900"/>
            <a:ext cx="1787525" cy="998538"/>
            <a:chOff x="134" y="2136"/>
            <a:chExt cx="1126" cy="629"/>
          </a:xfrm>
        </p:grpSpPr>
        <p:sp>
          <p:nvSpPr>
            <p:cNvPr id="571421" name="Text Box 29"/>
            <p:cNvSpPr txBox="1">
              <a:spLocks noChangeArrowheads="1"/>
            </p:cNvSpPr>
            <p:nvPr/>
          </p:nvSpPr>
          <p:spPr bwMode="auto">
            <a:xfrm>
              <a:off x="134" y="2316"/>
              <a:ext cx="645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75000"/>
              </a:pPr>
              <a:r>
                <a:rPr lang="en-US" sz="1200" b="1"/>
                <a:t>Resource</a:t>
              </a:r>
            </a:p>
            <a:p>
              <a:pPr>
                <a:spcBef>
                  <a:spcPct val="20000"/>
                </a:spcBef>
                <a:buSzPct val="75000"/>
              </a:pPr>
              <a:r>
                <a:rPr lang="en-US" sz="1200" b="1"/>
                <a:t>Navigator</a:t>
              </a:r>
            </a:p>
            <a:p>
              <a:pPr>
                <a:spcBef>
                  <a:spcPct val="20000"/>
                </a:spcBef>
                <a:buSzPct val="75000"/>
              </a:pPr>
              <a:r>
                <a:rPr lang="en-US" sz="1200" b="1"/>
                <a:t>view</a:t>
              </a:r>
            </a:p>
          </p:txBody>
        </p:sp>
        <p:sp>
          <p:nvSpPr>
            <p:cNvPr id="571438" name="Line 46"/>
            <p:cNvSpPr>
              <a:spLocks noChangeShapeType="1"/>
            </p:cNvSpPr>
            <p:nvPr/>
          </p:nvSpPr>
          <p:spPr bwMode="auto">
            <a:xfrm flipV="1">
              <a:off x="776" y="2136"/>
              <a:ext cx="484" cy="3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1461" name="Group 69"/>
          <p:cNvGrpSpPr>
            <a:grpSpLocks/>
          </p:cNvGrpSpPr>
          <p:nvPr/>
        </p:nvGrpSpPr>
        <p:grpSpPr bwMode="auto">
          <a:xfrm>
            <a:off x="3009900" y="5908675"/>
            <a:ext cx="862013" cy="776288"/>
            <a:chOff x="1896" y="3722"/>
            <a:chExt cx="543" cy="489"/>
          </a:xfrm>
        </p:grpSpPr>
        <p:sp>
          <p:nvSpPr>
            <p:cNvPr id="571431" name="Text Box 39"/>
            <p:cNvSpPr txBox="1">
              <a:spLocks noChangeArrowheads="1"/>
            </p:cNvSpPr>
            <p:nvPr/>
          </p:nvSpPr>
          <p:spPr bwMode="auto">
            <a:xfrm>
              <a:off x="1896" y="3900"/>
              <a:ext cx="543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75000"/>
              </a:pPr>
              <a:r>
                <a:rPr lang="en-US" sz="1200" b="1"/>
                <a:t>Stacked</a:t>
              </a:r>
            </a:p>
            <a:p>
              <a:pPr>
                <a:spcBef>
                  <a:spcPct val="20000"/>
                </a:spcBef>
                <a:buSzPct val="75000"/>
              </a:pPr>
              <a:r>
                <a:rPr lang="en-US" sz="1200" b="1"/>
                <a:t>views</a:t>
              </a:r>
            </a:p>
          </p:txBody>
        </p:sp>
        <p:sp>
          <p:nvSpPr>
            <p:cNvPr id="571442" name="Line 50"/>
            <p:cNvSpPr>
              <a:spLocks noChangeShapeType="1"/>
            </p:cNvSpPr>
            <p:nvPr/>
          </p:nvSpPr>
          <p:spPr bwMode="auto">
            <a:xfrm flipV="1">
              <a:off x="2112" y="3722"/>
              <a:ext cx="222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1468" name="Group 76"/>
          <p:cNvGrpSpPr>
            <a:grpSpLocks/>
          </p:cNvGrpSpPr>
          <p:nvPr/>
        </p:nvGrpSpPr>
        <p:grpSpPr bwMode="auto">
          <a:xfrm>
            <a:off x="225425" y="4591051"/>
            <a:ext cx="8843963" cy="2151063"/>
            <a:chOff x="142" y="2892"/>
            <a:chExt cx="5571" cy="1355"/>
          </a:xfrm>
        </p:grpSpPr>
        <p:grpSp>
          <p:nvGrpSpPr>
            <p:cNvPr id="571459" name="Group 67"/>
            <p:cNvGrpSpPr>
              <a:grpSpLocks/>
            </p:cNvGrpSpPr>
            <p:nvPr/>
          </p:nvGrpSpPr>
          <p:grpSpPr bwMode="auto">
            <a:xfrm>
              <a:off x="142" y="3076"/>
              <a:ext cx="1042" cy="311"/>
              <a:chOff x="142" y="3076"/>
              <a:chExt cx="1042" cy="311"/>
            </a:xfrm>
          </p:grpSpPr>
          <p:sp>
            <p:nvSpPr>
              <p:cNvPr id="571424" name="Text Box 32"/>
              <p:cNvSpPr txBox="1">
                <a:spLocks noChangeArrowheads="1"/>
              </p:cNvSpPr>
              <p:nvPr/>
            </p:nvSpPr>
            <p:spPr bwMode="auto">
              <a:xfrm>
                <a:off x="142" y="3076"/>
                <a:ext cx="67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Properties</a:t>
                </a:r>
              </a:p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view</a:t>
                </a:r>
              </a:p>
            </p:txBody>
          </p:sp>
          <p:sp>
            <p:nvSpPr>
              <p:cNvPr id="571439" name="Line 47"/>
              <p:cNvSpPr>
                <a:spLocks noChangeShapeType="1"/>
              </p:cNvSpPr>
              <p:nvPr/>
            </p:nvSpPr>
            <p:spPr bwMode="auto">
              <a:xfrm flipV="1">
                <a:off x="696" y="3168"/>
                <a:ext cx="488" cy="12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71462" name="Group 70"/>
            <p:cNvGrpSpPr>
              <a:grpSpLocks/>
            </p:cNvGrpSpPr>
            <p:nvPr/>
          </p:nvGrpSpPr>
          <p:grpSpPr bwMode="auto">
            <a:xfrm>
              <a:off x="2904" y="3406"/>
              <a:ext cx="423" cy="841"/>
              <a:chOff x="2904" y="3406"/>
              <a:chExt cx="423" cy="841"/>
            </a:xfrm>
          </p:grpSpPr>
          <p:sp>
            <p:nvSpPr>
              <p:cNvPr id="571430" name="Text Box 38"/>
              <p:cNvSpPr txBox="1">
                <a:spLocks noChangeArrowheads="1"/>
              </p:cNvSpPr>
              <p:nvPr/>
            </p:nvSpPr>
            <p:spPr bwMode="auto">
              <a:xfrm>
                <a:off x="2904" y="3936"/>
                <a:ext cx="423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Tasks</a:t>
                </a:r>
              </a:p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view</a:t>
                </a:r>
              </a:p>
            </p:txBody>
          </p:sp>
          <p:sp>
            <p:nvSpPr>
              <p:cNvPr id="571443" name="Line 51"/>
              <p:cNvSpPr>
                <a:spLocks noChangeShapeType="1"/>
              </p:cNvSpPr>
              <p:nvPr/>
            </p:nvSpPr>
            <p:spPr bwMode="auto">
              <a:xfrm flipH="1" flipV="1">
                <a:off x="3040" y="3406"/>
                <a:ext cx="24" cy="51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71464" name="Group 72"/>
            <p:cNvGrpSpPr>
              <a:grpSpLocks/>
            </p:cNvGrpSpPr>
            <p:nvPr/>
          </p:nvGrpSpPr>
          <p:grpSpPr bwMode="auto">
            <a:xfrm>
              <a:off x="4623" y="2892"/>
              <a:ext cx="1090" cy="428"/>
              <a:chOff x="4623" y="2892"/>
              <a:chExt cx="1090" cy="428"/>
            </a:xfrm>
          </p:grpSpPr>
          <p:sp>
            <p:nvSpPr>
              <p:cNvPr id="571429" name="Text Box 37"/>
              <p:cNvSpPr txBox="1">
                <a:spLocks noChangeArrowheads="1"/>
              </p:cNvSpPr>
              <p:nvPr/>
            </p:nvSpPr>
            <p:spPr bwMode="auto">
              <a:xfrm>
                <a:off x="4993" y="2892"/>
                <a:ext cx="72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Bookmarks</a:t>
                </a:r>
              </a:p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view</a:t>
                </a:r>
              </a:p>
            </p:txBody>
          </p:sp>
          <p:sp>
            <p:nvSpPr>
              <p:cNvPr id="571447" name="Line 55"/>
              <p:cNvSpPr>
                <a:spLocks noChangeShapeType="1"/>
              </p:cNvSpPr>
              <p:nvPr/>
            </p:nvSpPr>
            <p:spPr bwMode="auto">
              <a:xfrm flipH="1">
                <a:off x="4623" y="3048"/>
                <a:ext cx="370" cy="27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71455" name="Group 63"/>
          <p:cNvGrpSpPr>
            <a:grpSpLocks/>
          </p:cNvGrpSpPr>
          <p:nvPr/>
        </p:nvGrpSpPr>
        <p:grpSpPr bwMode="auto">
          <a:xfrm>
            <a:off x="225425" y="1651000"/>
            <a:ext cx="1438275" cy="400050"/>
            <a:chOff x="142" y="1040"/>
            <a:chExt cx="906" cy="252"/>
          </a:xfrm>
        </p:grpSpPr>
        <p:sp>
          <p:nvSpPr>
            <p:cNvPr id="571453" name="Text Box 61"/>
            <p:cNvSpPr txBox="1">
              <a:spLocks noChangeArrowheads="1"/>
            </p:cNvSpPr>
            <p:nvPr/>
          </p:nvSpPr>
          <p:spPr bwMode="auto">
            <a:xfrm>
              <a:off x="142" y="1040"/>
              <a:ext cx="61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75000"/>
              </a:pPr>
              <a:r>
                <a:rPr lang="en-US" sz="1200" b="1" dirty="0"/>
                <a:t>Menu bar</a:t>
              </a:r>
            </a:p>
          </p:txBody>
        </p:sp>
        <p:sp>
          <p:nvSpPr>
            <p:cNvPr id="571454" name="Line 62"/>
            <p:cNvSpPr>
              <a:spLocks noChangeShapeType="1"/>
            </p:cNvSpPr>
            <p:nvPr/>
          </p:nvSpPr>
          <p:spPr bwMode="auto">
            <a:xfrm>
              <a:off x="680" y="1146"/>
              <a:ext cx="368" cy="14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1470" name="Group 78"/>
          <p:cNvGrpSpPr>
            <a:grpSpLocks/>
          </p:cNvGrpSpPr>
          <p:nvPr/>
        </p:nvGrpSpPr>
        <p:grpSpPr bwMode="auto">
          <a:xfrm>
            <a:off x="225425" y="1797050"/>
            <a:ext cx="8432800" cy="4573588"/>
            <a:chOff x="142" y="1132"/>
            <a:chExt cx="5312" cy="2881"/>
          </a:xfrm>
        </p:grpSpPr>
        <p:grpSp>
          <p:nvGrpSpPr>
            <p:cNvPr id="571460" name="Group 68"/>
            <p:cNvGrpSpPr>
              <a:grpSpLocks/>
            </p:cNvGrpSpPr>
            <p:nvPr/>
          </p:nvGrpSpPr>
          <p:grpSpPr bwMode="auto">
            <a:xfrm>
              <a:off x="142" y="3564"/>
              <a:ext cx="1850" cy="311"/>
              <a:chOff x="142" y="3564"/>
              <a:chExt cx="1850" cy="311"/>
            </a:xfrm>
          </p:grpSpPr>
          <p:sp>
            <p:nvSpPr>
              <p:cNvPr id="571426" name="Text Box 34"/>
              <p:cNvSpPr txBox="1">
                <a:spLocks noChangeArrowheads="1"/>
              </p:cNvSpPr>
              <p:nvPr/>
            </p:nvSpPr>
            <p:spPr bwMode="auto">
              <a:xfrm>
                <a:off x="142" y="3564"/>
                <a:ext cx="5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Message</a:t>
                </a:r>
              </a:p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area</a:t>
                </a:r>
              </a:p>
            </p:txBody>
          </p:sp>
          <p:sp>
            <p:nvSpPr>
              <p:cNvPr id="571440" name="Line 48"/>
              <p:cNvSpPr>
                <a:spLocks noChangeShapeType="1"/>
              </p:cNvSpPr>
              <p:nvPr/>
            </p:nvSpPr>
            <p:spPr bwMode="auto">
              <a:xfrm>
                <a:off x="704" y="3776"/>
                <a:ext cx="39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1441" name="Oval 49"/>
              <p:cNvSpPr>
                <a:spLocks noChangeArrowheads="1"/>
              </p:cNvSpPr>
              <p:nvPr/>
            </p:nvSpPr>
            <p:spPr bwMode="auto">
              <a:xfrm>
                <a:off x="1104" y="3688"/>
                <a:ext cx="888" cy="160"/>
              </a:xfrm>
              <a:prstGeom prst="ellips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71463" name="Group 71"/>
            <p:cNvGrpSpPr>
              <a:grpSpLocks/>
            </p:cNvGrpSpPr>
            <p:nvPr/>
          </p:nvGrpSpPr>
          <p:grpSpPr bwMode="auto">
            <a:xfrm>
              <a:off x="3624" y="3564"/>
              <a:ext cx="1830" cy="449"/>
              <a:chOff x="3624" y="3564"/>
              <a:chExt cx="1830" cy="449"/>
            </a:xfrm>
          </p:grpSpPr>
          <p:sp>
            <p:nvSpPr>
              <p:cNvPr id="571432" name="Text Box 40"/>
              <p:cNvSpPr txBox="1">
                <a:spLocks noChangeArrowheads="1"/>
              </p:cNvSpPr>
              <p:nvPr/>
            </p:nvSpPr>
            <p:spPr bwMode="auto">
              <a:xfrm>
                <a:off x="4993" y="3564"/>
                <a:ext cx="461" cy="4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Editor</a:t>
                </a:r>
              </a:p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Status</a:t>
                </a:r>
              </a:p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area</a:t>
                </a:r>
              </a:p>
            </p:txBody>
          </p:sp>
          <p:sp>
            <p:nvSpPr>
              <p:cNvPr id="571448" name="Oval 56"/>
              <p:cNvSpPr>
                <a:spLocks noChangeArrowheads="1"/>
              </p:cNvSpPr>
              <p:nvPr/>
            </p:nvSpPr>
            <p:spPr bwMode="auto">
              <a:xfrm>
                <a:off x="3624" y="3696"/>
                <a:ext cx="1144" cy="168"/>
              </a:xfrm>
              <a:prstGeom prst="ellips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1449" name="Line 57"/>
              <p:cNvSpPr>
                <a:spLocks noChangeShapeType="1"/>
              </p:cNvSpPr>
              <p:nvPr/>
            </p:nvSpPr>
            <p:spPr bwMode="auto">
              <a:xfrm flipH="1">
                <a:off x="4817" y="3688"/>
                <a:ext cx="176" cy="8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71466" name="Group 74"/>
            <p:cNvGrpSpPr>
              <a:grpSpLocks/>
            </p:cNvGrpSpPr>
            <p:nvPr/>
          </p:nvGrpSpPr>
          <p:grpSpPr bwMode="auto">
            <a:xfrm>
              <a:off x="3795" y="1132"/>
              <a:ext cx="1635" cy="580"/>
              <a:chOff x="3795" y="1132"/>
              <a:chExt cx="1635" cy="580"/>
            </a:xfrm>
          </p:grpSpPr>
          <p:sp>
            <p:nvSpPr>
              <p:cNvPr id="571427" name="Text Box 35"/>
              <p:cNvSpPr txBox="1">
                <a:spLocks noChangeArrowheads="1"/>
              </p:cNvSpPr>
              <p:nvPr/>
            </p:nvSpPr>
            <p:spPr bwMode="auto">
              <a:xfrm>
                <a:off x="4992" y="1132"/>
                <a:ext cx="438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Text</a:t>
                </a:r>
              </a:p>
              <a:p>
                <a:pPr>
                  <a:spcBef>
                    <a:spcPct val="20000"/>
                  </a:spcBef>
                  <a:buSzPct val="75000"/>
                </a:pPr>
                <a:r>
                  <a:rPr lang="en-US" sz="1200" b="1"/>
                  <a:t>editor</a:t>
                </a:r>
              </a:p>
            </p:txBody>
          </p:sp>
          <p:sp>
            <p:nvSpPr>
              <p:cNvPr id="571444" name="Line 52"/>
              <p:cNvSpPr>
                <a:spLocks noChangeShapeType="1"/>
              </p:cNvSpPr>
              <p:nvPr/>
            </p:nvSpPr>
            <p:spPr bwMode="auto">
              <a:xfrm flipH="1">
                <a:off x="3795" y="1304"/>
                <a:ext cx="1210" cy="40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47" name="Picture 46" descr="eclipse-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5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Perspective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193088" cy="7524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Java-centric view of files in Java projects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Java elements meaningful for Java programmers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2633663"/>
            <a:ext cx="5521325" cy="387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EAEAEA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245" name="AutoShape 5"/>
          <p:cNvSpPr>
            <a:spLocks/>
          </p:cNvSpPr>
          <p:nvPr/>
        </p:nvSpPr>
        <p:spPr bwMode="auto">
          <a:xfrm>
            <a:off x="787400" y="3009900"/>
            <a:ext cx="990600" cy="609600"/>
          </a:xfrm>
          <a:prstGeom prst="accentCallout1">
            <a:avLst>
              <a:gd name="adj1" fmla="val 18750"/>
              <a:gd name="adj2" fmla="val 107694"/>
              <a:gd name="adj3" fmla="val 90625"/>
              <a:gd name="adj4" fmla="val 220514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pPr algn="r"/>
            <a:r>
              <a:rPr lang="en-US" sz="1800">
                <a:solidFill>
                  <a:schemeClr val="accent2"/>
                </a:solidFill>
                <a:latin typeface="Verdana" charset="0"/>
              </a:rPr>
              <a:t>Java</a:t>
            </a:r>
            <a:br>
              <a:rPr lang="en-US" sz="1800">
                <a:solidFill>
                  <a:schemeClr val="accent2"/>
                </a:solidFill>
                <a:latin typeface="Verdana" charset="0"/>
              </a:rPr>
            </a:br>
            <a:r>
              <a:rPr lang="en-US" sz="1800">
                <a:solidFill>
                  <a:schemeClr val="accent2"/>
                </a:solidFill>
                <a:latin typeface="Verdana" charset="0"/>
              </a:rPr>
              <a:t>project</a:t>
            </a:r>
          </a:p>
        </p:txBody>
      </p:sp>
      <p:sp>
        <p:nvSpPr>
          <p:cNvPr id="10246" name="AutoShape 6"/>
          <p:cNvSpPr>
            <a:spLocks/>
          </p:cNvSpPr>
          <p:nvPr/>
        </p:nvSpPr>
        <p:spPr bwMode="auto">
          <a:xfrm>
            <a:off x="787400" y="3759200"/>
            <a:ext cx="1231900" cy="330200"/>
          </a:xfrm>
          <a:prstGeom prst="accentCallout1">
            <a:avLst>
              <a:gd name="adj1" fmla="val 34616"/>
              <a:gd name="adj2" fmla="val 106185"/>
              <a:gd name="adj3" fmla="val 21153"/>
              <a:gd name="adj4" fmla="val 198454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pPr algn="r"/>
            <a:r>
              <a:rPr lang="en-US" sz="1800">
                <a:solidFill>
                  <a:schemeClr val="accent2"/>
                </a:solidFill>
                <a:latin typeface="Verdana" charset="0"/>
              </a:rPr>
              <a:t>package</a:t>
            </a:r>
          </a:p>
        </p:txBody>
      </p:sp>
      <p:sp>
        <p:nvSpPr>
          <p:cNvPr id="10247" name="AutoShape 7"/>
          <p:cNvSpPr>
            <a:spLocks/>
          </p:cNvSpPr>
          <p:nvPr/>
        </p:nvSpPr>
        <p:spPr bwMode="auto">
          <a:xfrm>
            <a:off x="1212850" y="4229100"/>
            <a:ext cx="990600" cy="330200"/>
          </a:xfrm>
          <a:prstGeom prst="accentCallout1">
            <a:avLst>
              <a:gd name="adj1" fmla="val 34616"/>
              <a:gd name="adj2" fmla="val 107694"/>
              <a:gd name="adj3" fmla="val -48079"/>
              <a:gd name="adj4" fmla="val 215384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pPr algn="r"/>
            <a:r>
              <a:rPr lang="en-US" sz="1800">
                <a:solidFill>
                  <a:schemeClr val="accent2"/>
                </a:solidFill>
                <a:latin typeface="Verdana" charset="0"/>
              </a:rPr>
              <a:t>class</a:t>
            </a:r>
          </a:p>
        </p:txBody>
      </p:sp>
      <p:sp>
        <p:nvSpPr>
          <p:cNvPr id="10248" name="AutoShape 8"/>
          <p:cNvSpPr>
            <a:spLocks/>
          </p:cNvSpPr>
          <p:nvPr/>
        </p:nvSpPr>
        <p:spPr bwMode="auto">
          <a:xfrm>
            <a:off x="1066800" y="4692650"/>
            <a:ext cx="1282700" cy="330200"/>
          </a:xfrm>
          <a:prstGeom prst="accentCallout1">
            <a:avLst>
              <a:gd name="adj1" fmla="val 34616"/>
              <a:gd name="adj2" fmla="val 105940"/>
              <a:gd name="adj3" fmla="val -123079"/>
              <a:gd name="adj4" fmla="val 208912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pPr algn="r"/>
            <a:r>
              <a:rPr lang="en-US" sz="1800">
                <a:solidFill>
                  <a:schemeClr val="accent2"/>
                </a:solidFill>
                <a:latin typeface="Verdana" charset="0"/>
              </a:rPr>
              <a:t>field</a:t>
            </a:r>
          </a:p>
        </p:txBody>
      </p:sp>
      <p:sp>
        <p:nvSpPr>
          <p:cNvPr id="10249" name="AutoShape 9"/>
          <p:cNvSpPr>
            <a:spLocks/>
          </p:cNvSpPr>
          <p:nvPr/>
        </p:nvSpPr>
        <p:spPr bwMode="auto">
          <a:xfrm>
            <a:off x="1073150" y="5086350"/>
            <a:ext cx="1282700" cy="330200"/>
          </a:xfrm>
          <a:prstGeom prst="accentCallout1">
            <a:avLst>
              <a:gd name="adj1" fmla="val 34616"/>
              <a:gd name="adj2" fmla="val 105940"/>
              <a:gd name="adj3" fmla="val -200000"/>
              <a:gd name="adj4" fmla="val 207921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pPr algn="r"/>
            <a:r>
              <a:rPr lang="en-US" sz="1800">
                <a:solidFill>
                  <a:schemeClr val="accent2"/>
                </a:solidFill>
                <a:latin typeface="Verdana" charset="0"/>
              </a:rPr>
              <a:t>method</a:t>
            </a:r>
          </a:p>
        </p:txBody>
      </p:sp>
      <p:sp>
        <p:nvSpPr>
          <p:cNvPr id="10250" name="AutoShape 10"/>
          <p:cNvSpPr>
            <a:spLocks/>
          </p:cNvSpPr>
          <p:nvPr/>
        </p:nvSpPr>
        <p:spPr bwMode="auto">
          <a:xfrm>
            <a:off x="800100" y="5892800"/>
            <a:ext cx="990600" cy="609600"/>
          </a:xfrm>
          <a:prstGeom prst="accentCallout1">
            <a:avLst>
              <a:gd name="adj1" fmla="val 18750"/>
              <a:gd name="adj2" fmla="val 107694"/>
              <a:gd name="adj3" fmla="val -207292"/>
              <a:gd name="adj4" fmla="val 524361"/>
            </a:avLst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0800" rIns="0" bIns="10800"/>
          <a:lstStyle/>
          <a:p>
            <a:pPr algn="r"/>
            <a:r>
              <a:rPr lang="en-US" sz="1800">
                <a:solidFill>
                  <a:schemeClr val="accent2"/>
                </a:solidFill>
                <a:latin typeface="Verdana" charset="0"/>
              </a:rPr>
              <a:t>Java</a:t>
            </a:r>
            <a:br>
              <a:rPr lang="en-US" sz="1800">
                <a:solidFill>
                  <a:schemeClr val="accent2"/>
                </a:solidFill>
                <a:latin typeface="Verdana" charset="0"/>
              </a:rPr>
            </a:br>
            <a:r>
              <a:rPr lang="en-US" sz="1800">
                <a:solidFill>
                  <a:schemeClr val="accent2"/>
                </a:solidFill>
                <a:latin typeface="Verdana" charset="0"/>
              </a:rPr>
              <a:t>editor</a:t>
            </a:r>
          </a:p>
        </p:txBody>
      </p:sp>
      <p:pic>
        <p:nvPicPr>
          <p:cNvPr id="12" name="Picture 11" descr="eclipse-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125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46" grpId="0" animBg="1" autoUpdateAnimBg="0"/>
      <p:bldP spid="10247" grpId="0" animBg="1" autoUpdateAnimBg="0"/>
      <p:bldP spid="10248" grpId="0" animBg="1" autoUpdateAnimBg="0"/>
      <p:bldP spid="10249" grpId="0" animBg="1" autoUpdateAnimBg="0"/>
      <p:bldP spid="1025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Editor</a:t>
            </a:r>
          </a:p>
        </p:txBody>
      </p:sp>
      <p:sp>
        <p:nvSpPr>
          <p:cNvPr id="1638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762000" y="1371600"/>
            <a:ext cx="8193088" cy="617538"/>
          </a:xfrm>
        </p:spPr>
        <p:txBody>
          <a:bodyPr/>
          <a:lstStyle/>
          <a:p>
            <a:r>
              <a:rPr lang="en-US"/>
              <a:t>Hovering over identifier shows Javadoc spec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38" t="21558" r="13084" b="48340"/>
          <a:stretch>
            <a:fillRect/>
          </a:stretch>
        </p:blipFill>
        <p:spPr bwMode="auto">
          <a:xfrm>
            <a:off x="1474788" y="2644775"/>
            <a:ext cx="5494337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EAEAEA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" name="Picture 5" descr="eclipse-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904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EFE86-DA30-1E48-B109-5A5C32D2E600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Editor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9" t="40161" r="28949" b="33777"/>
          <a:stretch>
            <a:fillRect/>
          </a:stretch>
        </p:blipFill>
        <p:spPr bwMode="auto">
          <a:xfrm>
            <a:off x="1514475" y="3297238"/>
            <a:ext cx="6645275" cy="188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EAEAEA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969696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62000" y="1600200"/>
            <a:ext cx="72644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800">
                <a:latin typeface="Times New Roman" charset="0"/>
              </a:rPr>
              <a:t>Method completion in Java editor</a:t>
            </a: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231775" y="2603500"/>
            <a:ext cx="5446713" cy="2968625"/>
            <a:chOff x="146" y="1640"/>
            <a:chExt cx="3431" cy="1870"/>
          </a:xfrm>
        </p:grpSpPr>
        <p:pic>
          <p:nvPicPr>
            <p:cNvPr id="1843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1" t="52777" r="51663" b="30844"/>
            <a:stretch>
              <a:fillRect/>
            </a:stretch>
          </p:blipFill>
          <p:spPr bwMode="auto">
            <a:xfrm>
              <a:off x="1765" y="2661"/>
              <a:ext cx="1812" cy="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EAEAEA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8439" name="AutoShape 7"/>
            <p:cNvSpPr>
              <a:spLocks/>
            </p:cNvSpPr>
            <p:nvPr/>
          </p:nvSpPr>
          <p:spPr bwMode="auto">
            <a:xfrm>
              <a:off x="146" y="1640"/>
              <a:ext cx="1828" cy="213"/>
            </a:xfrm>
            <a:prstGeom prst="accentCallout1">
              <a:avLst>
                <a:gd name="adj1" fmla="val 34125"/>
                <a:gd name="adj2" fmla="val 102620"/>
                <a:gd name="adj3" fmla="val 504741"/>
                <a:gd name="adj4" fmla="val 138394"/>
              </a:avLst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10800" rIns="0" bIns="10800"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List of plausible methods</a:t>
              </a:r>
            </a:p>
          </p:txBody>
        </p:sp>
      </p:grp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5681663" y="2682875"/>
            <a:ext cx="3203575" cy="2795588"/>
            <a:chOff x="3579" y="1690"/>
            <a:chExt cx="2018" cy="1761"/>
          </a:xfrm>
        </p:grpSpPr>
        <p:pic>
          <p:nvPicPr>
            <p:cNvPr id="18441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424" t="52219" r="29369" b="31924"/>
            <a:stretch>
              <a:fillRect/>
            </a:stretch>
          </p:blipFill>
          <p:spPr bwMode="auto">
            <a:xfrm>
              <a:off x="3579" y="2629"/>
              <a:ext cx="1535" cy="8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EAEAEA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8442" name="AutoShape 10"/>
            <p:cNvSpPr>
              <a:spLocks/>
            </p:cNvSpPr>
            <p:nvPr/>
          </p:nvSpPr>
          <p:spPr bwMode="auto">
            <a:xfrm>
              <a:off x="4388" y="1690"/>
              <a:ext cx="1209" cy="213"/>
            </a:xfrm>
            <a:prstGeom prst="accentCallout1">
              <a:avLst>
                <a:gd name="adj1" fmla="val 34125"/>
                <a:gd name="adj2" fmla="val -3972"/>
                <a:gd name="adj3" fmla="val 477250"/>
                <a:gd name="adj4" fmla="val -56245"/>
              </a:avLst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96969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10800" rIns="0" bIns="10800"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Verdana" charset="0"/>
                </a:rPr>
                <a:t>Doc for method</a:t>
              </a:r>
            </a:p>
          </p:txBody>
        </p:sp>
      </p:grpSp>
      <p:pic>
        <p:nvPicPr>
          <p:cNvPr id="12" name="Picture 11" descr="eclipse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3" y="242470"/>
            <a:ext cx="1813309" cy="9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670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6457</TotalTime>
  <Words>649</Words>
  <Application>Microsoft Macintosh PowerPoint</Application>
  <PresentationFormat>On-screen Show (4:3)</PresentationFormat>
  <Paragraphs>120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Getting started with Eclipse</vt:lpstr>
      <vt:lpstr>Eclipse</vt:lpstr>
      <vt:lpstr>To run eclipse…</vt:lpstr>
      <vt:lpstr>To run eclipse…</vt:lpstr>
      <vt:lpstr>Let’s be  awesome programmers!</vt:lpstr>
      <vt:lpstr>Workbench Terminology</vt:lpstr>
      <vt:lpstr>Java Perspective</vt:lpstr>
      <vt:lpstr>Java Editor</vt:lpstr>
      <vt:lpstr>Java Editor</vt:lpstr>
      <vt:lpstr>Java Editor</vt:lpstr>
      <vt:lpstr>Java Editor</vt:lpstr>
      <vt:lpstr>And so on… </vt:lpstr>
      <vt:lpstr>Why we really need this?</vt:lpstr>
      <vt:lpstr>Let’s Do Practice</vt:lpstr>
      <vt:lpstr>Questions?</vt:lpstr>
      <vt:lpstr>Do something useful [Optional]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Eclipse</dc:title>
  <dc:creator>Alexander Butyaev</dc:creator>
  <cp:lastModifiedBy>Mathieu BLanchette</cp:lastModifiedBy>
  <cp:revision>18</cp:revision>
  <dcterms:created xsi:type="dcterms:W3CDTF">2014-09-06T16:13:47Z</dcterms:created>
  <dcterms:modified xsi:type="dcterms:W3CDTF">2014-09-17T06:33:38Z</dcterms:modified>
</cp:coreProperties>
</file>